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5"/>
  </p:notesMasterIdLst>
  <p:sldIdLst>
    <p:sldId id="257" r:id="rId2"/>
    <p:sldId id="258" r:id="rId3"/>
    <p:sldId id="336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292" r:id="rId16"/>
    <p:sldId id="299" r:id="rId17"/>
    <p:sldId id="264" r:id="rId18"/>
    <p:sldId id="319" r:id="rId19"/>
    <p:sldId id="265" r:id="rId20"/>
    <p:sldId id="320" r:id="rId21"/>
    <p:sldId id="297" r:id="rId22"/>
    <p:sldId id="266" r:id="rId23"/>
    <p:sldId id="324" r:id="rId24"/>
    <p:sldId id="301" r:id="rId25"/>
    <p:sldId id="300" r:id="rId26"/>
    <p:sldId id="268" r:id="rId27"/>
    <p:sldId id="286" r:id="rId28"/>
    <p:sldId id="289" r:id="rId29"/>
    <p:sldId id="290" r:id="rId30"/>
    <p:sldId id="314" r:id="rId31"/>
    <p:sldId id="304" r:id="rId32"/>
    <p:sldId id="307" r:id="rId33"/>
    <p:sldId id="308" r:id="rId34"/>
    <p:sldId id="309" r:id="rId35"/>
    <p:sldId id="311" r:id="rId36"/>
    <p:sldId id="310" r:id="rId37"/>
    <p:sldId id="317" r:id="rId38"/>
    <p:sldId id="318" r:id="rId39"/>
    <p:sldId id="312" r:id="rId40"/>
    <p:sldId id="313" r:id="rId41"/>
    <p:sldId id="321" r:id="rId42"/>
    <p:sldId id="322" r:id="rId43"/>
    <p:sldId id="32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0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CB9E1-F7A4-440F-B775-67978B53AE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2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101141"/>
                </a:solidFill>
              </a:rPr>
              <a:t>BITS </a:t>
            </a:r>
            <a:r>
              <a:rPr lang="en-US" sz="9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80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/>
              <a:t>Course No:</a:t>
            </a:r>
            <a:r>
              <a:rPr lang="en-US" sz="1100" b="1" baseline="0" dirty="0" smtClean="0"/>
              <a:t> SS ZC416 Course Title : Mathematical Foundations for Data Science</a:t>
            </a:r>
            <a:r>
              <a:rPr lang="en-US" sz="1100" b="1" dirty="0" smtClean="0"/>
              <a:t>, Dr. KVR , </a:t>
            </a: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b="1" dirty="0" err="1" smtClean="0">
                <a:solidFill>
                  <a:srgbClr val="101141"/>
                </a:solidFill>
              </a:rPr>
              <a:t>Pilani</a:t>
            </a:r>
            <a:r>
              <a:rPr lang="en-US" sz="1100" b="1" dirty="0" smtClean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</a:t>
            </a:r>
            <a:r>
              <a:rPr lang="en-US" sz="4800" dirty="0" smtClean="0"/>
              <a:t>resentation</a:t>
            </a:r>
            <a:endParaRPr lang="en-US" sz="4800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K. </a:t>
            </a:r>
            <a:r>
              <a:rPr lang="en-US" altLang="en-US" dirty="0" err="1" smtClean="0"/>
              <a:t>Venkata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Ratnam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2643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763000" cy="4906963"/>
          </a:xfrm>
        </p:spPr>
        <p:txBody>
          <a:bodyPr/>
          <a:lstStyle/>
          <a:p>
            <a:pPr algn="just"/>
            <a:r>
              <a:rPr lang="en-IN" sz="3200" b="1" dirty="0" smtClean="0"/>
              <a:t>What form does 3X3 matrix have if it is symmetric as well as skew symmetric?</a:t>
            </a:r>
          </a:p>
          <a:p>
            <a:pPr algn="just"/>
            <a:endParaRPr lang="en-IN" sz="3200" b="1" dirty="0"/>
          </a:p>
          <a:p>
            <a:pPr algn="just"/>
            <a:r>
              <a:rPr lang="en-IN" sz="3200" b="1" dirty="0" smtClean="0"/>
              <a:t>Idempotent matrix : A</a:t>
            </a:r>
            <a:r>
              <a:rPr lang="en-IN" sz="3200" b="1" baseline="30000" dirty="0" smtClean="0"/>
              <a:t>2</a:t>
            </a:r>
            <a:r>
              <a:rPr lang="en-IN" sz="3200" b="1" dirty="0" smtClean="0"/>
              <a:t>=A, find 2X2 idempotent matrix</a:t>
            </a:r>
          </a:p>
          <a:p>
            <a:pPr algn="just"/>
            <a:endParaRPr lang="en-IN" sz="3200" b="1" dirty="0"/>
          </a:p>
          <a:p>
            <a:pPr algn="just"/>
            <a:r>
              <a:rPr lang="en-IN" sz="3200" b="1" dirty="0" smtClean="0"/>
              <a:t>Nilpotent Matrix : A</a:t>
            </a:r>
            <a:r>
              <a:rPr lang="en-IN" sz="3200" b="1" baseline="30000" dirty="0" smtClean="0"/>
              <a:t>n</a:t>
            </a:r>
            <a:r>
              <a:rPr lang="en-IN" sz="3200" b="1" dirty="0" smtClean="0"/>
              <a:t> =0 for some n, give an example of that using 2X2 matrix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0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lphaLcParenR"/>
                </a:pPr>
                <a:r>
                  <a:rPr lang="en-IN" dirty="0" smtClean="0"/>
                  <a:t>Zero Matrix only satisfies this criteria.</a:t>
                </a:r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:endParaRPr lang="en-IN" dirty="0" smtClean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Solution: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5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Reduce the matrix into RREF:</a:t>
                </a:r>
              </a:p>
              <a:p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Solution : 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9941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62000" y="4528882"/>
          <a:ext cx="8229600" cy="146304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40020643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721041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1182114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10548505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09178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00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-3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3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-2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13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13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19303" y="-495303"/>
            <a:ext cx="5105400" cy="883920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IN" dirty="0" smtClean="0"/>
              <a:t>Solution: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91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r>
              <a:rPr lang="en-IN" sz="4800" smtClean="0"/>
              <a:t>System </a:t>
            </a:r>
            <a:r>
              <a:rPr lang="en-IN" sz="4800" dirty="0" smtClean="0"/>
              <a:t>of equations : Gauss Elimination method</a:t>
            </a:r>
          </a:p>
          <a:p>
            <a:endParaRPr lang="en-IN" sz="4800" dirty="0" smtClean="0"/>
          </a:p>
          <a:p>
            <a:r>
              <a:rPr lang="en-IN" sz="4800" dirty="0" smtClean="0"/>
              <a:t>Inverse : Gauss Jordan method.</a:t>
            </a:r>
          </a:p>
          <a:p>
            <a:endParaRPr lang="en-IN" sz="4800" dirty="0"/>
          </a:p>
          <a:p>
            <a:r>
              <a:rPr lang="en-IN" sz="4800" dirty="0" smtClean="0"/>
              <a:t>						Thanking you..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Next </a:t>
            </a:r>
            <a:r>
              <a:rPr lang="en-IN" dirty="0"/>
              <a:t>Lecture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30712"/>
            <a:ext cx="9002751" cy="5334000"/>
          </a:xfrm>
        </p:spPr>
        <p:txBody>
          <a:bodyPr/>
          <a:lstStyle/>
          <a:p>
            <a:pPr algn="ctr"/>
            <a:r>
              <a:rPr lang="en-IN" sz="4000" b="1" dirty="0" smtClean="0"/>
              <a:t>Solving linear </a:t>
            </a:r>
            <a:r>
              <a:rPr lang="en-IN" sz="4000" b="1" dirty="0"/>
              <a:t>s</a:t>
            </a:r>
            <a:r>
              <a:rPr lang="en-IN" sz="4000" b="1" dirty="0" smtClean="0"/>
              <a:t>ystems of </a:t>
            </a:r>
            <a:r>
              <a:rPr lang="en-IN" sz="4000" b="1" dirty="0"/>
              <a:t>e</a:t>
            </a:r>
            <a:r>
              <a:rPr lang="en-IN" sz="4000" b="1" dirty="0" smtClean="0"/>
              <a:t>quations</a:t>
            </a:r>
          </a:p>
          <a:p>
            <a:pPr algn="ctr"/>
            <a:endParaRPr lang="en-IN" sz="4000" b="1" dirty="0"/>
          </a:p>
          <a:p>
            <a:pPr algn="ctr"/>
            <a:r>
              <a:rPr lang="en-IN" sz="4000" b="1" dirty="0" smtClean="0"/>
              <a:t>Gauss Elimination</a:t>
            </a:r>
          </a:p>
          <a:p>
            <a:pPr algn="ctr"/>
            <a:endParaRPr lang="en-IN" sz="4000" b="1" dirty="0" smtClean="0"/>
          </a:p>
          <a:p>
            <a:pPr algn="ctr"/>
            <a:r>
              <a:rPr lang="en-IN" sz="4000" b="1" dirty="0" smtClean="0"/>
              <a:t>Inverse Using  Gauss-Jordan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477000" cy="114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181599"/>
          </a:xfrm>
        </p:spPr>
        <p:txBody>
          <a:bodyPr/>
          <a:lstStyle/>
          <a:p>
            <a:r>
              <a:rPr lang="en-IN" b="1" dirty="0"/>
              <a:t>The number of nonzero rows, </a:t>
            </a:r>
            <a:r>
              <a:rPr lang="en-IN" b="1" i="1" dirty="0"/>
              <a:t>r</a:t>
            </a:r>
            <a:r>
              <a:rPr lang="en-IN" b="1" dirty="0"/>
              <a:t>, in the row-reduced coefficient </a:t>
            </a:r>
            <a:r>
              <a:rPr lang="en-IN" b="1" dirty="0" smtClean="0"/>
              <a:t>matrix ( row echelon form) </a:t>
            </a:r>
            <a:r>
              <a:rPr lang="en-IN" b="1" dirty="0"/>
              <a:t>R is called </a:t>
            </a:r>
            <a:r>
              <a:rPr lang="en-IN" b="1" dirty="0" smtClean="0"/>
              <a:t>the rank </a:t>
            </a:r>
            <a:r>
              <a:rPr lang="en-IN" b="1" dirty="0"/>
              <a:t>of R and also the rank of A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A---------row operations----</a:t>
            </a:r>
            <a:r>
              <a:rPr lang="en-IN" b="1" dirty="0" smtClean="0">
                <a:sym typeface="Wingdings" panose="05000000000000000000" pitchFamily="2" charset="2"/>
              </a:rPr>
              <a:t> R  ( no of non zeros rows ) rank </a:t>
            </a:r>
            <a:endParaRPr lang="en-IN" b="1" dirty="0" smtClean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5105399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linear system of </a:t>
            </a:r>
            <a:r>
              <a:rPr lang="en-IN" b="1" i="1" dirty="0"/>
              <a:t>m </a:t>
            </a:r>
            <a:r>
              <a:rPr lang="en-IN" b="1" dirty="0"/>
              <a:t>equations in </a:t>
            </a:r>
            <a:r>
              <a:rPr lang="en-IN" b="1" i="1" dirty="0"/>
              <a:t>n </a:t>
            </a:r>
            <a:r>
              <a:rPr lang="en-IN" b="1" dirty="0"/>
              <a:t>unknowns </a:t>
            </a:r>
            <a:r>
              <a:rPr lang="en-IN" dirty="0"/>
              <a:t>is a set of equations </a:t>
            </a:r>
            <a:r>
              <a:rPr lang="en-IN" dirty="0" smtClean="0"/>
              <a:t>of the form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477000" cy="1143000"/>
          </a:xfrm>
        </p:spPr>
        <p:txBody>
          <a:bodyPr/>
          <a:lstStyle/>
          <a:p>
            <a:r>
              <a:rPr lang="en-IN" b="0" dirty="0"/>
              <a:t>Linear Systems of Equations.</a:t>
            </a:r>
          </a:p>
          <a:p>
            <a:r>
              <a:rPr lang="en-IN" b="0" dirty="0"/>
              <a:t>Gauss Elimination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7" y="2819400"/>
            <a:ext cx="8458200" cy="261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135563"/>
          </a:xfrm>
        </p:spPr>
        <p:txBody>
          <a:bodyPr/>
          <a:lstStyle/>
          <a:p>
            <a:pPr algn="just"/>
            <a:r>
              <a:rPr lang="en-IN" sz="2800" dirty="0"/>
              <a:t>The system is called </a:t>
            </a:r>
            <a:r>
              <a:rPr lang="en-IN" sz="2800" i="1" dirty="0"/>
              <a:t>linear </a:t>
            </a:r>
            <a:r>
              <a:rPr lang="en-IN" sz="2800" dirty="0"/>
              <a:t>because each variable </a:t>
            </a:r>
            <a:r>
              <a:rPr lang="en-IN" sz="2800" dirty="0" err="1"/>
              <a:t>x</a:t>
            </a:r>
            <a:r>
              <a:rPr lang="en-IN" sz="2800" baseline="-25000" dirty="0" err="1"/>
              <a:t>j</a:t>
            </a:r>
            <a:r>
              <a:rPr lang="en-IN" sz="2800" dirty="0"/>
              <a:t> appears in the first power only, just as in the equation of a straight line a</a:t>
            </a:r>
            <a:r>
              <a:rPr lang="en-IN" sz="2800" baseline="-25000" dirty="0"/>
              <a:t>11</a:t>
            </a:r>
            <a:r>
              <a:rPr lang="en-IN" sz="2800" dirty="0"/>
              <a:t>,…,</a:t>
            </a:r>
            <a:r>
              <a:rPr lang="en-IN" sz="2800" dirty="0" err="1"/>
              <a:t>a</a:t>
            </a:r>
            <a:r>
              <a:rPr lang="en-IN" sz="2800" baseline="-25000" dirty="0" err="1"/>
              <a:t>nn</a:t>
            </a:r>
            <a:r>
              <a:rPr lang="en-IN" sz="2800" dirty="0"/>
              <a:t>, are given numbers, called the coefficients of the system, b</a:t>
            </a:r>
            <a:r>
              <a:rPr lang="en-IN" sz="2800" baseline="-25000" dirty="0"/>
              <a:t>1, </a:t>
            </a:r>
            <a:r>
              <a:rPr lang="en-IN" sz="2800" dirty="0"/>
              <a:t>b</a:t>
            </a:r>
            <a:r>
              <a:rPr lang="en-IN" sz="2800" baseline="-25000" dirty="0"/>
              <a:t>2</a:t>
            </a:r>
            <a:r>
              <a:rPr lang="en-IN" sz="2800" dirty="0"/>
              <a:t>, …, </a:t>
            </a:r>
            <a:r>
              <a:rPr lang="en-IN" sz="2800" dirty="0" err="1"/>
              <a:t>b</a:t>
            </a:r>
            <a:r>
              <a:rPr lang="en-IN" sz="2800" baseline="-25000" dirty="0" err="1"/>
              <a:t>m</a:t>
            </a:r>
            <a:r>
              <a:rPr lang="en-IN" sz="2800" dirty="0"/>
              <a:t>, on the right are also given numbers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If all the are zero, then (1) is called a homogeneous system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If at least one is not zero, then (1) is called a nonhomogeneous system.</a:t>
            </a:r>
            <a:endParaRPr lang="en-US" sz="2800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Linear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83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020" y="1447800"/>
            <a:ext cx="8991600" cy="5105400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solution </a:t>
            </a:r>
            <a:r>
              <a:rPr lang="en-IN" dirty="0"/>
              <a:t>of (1) is a set of numbers </a:t>
            </a: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,x</a:t>
            </a:r>
            <a:r>
              <a:rPr lang="en-IN" baseline="-25000" dirty="0" smtClean="0"/>
              <a:t>2</a:t>
            </a:r>
            <a:r>
              <a:rPr lang="en-IN" dirty="0" smtClean="0"/>
              <a:t>,…,</a:t>
            </a:r>
            <a:r>
              <a:rPr lang="en-IN" dirty="0" err="1" smtClean="0"/>
              <a:t>x</a:t>
            </a:r>
            <a:r>
              <a:rPr lang="en-IN" baseline="-25000" dirty="0" err="1" smtClean="0"/>
              <a:t>n</a:t>
            </a:r>
            <a:r>
              <a:rPr lang="en-IN" dirty="0" smtClean="0"/>
              <a:t>  that </a:t>
            </a:r>
            <a:r>
              <a:rPr lang="en-IN" dirty="0"/>
              <a:t>satisfies all the </a:t>
            </a:r>
            <a:r>
              <a:rPr lang="en-IN" i="1" dirty="0"/>
              <a:t>m </a:t>
            </a:r>
            <a:r>
              <a:rPr lang="en-IN" dirty="0"/>
              <a:t>equations</a:t>
            </a:r>
            <a:r>
              <a:rPr lang="en-IN" dirty="0" smtClean="0"/>
              <a:t>. </a:t>
            </a:r>
          </a:p>
          <a:p>
            <a:endParaRPr lang="en-IN" dirty="0"/>
          </a:p>
          <a:p>
            <a:r>
              <a:rPr lang="en-IN" dirty="0" smtClean="0"/>
              <a:t>A </a:t>
            </a:r>
            <a:r>
              <a:rPr lang="en-IN" b="1" dirty="0"/>
              <a:t>solution vector </a:t>
            </a:r>
            <a:r>
              <a:rPr lang="en-IN" dirty="0"/>
              <a:t>of (1) is a vector </a:t>
            </a:r>
            <a:r>
              <a:rPr lang="en-IN" b="1" dirty="0"/>
              <a:t>x </a:t>
            </a:r>
            <a:r>
              <a:rPr lang="en-IN" dirty="0"/>
              <a:t>whose components form a solution of (1).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If the system </a:t>
            </a:r>
            <a:r>
              <a:rPr lang="en-IN" dirty="0"/>
              <a:t>(1) is </a:t>
            </a:r>
            <a:r>
              <a:rPr lang="en-IN" dirty="0" smtClean="0"/>
              <a:t>homogeneous, it always has at least the </a:t>
            </a:r>
            <a:r>
              <a:rPr lang="en-IN" b="1" dirty="0" smtClean="0"/>
              <a:t>trivial solution </a:t>
            </a:r>
            <a:r>
              <a:rPr lang="en-IN" dirty="0" smtClean="0"/>
              <a:t>x</a:t>
            </a:r>
            <a:r>
              <a:rPr lang="en-IN" baseline="-25000" dirty="0" smtClean="0"/>
              <a:t>1</a:t>
            </a:r>
            <a:r>
              <a:rPr lang="en-IN" dirty="0" smtClean="0"/>
              <a:t>=0, x</a:t>
            </a:r>
            <a:r>
              <a:rPr lang="en-IN" baseline="-25000" dirty="0" smtClean="0"/>
              <a:t>2</a:t>
            </a:r>
            <a:r>
              <a:rPr lang="en-IN" dirty="0" smtClean="0"/>
              <a:t>=0…,</a:t>
            </a:r>
            <a:r>
              <a:rPr lang="en-IN" dirty="0" err="1"/>
              <a:t>x</a:t>
            </a:r>
            <a:r>
              <a:rPr lang="en-IN" baseline="-25000" dirty="0" err="1"/>
              <a:t>n</a:t>
            </a:r>
            <a:r>
              <a:rPr lang="en-IN" dirty="0"/>
              <a:t> </a:t>
            </a:r>
            <a:r>
              <a:rPr lang="en-IN" dirty="0" smtClean="0"/>
              <a:t>=0.</a:t>
            </a:r>
            <a:endParaRPr lang="en-IN" b="1" dirty="0" smtClean="0"/>
          </a:p>
          <a:p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5720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</a:t>
            </a:r>
            <a:r>
              <a:rPr lang="en-IN" sz="3600" b="1" dirty="0" smtClean="0"/>
              <a:t>:2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5967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763000" cy="4906963"/>
          </a:xfrm>
        </p:spPr>
        <p:txBody>
          <a:bodyPr/>
          <a:lstStyle/>
          <a:p>
            <a:pPr algn="just"/>
            <a:r>
              <a:rPr lang="en-IN" b="1" dirty="0"/>
              <a:t>Matrix Form of the Linear System (</a:t>
            </a:r>
            <a:r>
              <a:rPr lang="en-IN" b="1" dirty="0" smtClean="0"/>
              <a:t>1) :</a:t>
            </a:r>
          </a:p>
          <a:p>
            <a:pPr algn="just"/>
            <a:endParaRPr lang="en-IN" b="1" dirty="0"/>
          </a:p>
          <a:p>
            <a:pPr algn="just"/>
            <a:r>
              <a:rPr lang="en-IN" dirty="0" smtClean="0"/>
              <a:t>From </a:t>
            </a:r>
            <a:r>
              <a:rPr lang="en-IN" dirty="0"/>
              <a:t>the definition of matrix multiplication we see that the </a:t>
            </a:r>
            <a:r>
              <a:rPr lang="en-IN" i="1" dirty="0"/>
              <a:t>m </a:t>
            </a:r>
            <a:r>
              <a:rPr lang="en-IN" dirty="0"/>
              <a:t>equations of (1) may be written as a single vector equation</a:t>
            </a:r>
          </a:p>
          <a:p>
            <a:pPr algn="just"/>
            <a:endParaRPr lang="en-IN" dirty="0"/>
          </a:p>
          <a:p>
            <a:pPr algn="ctr"/>
            <a:r>
              <a:rPr lang="en-IN" b="1" dirty="0" err="1" smtClean="0"/>
              <a:t>Ax</a:t>
            </a:r>
            <a:r>
              <a:rPr lang="en-IN" b="1" dirty="0" smtClean="0"/>
              <a:t>=b  </a:t>
            </a:r>
          </a:p>
          <a:p>
            <a:pPr algn="ctr"/>
            <a:endParaRPr lang="en-IN" b="1" dirty="0" smtClean="0"/>
          </a:p>
          <a:p>
            <a:pPr algn="just"/>
            <a:endParaRPr lang="en-IN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Linear system as a Matrix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4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137" y="1266422"/>
            <a:ext cx="6324600" cy="5001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Linear system as a Matrix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137" y="6119515"/>
            <a:ext cx="4372247" cy="2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Geometric Interpretation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83" y="2247900"/>
            <a:ext cx="7436241" cy="289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51" y="990600"/>
            <a:ext cx="140295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pPr algn="just"/>
            <a:r>
              <a:rPr lang="en-IN" b="1" dirty="0" smtClean="0"/>
              <a:t>r : is </a:t>
            </a:r>
            <a:r>
              <a:rPr lang="en-IN" b="1" dirty="0"/>
              <a:t>the </a:t>
            </a:r>
            <a:r>
              <a:rPr lang="en-IN" b="1" dirty="0" smtClean="0"/>
              <a:t>rank of the matrix A,  </a:t>
            </a:r>
            <a:r>
              <a:rPr lang="en-IN" b="1" dirty="0"/>
              <a:t>which </a:t>
            </a:r>
            <a:r>
              <a:rPr lang="en-IN" b="1" dirty="0" smtClean="0"/>
              <a:t>is the </a:t>
            </a:r>
            <a:r>
              <a:rPr lang="en-IN" b="1" dirty="0"/>
              <a:t>no of nonzero rows in the echelon form : </a:t>
            </a:r>
            <a:r>
              <a:rPr lang="en-IN" b="1" dirty="0" smtClean="0"/>
              <a:t>obtained </a:t>
            </a:r>
            <a:r>
              <a:rPr lang="en-IN" b="1" dirty="0"/>
              <a:t>though augmented </a:t>
            </a:r>
            <a:r>
              <a:rPr lang="en-IN" b="1" dirty="0" smtClean="0"/>
              <a:t>matrix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m: the number of </a:t>
            </a:r>
            <a:r>
              <a:rPr lang="en-IN" b="1" dirty="0" smtClean="0"/>
              <a:t>equations</a:t>
            </a:r>
          </a:p>
          <a:p>
            <a:pPr algn="just"/>
            <a:endParaRPr lang="en-IN" b="1" dirty="0" smtClean="0"/>
          </a:p>
          <a:p>
            <a:pPr algn="just"/>
            <a:r>
              <a:rPr lang="en-IN" b="1" dirty="0" smtClean="0"/>
              <a:t>n:  </a:t>
            </a:r>
            <a:r>
              <a:rPr lang="en-IN" b="1" dirty="0"/>
              <a:t>the number of </a:t>
            </a:r>
            <a:r>
              <a:rPr lang="en-IN" b="1" dirty="0" smtClean="0"/>
              <a:t>variables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 smtClean="0"/>
              <a:t>System </a:t>
            </a:r>
            <a:r>
              <a:rPr lang="en-IN" b="1" dirty="0" err="1" smtClean="0"/>
              <a:t>Ax</a:t>
            </a:r>
            <a:r>
              <a:rPr lang="en-IN" b="1" dirty="0" smtClean="0"/>
              <a:t>=b can also be solved through inverse method ( for square matrix) :</a:t>
            </a:r>
            <a:endParaRPr lang="en-IN" b="1" dirty="0"/>
          </a:p>
          <a:p>
            <a:pPr algn="ctr"/>
            <a:r>
              <a:rPr lang="en-IN" b="1" dirty="0" smtClean="0"/>
              <a:t>X=A</a:t>
            </a:r>
            <a:r>
              <a:rPr lang="en-IN" b="1" baseline="30000" dirty="0" smtClean="0"/>
              <a:t>-1</a:t>
            </a:r>
            <a:r>
              <a:rPr lang="en-IN" b="1" dirty="0" smtClean="0"/>
              <a:t>b   (provided A</a:t>
            </a:r>
            <a:r>
              <a:rPr lang="en-IN" b="1" baseline="30000" dirty="0" smtClean="0"/>
              <a:t>-1 </a:t>
            </a:r>
            <a:r>
              <a:rPr lang="en-IN" b="1" dirty="0" smtClean="0"/>
              <a:t>exists)</a:t>
            </a:r>
            <a:endParaRPr lang="en-US" b="1" dirty="0"/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Note :</a:t>
            </a:r>
          </a:p>
        </p:txBody>
      </p:sp>
    </p:spTree>
    <p:extLst>
      <p:ext uri="{BB962C8B-B14F-4D97-AF65-F5344CB8AC3E}">
        <p14:creationId xmlns:p14="http://schemas.microsoft.com/office/powerpoint/2010/main" val="274899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pPr algn="just"/>
                <a:r>
                  <a:rPr lang="en-IN" dirty="0"/>
                  <a:t>Method for determining whether </a:t>
                </a:r>
                <a:r>
                  <a:rPr lang="en-IN" b="1" dirty="0" err="1"/>
                  <a:t>Ax</a:t>
                </a:r>
                <a:r>
                  <a:rPr lang="en-IN" b="1" dirty="0"/>
                  <a:t>=b </a:t>
                </a:r>
                <a:r>
                  <a:rPr lang="en-IN" dirty="0"/>
                  <a:t>has solution or not: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/>
                  <a:t>   </a:t>
                </a:r>
                <a:r>
                  <a:rPr lang="en-IN" dirty="0" smtClean="0"/>
                  <a:t> </a:t>
                </a:r>
                <a:r>
                  <a:rPr lang="en-IN" dirty="0" err="1"/>
                  <a:t>Ax</a:t>
                </a:r>
                <a:r>
                  <a:rPr lang="en-IN" dirty="0"/>
                  <a:t>=b  </a:t>
                </a:r>
                <a:r>
                  <a:rPr lang="en-IN" dirty="0" smtClean="0"/>
                  <a:t>--</a:t>
                </a:r>
                <a:r>
                  <a:rPr lang="en-IN" dirty="0" smtClean="0">
                    <a:sym typeface="Wingdings" panose="05000000000000000000" pitchFamily="2" charset="2"/>
                  </a:rPr>
                  <a:t>create-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 smtClean="0">
                    <a:sym typeface="Wingdings" panose="05000000000000000000" pitchFamily="2" charset="2"/>
                  </a:rPr>
                  <a:t>--- </a:t>
                </a:r>
                <a:r>
                  <a:rPr lang="en-IN" dirty="0" smtClean="0"/>
                  <a:t>Row </a:t>
                </a:r>
                <a:r>
                  <a:rPr lang="en-IN" dirty="0"/>
                  <a:t>operations only-</a:t>
                </a:r>
                <a:r>
                  <a:rPr lang="en-IN" dirty="0" smtClean="0"/>
                  <a:t>-</a:t>
                </a:r>
                <a:r>
                  <a:rPr lang="en-IN" dirty="0" smtClean="0">
                    <a:sym typeface="Wingdings" panose="05000000000000000000" pitchFamily="2" charset="2"/>
                  </a:rPr>
                  <a:t>  </a:t>
                </a:r>
                <a:r>
                  <a:rPr lang="en-IN" dirty="0">
                    <a:sym typeface="Wingdings" panose="05000000000000000000" pitchFamily="2" charset="2"/>
                  </a:rPr>
                  <a:t>Rx=f</a:t>
                </a:r>
                <a:endParaRPr lang="en-IN" dirty="0"/>
              </a:p>
              <a:p>
                <a:pPr algn="just"/>
                <a:endParaRPr lang="en-IN" b="1" dirty="0"/>
              </a:p>
              <a:p>
                <a:pPr marL="457200" indent="-457200" algn="just">
                  <a:buAutoNum type="alphaLcParenBoth"/>
                </a:pPr>
                <a:r>
                  <a:rPr lang="en-IN" b="1" dirty="0" smtClean="0"/>
                  <a:t>No solution:  </a:t>
                </a:r>
                <a:r>
                  <a:rPr lang="en-IN" dirty="0"/>
                  <a:t>If </a:t>
                </a:r>
                <a:r>
                  <a:rPr lang="en-IN" i="1" dirty="0" smtClean="0"/>
                  <a:t>r (rank)  </a:t>
                </a:r>
                <a:r>
                  <a:rPr lang="en-IN" dirty="0"/>
                  <a:t>is less than </a:t>
                </a:r>
                <a:r>
                  <a:rPr lang="en-IN" i="1" dirty="0"/>
                  <a:t>m </a:t>
                </a:r>
                <a:r>
                  <a:rPr lang="en-IN" dirty="0"/>
                  <a:t>(meaning that </a:t>
                </a:r>
                <a:r>
                  <a:rPr lang="en-IN" b="1" dirty="0"/>
                  <a:t>R </a:t>
                </a:r>
                <a:r>
                  <a:rPr lang="en-IN" dirty="0"/>
                  <a:t>actually has at least one row of all 0s) </a:t>
                </a:r>
                <a:r>
                  <a:rPr lang="en-IN" i="1" dirty="0"/>
                  <a:t>and </a:t>
                </a:r>
                <a:r>
                  <a:rPr lang="en-IN" dirty="0"/>
                  <a:t>at least one of the numbers </a:t>
                </a:r>
                <a:r>
                  <a:rPr lang="en-IN" i="1" dirty="0"/>
                  <a:t>f</a:t>
                </a:r>
                <a:r>
                  <a:rPr lang="en-IN" i="1" baseline="-25000" dirty="0"/>
                  <a:t>r+</a:t>
                </a:r>
                <a:r>
                  <a:rPr lang="en-IN" baseline="-25000" dirty="0"/>
                  <a:t>1</a:t>
                </a:r>
                <a:r>
                  <a:rPr lang="en-IN" dirty="0"/>
                  <a:t>, </a:t>
                </a:r>
                <a:r>
                  <a:rPr lang="en-IN" i="1" dirty="0"/>
                  <a:t>f</a:t>
                </a:r>
                <a:r>
                  <a:rPr lang="en-IN" i="1" baseline="-25000" dirty="0"/>
                  <a:t>r+</a:t>
                </a:r>
                <a:r>
                  <a:rPr lang="en-IN" baseline="-25000" dirty="0"/>
                  <a:t>2</a:t>
                </a:r>
                <a:r>
                  <a:rPr lang="en-IN" dirty="0"/>
                  <a:t>, .. , </a:t>
                </a:r>
                <a:r>
                  <a:rPr lang="en-IN" i="1" dirty="0" err="1"/>
                  <a:t>f</a:t>
                </a:r>
                <a:r>
                  <a:rPr lang="en-IN" i="1" baseline="-25000" dirty="0" err="1"/>
                  <a:t>m</a:t>
                </a:r>
                <a:r>
                  <a:rPr lang="en-IN" i="1" dirty="0"/>
                  <a:t> </a:t>
                </a:r>
                <a:r>
                  <a:rPr lang="en-IN" dirty="0"/>
                  <a:t>is not zero, then the system </a:t>
                </a:r>
                <a:r>
                  <a:rPr lang="en-IN" dirty="0">
                    <a:sym typeface="Wingdings" panose="05000000000000000000" pitchFamily="2" charset="2"/>
                  </a:rPr>
                  <a:t>Rx=f </a:t>
                </a:r>
                <a:r>
                  <a:rPr lang="en-IN" dirty="0"/>
                  <a:t>is inconsistent: No solution is possible. Therefore the system is </a:t>
                </a:r>
                <a:r>
                  <a:rPr lang="en-IN" dirty="0" err="1"/>
                  <a:t>Ax</a:t>
                </a:r>
                <a:r>
                  <a:rPr lang="en-IN" dirty="0"/>
                  <a:t>=b inconsistent as well</a:t>
                </a:r>
                <a:r>
                  <a:rPr lang="en-IN" dirty="0" smtClean="0"/>
                  <a:t>.</a:t>
                </a:r>
              </a:p>
              <a:p>
                <a:pPr marL="0" indent="0" algn="just"/>
                <a:r>
                  <a:rPr lang="en-IN" sz="2800" b="1" dirty="0" smtClean="0"/>
                  <a:t>[rank A ≠ rank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IN" sz="2800" b="1" dirty="0" smtClean="0"/>
                  <a:t> = Inconsistent= no solution ]</a:t>
                </a:r>
                <a:endParaRPr lang="en-IN" sz="2800" b="1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424" t="-856" r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Solving </a:t>
            </a:r>
            <a:r>
              <a:rPr lang="en-IN" dirty="0" err="1" smtClean="0"/>
              <a:t>Ax</a:t>
            </a:r>
            <a:r>
              <a:rPr lang="en-IN" dirty="0" smtClean="0"/>
              <a:t>=b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0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1"/>
                <a:ext cx="8991600" cy="5029200"/>
              </a:xfrm>
            </p:spPr>
            <p:txBody>
              <a:bodyPr/>
              <a:lstStyle/>
              <a:p>
                <a:pPr algn="just"/>
                <a:r>
                  <a:rPr lang="en-IN" sz="2200" dirty="0" smtClean="0"/>
                  <a:t>If </a:t>
                </a:r>
                <a:r>
                  <a:rPr lang="en-IN" sz="2200" dirty="0"/>
                  <a:t>the system is consistent (either </a:t>
                </a:r>
                <a:r>
                  <a:rPr lang="en-IN" sz="2200" i="1" dirty="0"/>
                  <a:t>r </a:t>
                </a:r>
                <a:r>
                  <a:rPr lang="en-IN" sz="2200" dirty="0"/>
                  <a:t> </a:t>
                </a:r>
                <a:r>
                  <a:rPr lang="en-IN" sz="2200" dirty="0" smtClean="0"/>
                  <a:t>= </a:t>
                </a:r>
                <a:r>
                  <a:rPr lang="en-IN" sz="2200" i="1" dirty="0" smtClean="0"/>
                  <a:t>m </a:t>
                </a:r>
                <a:r>
                  <a:rPr lang="en-IN" sz="2200" dirty="0" smtClean="0"/>
                  <a:t>or r&lt;m </a:t>
                </a:r>
                <a:r>
                  <a:rPr lang="en-IN" sz="2200" i="1" dirty="0" smtClean="0"/>
                  <a:t>and </a:t>
                </a:r>
                <a:r>
                  <a:rPr lang="en-IN" sz="2200" dirty="0"/>
                  <a:t>all the </a:t>
                </a:r>
                <a:r>
                  <a:rPr lang="en-IN" sz="2200" dirty="0" smtClean="0"/>
                  <a:t>numbers </a:t>
                </a:r>
                <a:r>
                  <a:rPr lang="en-IN" sz="2200" i="1" dirty="0"/>
                  <a:t>f</a:t>
                </a:r>
                <a:r>
                  <a:rPr lang="en-IN" sz="2200" i="1" baseline="-25000" dirty="0"/>
                  <a:t>r+</a:t>
                </a:r>
                <a:r>
                  <a:rPr lang="en-IN" sz="2200" baseline="-25000" dirty="0"/>
                  <a:t>1</a:t>
                </a:r>
                <a:r>
                  <a:rPr lang="en-IN" sz="2200" dirty="0"/>
                  <a:t>, </a:t>
                </a:r>
                <a:r>
                  <a:rPr lang="en-IN" sz="2200" i="1" dirty="0"/>
                  <a:t>f</a:t>
                </a:r>
                <a:r>
                  <a:rPr lang="en-IN" sz="2200" i="1" baseline="-25000" dirty="0"/>
                  <a:t>r+</a:t>
                </a:r>
                <a:r>
                  <a:rPr lang="en-IN" sz="2200" baseline="-25000" dirty="0"/>
                  <a:t>2</a:t>
                </a:r>
                <a:r>
                  <a:rPr lang="en-IN" sz="2200" dirty="0"/>
                  <a:t>, .. , </a:t>
                </a:r>
                <a:r>
                  <a:rPr lang="en-IN" sz="2200" i="1" dirty="0" err="1"/>
                  <a:t>f</a:t>
                </a:r>
                <a:r>
                  <a:rPr lang="en-IN" sz="2200" i="1" baseline="-25000" dirty="0" err="1"/>
                  <a:t>m</a:t>
                </a:r>
                <a:r>
                  <a:rPr lang="en-IN" sz="2200" i="1" dirty="0"/>
                  <a:t> </a:t>
                </a:r>
                <a:r>
                  <a:rPr lang="en-IN" sz="2200" dirty="0" smtClean="0"/>
                  <a:t>are </a:t>
                </a:r>
                <a:r>
                  <a:rPr lang="en-IN" sz="2200" dirty="0"/>
                  <a:t>zero), then there are solutions</a:t>
                </a:r>
                <a:r>
                  <a:rPr lang="en-IN" sz="2200" dirty="0" smtClean="0"/>
                  <a:t>.</a:t>
                </a:r>
              </a:p>
              <a:p>
                <a:pPr marL="0" indent="0" algn="just"/>
                <a:r>
                  <a:rPr lang="en-IN" sz="2200" b="1" dirty="0" smtClean="0"/>
                  <a:t>             [</a:t>
                </a:r>
                <a:r>
                  <a:rPr lang="en-IN" sz="2200" b="1" dirty="0"/>
                  <a:t>rank A </a:t>
                </a:r>
                <a:r>
                  <a:rPr lang="en-IN" sz="2200" b="1" dirty="0" smtClean="0"/>
                  <a:t>= </a:t>
                </a:r>
                <a:r>
                  <a:rPr lang="en-IN" sz="2200" b="1" dirty="0"/>
                  <a:t>rank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IN" sz="2200" b="1" dirty="0"/>
                  <a:t> </a:t>
                </a:r>
                <a:r>
                  <a:rPr lang="en-IN" sz="2200" b="1" dirty="0" smtClean="0"/>
                  <a:t>= consistent = solution exists]</a:t>
                </a:r>
                <a:endParaRPr lang="en-IN" sz="2200" b="1" dirty="0"/>
              </a:p>
              <a:p>
                <a:pPr algn="just"/>
                <a:endParaRPr lang="en-IN" sz="2200" dirty="0"/>
              </a:p>
              <a:p>
                <a:pPr algn="just"/>
                <a:r>
                  <a:rPr lang="en-IN" sz="2200" b="1" dirty="0"/>
                  <a:t>(b) Unique solution. </a:t>
                </a:r>
                <a:r>
                  <a:rPr lang="en-IN" sz="2200" dirty="0"/>
                  <a:t>If the system is consistent </a:t>
                </a:r>
                <a:r>
                  <a:rPr lang="en-IN" sz="2200" dirty="0" smtClean="0"/>
                  <a:t>and </a:t>
                </a:r>
                <a:r>
                  <a:rPr lang="en-IN" sz="2200" b="1" dirty="0" smtClean="0"/>
                  <a:t>r =n</a:t>
                </a:r>
                <a:r>
                  <a:rPr lang="en-IN" sz="2200" dirty="0" smtClean="0"/>
                  <a:t> </a:t>
                </a:r>
                <a:r>
                  <a:rPr lang="en-IN" sz="2200" dirty="0"/>
                  <a:t>, there is exactly </a:t>
                </a:r>
                <a:r>
                  <a:rPr lang="en-IN" sz="2200" dirty="0" smtClean="0"/>
                  <a:t>one solution</a:t>
                </a:r>
                <a:r>
                  <a:rPr lang="en-IN" sz="2200" dirty="0"/>
                  <a:t>, which can be found by back substitution. </a:t>
                </a:r>
                <a:endParaRPr lang="en-IN" sz="2200" dirty="0" smtClean="0"/>
              </a:p>
              <a:p>
                <a:pPr algn="just"/>
                <a:r>
                  <a:rPr lang="en-IN" sz="2200" b="1" dirty="0" smtClean="0"/>
                  <a:t>     [</a:t>
                </a:r>
                <a:r>
                  <a:rPr lang="en-IN" sz="2200" b="1" dirty="0"/>
                  <a:t>rank A = rank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IN" sz="2200" b="1" dirty="0"/>
                  <a:t> </a:t>
                </a:r>
                <a:r>
                  <a:rPr lang="en-IN" sz="2200" b="1" dirty="0" smtClean="0"/>
                  <a:t>=n= </a:t>
                </a:r>
                <a:r>
                  <a:rPr lang="en-IN" sz="2200" b="1" dirty="0"/>
                  <a:t>consistent = solution </a:t>
                </a:r>
                <a:r>
                  <a:rPr lang="en-IN" sz="2200" b="1" dirty="0" smtClean="0"/>
                  <a:t>exists=unique]</a:t>
                </a:r>
              </a:p>
              <a:p>
                <a:pPr algn="just"/>
                <a:endParaRPr lang="en-IN" sz="2200" b="1" dirty="0"/>
              </a:p>
              <a:p>
                <a:pPr algn="just"/>
                <a:r>
                  <a:rPr lang="en-IN" sz="2200" b="1" dirty="0"/>
                  <a:t>(c) Infinitely many solutions. </a:t>
                </a:r>
                <a:r>
                  <a:rPr lang="en-IN" sz="2200" dirty="0"/>
                  <a:t>To obtain any of these solutions, choose values of x</a:t>
                </a:r>
                <a:r>
                  <a:rPr lang="en-IN" sz="2200" baseline="-25000" dirty="0"/>
                  <a:t>r+1</a:t>
                </a:r>
                <a:r>
                  <a:rPr lang="en-IN" sz="2200" dirty="0"/>
                  <a:t>, x</a:t>
                </a:r>
                <a:r>
                  <a:rPr lang="en-IN" sz="2200" baseline="-25000" dirty="0"/>
                  <a:t>r+2</a:t>
                </a:r>
                <a:r>
                  <a:rPr lang="en-IN" sz="2200" dirty="0"/>
                  <a:t>,…, </a:t>
                </a:r>
                <a:r>
                  <a:rPr lang="en-IN" sz="2200" dirty="0" err="1"/>
                  <a:t>x</a:t>
                </a:r>
                <a:r>
                  <a:rPr lang="en-IN" sz="2200" baseline="-25000" dirty="0" err="1"/>
                  <a:t>n</a:t>
                </a:r>
                <a:r>
                  <a:rPr lang="en-IN" sz="2200" dirty="0"/>
                  <a:t> arbitrarily. Then solve the </a:t>
                </a:r>
                <a:r>
                  <a:rPr lang="en-IN" sz="2200" i="1" dirty="0" err="1"/>
                  <a:t>r</a:t>
                </a:r>
                <a:r>
                  <a:rPr lang="en-IN" sz="2200" dirty="0" err="1"/>
                  <a:t>th</a:t>
                </a:r>
                <a:r>
                  <a:rPr lang="en-IN" sz="2200" dirty="0"/>
                  <a:t> equation for </a:t>
                </a:r>
                <a:r>
                  <a:rPr lang="en-IN" sz="2200" dirty="0" err="1"/>
                  <a:t>x</a:t>
                </a:r>
                <a:r>
                  <a:rPr lang="en-IN" sz="2200" baseline="-25000" dirty="0" err="1"/>
                  <a:t>r</a:t>
                </a:r>
                <a:r>
                  <a:rPr lang="en-IN" sz="2200" dirty="0"/>
                  <a:t> (in terms of those arbitrary values), then the   r-1th  equations for x</a:t>
                </a:r>
                <a:r>
                  <a:rPr lang="en-IN" sz="2200" baseline="-25000" dirty="0"/>
                  <a:t>r-1</a:t>
                </a:r>
                <a:r>
                  <a:rPr lang="en-IN" sz="2200" dirty="0"/>
                  <a:t>, and so on up the line. </a:t>
                </a:r>
              </a:p>
              <a:p>
                <a:pPr algn="just"/>
                <a:r>
                  <a:rPr lang="en-IN" sz="2200" b="1" dirty="0"/>
                  <a:t>[rank A = rank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IN" sz="2200" b="1" dirty="0"/>
                  <a:t> </a:t>
                </a:r>
                <a:r>
                  <a:rPr lang="en-IN" sz="2200" b="1" dirty="0" smtClean="0"/>
                  <a:t>&lt; n</a:t>
                </a:r>
                <a:r>
                  <a:rPr lang="en-IN" sz="2200" b="1" dirty="0"/>
                  <a:t>= consistent = solution </a:t>
                </a:r>
                <a:r>
                  <a:rPr lang="en-IN" sz="2200" b="1" dirty="0" smtClean="0"/>
                  <a:t>exists=Infinite </a:t>
                </a:r>
                <a:r>
                  <a:rPr lang="en-IN" sz="2200" b="1" dirty="0" err="1" smtClean="0"/>
                  <a:t>solns</a:t>
                </a:r>
                <a:r>
                  <a:rPr lang="en-IN" sz="2200" b="1" dirty="0" smtClean="0"/>
                  <a:t>]</a:t>
                </a:r>
                <a:endParaRPr lang="en-IN" sz="2200" b="1" dirty="0"/>
              </a:p>
              <a:p>
                <a:endParaRPr lang="en-IN" sz="2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1"/>
                <a:ext cx="8991600" cy="5029200"/>
              </a:xfrm>
              <a:blipFill>
                <a:blip r:embed="rId3"/>
                <a:stretch>
                  <a:fillRect l="-881" t="-727" r="-814" b="-9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Consistency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51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pPr algn="ctr"/>
            <a:endParaRPr lang="en-US" u="sng" dirty="0"/>
          </a:p>
          <a:p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" y="152400"/>
            <a:ext cx="6705600" cy="1143000"/>
          </a:xfrm>
        </p:spPr>
        <p:txBody>
          <a:bodyPr/>
          <a:lstStyle/>
          <a:p>
            <a:r>
              <a:rPr lang="en-US" u="sng" dirty="0" smtClean="0"/>
              <a:t>Solutions of linear systems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229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9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812" y="152400"/>
            <a:ext cx="7086600" cy="114300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1690" y="1295400"/>
                <a:ext cx="9043988" cy="5181599"/>
              </a:xfrm>
            </p:spPr>
            <p:txBody>
              <a:bodyPr/>
              <a:lstStyle/>
              <a:p>
                <a:pPr algn="just"/>
                <a:r>
                  <a:rPr lang="en-IN" b="1" dirty="0" smtClean="0"/>
                  <a:t>(b) Uniqueness. </a:t>
                </a:r>
                <a:r>
                  <a:rPr lang="en-IN" dirty="0"/>
                  <a:t>The system (1) has precisely one solution if and only if </a:t>
                </a:r>
                <a:r>
                  <a:rPr lang="en-IN" dirty="0" smtClean="0"/>
                  <a:t>this common </a:t>
                </a:r>
                <a:r>
                  <a:rPr lang="en-IN" dirty="0"/>
                  <a:t>rank r of </a:t>
                </a:r>
                <a:r>
                  <a:rPr lang="en-IN" b="1" dirty="0"/>
                  <a:t>A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IN" dirty="0" smtClean="0"/>
                  <a:t>  equals </a:t>
                </a:r>
                <a:r>
                  <a:rPr lang="en-IN" dirty="0"/>
                  <a:t>n.</a:t>
                </a:r>
                <a:endParaRPr lang="en-IN" b="1" dirty="0" smtClean="0"/>
              </a:p>
              <a:p>
                <a:pPr algn="just"/>
                <a:endParaRPr lang="en-IN" b="1" dirty="0"/>
              </a:p>
              <a:p>
                <a:pPr algn="just"/>
                <a:r>
                  <a:rPr lang="en-IN" b="1" dirty="0" smtClean="0"/>
                  <a:t>(</a:t>
                </a:r>
                <a:r>
                  <a:rPr lang="en-IN" b="1" dirty="0"/>
                  <a:t>c) Infinitely many solutions. </a:t>
                </a:r>
                <a:r>
                  <a:rPr lang="en-IN" dirty="0"/>
                  <a:t>If this common rank r is less than n, the </a:t>
                </a:r>
                <a:r>
                  <a:rPr lang="en-IN" dirty="0" smtClean="0"/>
                  <a:t>system (</a:t>
                </a:r>
                <a:r>
                  <a:rPr lang="en-IN" dirty="0"/>
                  <a:t>1) has infinitely many solutions. All of these solutions are obtained by </a:t>
                </a:r>
                <a:r>
                  <a:rPr lang="en-IN" dirty="0" smtClean="0"/>
                  <a:t>determining r </a:t>
                </a:r>
                <a:r>
                  <a:rPr lang="en-IN" dirty="0"/>
                  <a:t>suitable unknowns (whose submatrix of coefficients must have rank r) in terms of</a:t>
                </a:r>
              </a:p>
              <a:p>
                <a:pPr algn="just"/>
                <a:r>
                  <a:rPr lang="en-IN" dirty="0" smtClean="0"/>
                  <a:t>    the </a:t>
                </a:r>
                <a:r>
                  <a:rPr lang="en-IN" dirty="0"/>
                  <a:t>remaining </a:t>
                </a:r>
                <a:r>
                  <a:rPr lang="en-IN" dirty="0" smtClean="0"/>
                  <a:t>n-r unknowns</a:t>
                </a:r>
                <a:r>
                  <a:rPr lang="en-IN" dirty="0"/>
                  <a:t>, to which arbitrary values can be </a:t>
                </a:r>
                <a:r>
                  <a:rPr lang="en-IN" dirty="0" smtClean="0"/>
                  <a:t>assigned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b="1" dirty="0"/>
                  <a:t>(d) Gauss elimination </a:t>
                </a:r>
                <a:r>
                  <a:rPr lang="en-IN" b="1" dirty="0" smtClean="0"/>
                  <a:t>: </a:t>
                </a:r>
                <a:r>
                  <a:rPr lang="en-IN" dirty="0" smtClean="0"/>
                  <a:t>If </a:t>
                </a:r>
                <a:r>
                  <a:rPr lang="en-IN" dirty="0"/>
                  <a:t>solutions exist, they can all be obtained </a:t>
                </a:r>
                <a:r>
                  <a:rPr lang="en-IN" dirty="0" smtClean="0"/>
                  <a:t>by the </a:t>
                </a:r>
                <a:r>
                  <a:rPr lang="en-IN" dirty="0"/>
                  <a:t>Gauss elimination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90" y="1295400"/>
                <a:ext cx="9043988" cy="5181599"/>
              </a:xfrm>
              <a:blipFill>
                <a:blip r:embed="rId2"/>
                <a:stretch>
                  <a:fillRect l="-1011" t="-824" r="-10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0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305800" cy="4953000"/>
          </a:xfrm>
        </p:spPr>
        <p:txBody>
          <a:bodyPr/>
          <a:lstStyle/>
          <a:p>
            <a:pPr algn="just"/>
            <a:r>
              <a:rPr lang="en-US" altLang="en-US" dirty="0" smtClean="0">
                <a:cs typeface="Times New Roman" pitchFamily="18" charset="0"/>
              </a:rPr>
              <a:t>	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8145990" cy="47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8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5395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63" y="3352800"/>
            <a:ext cx="8530332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Graph as a matrix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24000"/>
            <a:ext cx="5791200" cy="44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00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906963"/>
          </a:xfrm>
        </p:spPr>
        <p:txBody>
          <a:bodyPr/>
          <a:lstStyle/>
          <a:p>
            <a:pPr algn="just"/>
            <a:r>
              <a:rPr lang="en-IN" dirty="0"/>
              <a:t>Existence of the </a:t>
            </a:r>
            <a:r>
              <a:rPr lang="en-IN" dirty="0" smtClean="0"/>
              <a:t>Inverse: </a:t>
            </a:r>
            <a:r>
              <a:rPr lang="en-IN" dirty="0"/>
              <a:t>The inverse of an matrix </a:t>
            </a:r>
            <a:r>
              <a:rPr lang="en-IN" dirty="0" smtClean="0"/>
              <a:t>A</a:t>
            </a:r>
            <a:r>
              <a:rPr lang="en-IN" baseline="30000" dirty="0" smtClean="0"/>
              <a:t>-1</a:t>
            </a:r>
            <a:r>
              <a:rPr lang="en-IN" dirty="0" smtClean="0"/>
              <a:t> </a:t>
            </a:r>
            <a:r>
              <a:rPr lang="en-IN" dirty="0"/>
              <a:t>exists if and only </a:t>
            </a:r>
            <a:r>
              <a:rPr lang="en-IN" dirty="0" smtClean="0"/>
              <a:t>if rank A=n, </a:t>
            </a:r>
            <a:r>
              <a:rPr lang="en-IN" dirty="0"/>
              <a:t>thus </a:t>
            </a:r>
            <a:r>
              <a:rPr lang="en-IN" dirty="0" smtClean="0"/>
              <a:t>if </a:t>
            </a:r>
            <a:r>
              <a:rPr lang="en-IN" dirty="0"/>
              <a:t>and only </a:t>
            </a:r>
            <a:r>
              <a:rPr lang="en-IN" dirty="0" smtClean="0"/>
              <a:t>if </a:t>
            </a:r>
            <a:r>
              <a:rPr lang="en-IN" dirty="0" err="1"/>
              <a:t>det</a:t>
            </a:r>
            <a:r>
              <a:rPr lang="en-IN" dirty="0"/>
              <a:t> A ≠0</a:t>
            </a:r>
            <a:r>
              <a:rPr lang="en-IN" dirty="0" smtClean="0"/>
              <a:t> </a:t>
            </a:r>
            <a:r>
              <a:rPr lang="en-IN" dirty="0"/>
              <a:t>. Hence A is </a:t>
            </a:r>
            <a:r>
              <a:rPr lang="en-IN" dirty="0" smtClean="0"/>
              <a:t>non singular </a:t>
            </a:r>
            <a:r>
              <a:rPr lang="en-IN" dirty="0"/>
              <a:t>if </a:t>
            </a:r>
            <a:r>
              <a:rPr lang="en-IN" dirty="0" smtClean="0"/>
              <a:t>rank A= n and </a:t>
            </a:r>
            <a:r>
              <a:rPr lang="en-IN" dirty="0"/>
              <a:t>is singular if rank </a:t>
            </a:r>
            <a:r>
              <a:rPr lang="en-IN" dirty="0" smtClean="0"/>
              <a:t>A&lt; </a:t>
            </a:r>
            <a:r>
              <a:rPr lang="en-IN" dirty="0"/>
              <a:t>n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Gauss-Jordan : S</a:t>
            </a:r>
            <a:r>
              <a:rPr lang="en-IN" dirty="0" smtClean="0"/>
              <a:t>ystem </a:t>
            </a:r>
            <a:r>
              <a:rPr lang="en-IN" dirty="0" err="1" smtClean="0"/>
              <a:t>Ax</a:t>
            </a:r>
            <a:r>
              <a:rPr lang="en-IN" dirty="0" smtClean="0"/>
              <a:t>= I, create the augmented matrix (with I as the identity matrix) and then apply row transformations (only) to get the inverse.</a:t>
            </a:r>
          </a:p>
          <a:p>
            <a:pPr algn="just"/>
            <a:endParaRPr lang="en-IN" dirty="0"/>
          </a:p>
          <a:p>
            <a:pPr algn="just"/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Inverse of a Matrix. Gauss–Jordan Elimination</a:t>
            </a:r>
          </a:p>
        </p:txBody>
      </p:sp>
    </p:spTree>
    <p:extLst>
      <p:ext uri="{BB962C8B-B14F-4D97-AF65-F5344CB8AC3E}">
        <p14:creationId xmlns:p14="http://schemas.microsoft.com/office/powerpoint/2010/main" val="317287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029200"/>
          </a:xfrm>
        </p:spPr>
        <p:txBody>
          <a:bodyPr/>
          <a:lstStyle/>
          <a:p>
            <a:pPr lvl="0"/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 is a method of solving a linear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(consisting of equations in unknowns) by bringing the augmented matrix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 upper triangular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en-US" altLang="en-US" sz="2000" dirty="0"/>
          </a:p>
          <a:p>
            <a:endParaRPr lang="en-IN" sz="2000" dirty="0" smtClean="0"/>
          </a:p>
          <a:p>
            <a:r>
              <a:rPr lang="en-IN" sz="2000" dirty="0">
                <a:sym typeface="Wingdings" panose="05000000000000000000" pitchFamily="2" charset="2"/>
              </a:rPr>
              <a:t>Step 1: Given </a:t>
            </a:r>
            <a:r>
              <a:rPr lang="en-IN" sz="2000" dirty="0" err="1">
                <a:sym typeface="Wingdings" panose="05000000000000000000" pitchFamily="2" charset="2"/>
              </a:rPr>
              <a:t>Ax</a:t>
            </a:r>
            <a:r>
              <a:rPr lang="en-IN" sz="2000" dirty="0">
                <a:sym typeface="Wingdings" panose="05000000000000000000" pitchFamily="2" charset="2"/>
              </a:rPr>
              <a:t>=b</a:t>
            </a:r>
            <a:r>
              <a:rPr lang="en-IN" sz="2000" dirty="0" smtClean="0">
                <a:sym typeface="Wingdings" panose="05000000000000000000" pitchFamily="2" charset="2"/>
              </a:rPr>
              <a:t>;</a:t>
            </a:r>
          </a:p>
          <a:p>
            <a:endParaRPr lang="en-IN" sz="2000" dirty="0">
              <a:sym typeface="Wingdings" panose="05000000000000000000" pitchFamily="2" charset="2"/>
            </a:endParaRPr>
          </a:p>
          <a:p>
            <a:r>
              <a:rPr lang="en-IN" sz="2000" dirty="0" smtClean="0">
                <a:sym typeface="Wingdings" panose="05000000000000000000" pitchFamily="2" charset="2"/>
              </a:rPr>
              <a:t>Step </a:t>
            </a:r>
            <a:r>
              <a:rPr lang="en-IN" sz="2000" dirty="0">
                <a:sym typeface="Wingdings" panose="05000000000000000000" pitchFamily="2" charset="2"/>
              </a:rPr>
              <a:t>2: Prepare the augmented matrix : 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Step 3 : Reduce the matrix to </a:t>
            </a:r>
            <a:r>
              <a:rPr lang="en-IN" sz="2000" b="1" dirty="0" smtClean="0"/>
              <a:t>Row Echelon Form </a:t>
            </a:r>
            <a:r>
              <a:rPr lang="en-IN" sz="2000" dirty="0" smtClean="0"/>
              <a:t>by using row operations only then it will turn to upper triangular matrix :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Step4: Use backward substitution (start with last nonzero row) to get the solution.						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Gauss elimination procedure</a:t>
            </a:r>
            <a:endParaRPr lang="en-IN" dirty="0"/>
          </a:p>
        </p:txBody>
      </p:sp>
      <p:pic>
        <p:nvPicPr>
          <p:cNvPr id="1026" name="Picture 2" descr="$ A {\mathbf x}= {\mathbf b}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963" y="-2316163"/>
            <a:ext cx="5429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$ m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038" y="-2316163"/>
            <a:ext cx="1714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 n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38" y="-2316163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\displaystyle \left[\begin{array}{cccc\vert c}&#10;c_{11} &amp; c_{12} &amp; \cdots &amp; c_{1n...&#10;... \ddots &amp; \vdots &amp; \vdots \\&#10;0 &amp; 0 &amp; \cdots &amp; c_{mn} &amp; d_m \end{array}\right].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1050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$\displaystyle [A \;\; {\mathbf b}] = \left[\begin{array}{cccc\vert c}&#10;a_{11} &amp; ...&#10;... \vdots &amp; \vdots \\&#10;a_{m1} &amp; a_{m2} &amp; \cdots &amp; a_{mn} &amp; b_m \end{array}\right]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7754"/>
            <a:ext cx="27432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9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991600" cy="5181599"/>
              </a:xfrm>
            </p:spPr>
            <p:txBody>
              <a:bodyPr/>
              <a:lstStyle/>
              <a:p>
                <a:r>
                  <a:rPr lang="en-IN" dirty="0" smtClean="0"/>
                  <a:t>Solve the following system by gauss elimination method;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y+z-2w=0</a:t>
                </a:r>
              </a:p>
              <a:p>
                <a:r>
                  <a:rPr lang="en-IN" dirty="0" smtClean="0"/>
                  <a:t>2x-3y-3z+6w=2</a:t>
                </a:r>
              </a:p>
              <a:p>
                <a:r>
                  <a:rPr lang="en-IN" dirty="0" smtClean="0"/>
                  <a:t>4x+y+z-2w=4.</a:t>
                </a:r>
              </a:p>
              <a:p>
                <a:endParaRPr lang="en-IN" dirty="0"/>
              </a:p>
              <a:p>
                <a:r>
                  <a:rPr lang="en-IN" dirty="0" smtClean="0"/>
                  <a:t>Step 1: Put the system in matrix form :</a:t>
                </a:r>
                <a:r>
                  <a:rPr lang="en-IN" dirty="0" err="1" smtClean="0"/>
                  <a:t>Ax</a:t>
                </a:r>
                <a:r>
                  <a:rPr lang="en-IN" dirty="0" smtClean="0"/>
                  <a:t>=b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Step 2: Write the augmented matrix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;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991600" cy="5181599"/>
              </a:xfrm>
              <a:blipFill>
                <a:blip r:embed="rId2"/>
                <a:stretch>
                  <a:fillRect l="-1085" t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Problem: Gauss Elimination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5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1"/>
                <a:ext cx="8839200" cy="51054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|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IN" dirty="0"/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Step3 : Apply row operations and reduce the matrix into Row Echelon Form 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12</a:t>
                </a:r>
                <a:r>
                  <a:rPr lang="en-IN" dirty="0" smtClean="0"/>
                  <a:t>-</a:t>
                </a:r>
                <a:r>
                  <a:rPr lang="en-IN" dirty="0" smtClean="0">
                    <a:sym typeface="Wingdings" panose="05000000000000000000" pitchFamily="2" charset="2"/>
                  </a:rPr>
                  <a:t>R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 -R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 </a:t>
                </a:r>
              </a:p>
              <a:p>
                <a:endParaRPr lang="en-IN" dirty="0"/>
              </a:p>
              <a:p>
                <a:r>
                  <a:rPr lang="en-IN" dirty="0"/>
                  <a:t>R</a:t>
                </a:r>
                <a:r>
                  <a:rPr lang="en-IN" baseline="-25000" dirty="0"/>
                  <a:t>31</a:t>
                </a:r>
                <a:r>
                  <a:rPr lang="en-IN" dirty="0"/>
                  <a:t>(-2):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;  R</a:t>
                </a:r>
                <a:r>
                  <a:rPr lang="en-IN" i="1" baseline="-25000" dirty="0" smtClean="0">
                    <a:latin typeface="Cambria Math" panose="02040503050406030204" pitchFamily="18" charset="0"/>
                  </a:rPr>
                  <a:t>32</a:t>
                </a:r>
                <a:r>
                  <a:rPr lang="en-IN" i="1" dirty="0" smtClean="0">
                    <a:latin typeface="Cambria Math" panose="02040503050406030204" pitchFamily="18" charset="0"/>
                  </a:rPr>
                  <a:t>(-7)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1"/>
                <a:ext cx="8839200" cy="5105400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228600"/>
            <a:ext cx="8229600" cy="838200"/>
          </a:xfrm>
        </p:spPr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534400" cy="4906963"/>
              </a:xfrm>
            </p:spPr>
            <p:txBody>
              <a:bodyPr/>
              <a:lstStyle/>
              <a:p>
                <a:r>
                  <a:rPr lang="en-IN" dirty="0" smtClean="0"/>
                  <a:t>REF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; </a:t>
                </a:r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Step 4:  Back substitution :  y+z-2w=0;  2x-3y-3z+6w=2;</a:t>
                </a:r>
              </a:p>
              <a:p>
                <a:endParaRPr lang="en-IN" dirty="0">
                  <a:latin typeface="Cambria Math" panose="02040503050406030204" pitchFamily="18" charset="0"/>
                </a:endParaRPr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To solve this : Given system consists three equations (m=3)  and four unknowns (n=4) : rank of the matrix =2 ( no of nonzero rows ) : put n-r =4-2=2 variables to constants.</a:t>
                </a:r>
              </a:p>
              <a:p>
                <a:endParaRPr lang="en-IN" dirty="0">
                  <a:latin typeface="Cambria Math" panose="02040503050406030204" pitchFamily="18" charset="0"/>
                </a:endParaRPr>
              </a:p>
              <a:p>
                <a:r>
                  <a:rPr lang="en-IN" smtClean="0">
                    <a:latin typeface="Cambria Math" panose="02040503050406030204" pitchFamily="18" charset="0"/>
                  </a:rPr>
                  <a:t>Infinite solution;</a:t>
                </a:r>
                <a:endParaRPr lang="en-IN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534400" cy="4906963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1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4906963"/>
          </a:xfrm>
        </p:spPr>
        <p:txBody>
          <a:bodyPr/>
          <a:lstStyle/>
          <a:p>
            <a:r>
              <a:rPr lang="en-IN" dirty="0">
                <a:latin typeface="Cambria Math" panose="02040503050406030204" pitchFamily="18" charset="0"/>
              </a:rPr>
              <a:t>That is generally last two variable are constant( any value) say z= s, </a:t>
            </a:r>
            <a:r>
              <a:rPr lang="en-IN" dirty="0" smtClean="0">
                <a:latin typeface="Cambria Math" panose="02040503050406030204" pitchFamily="18" charset="0"/>
              </a:rPr>
              <a:t>w=t</a:t>
            </a:r>
          </a:p>
          <a:p>
            <a:endParaRPr lang="en-IN" dirty="0">
              <a:latin typeface="Cambria Math" panose="02040503050406030204" pitchFamily="18" charset="0"/>
            </a:endParaRPr>
          </a:p>
          <a:p>
            <a:r>
              <a:rPr lang="en-IN" dirty="0">
                <a:latin typeface="Cambria Math" panose="02040503050406030204" pitchFamily="18" charset="0"/>
              </a:rPr>
              <a:t>then y=-s+2w=-s+2t; </a:t>
            </a:r>
            <a:endParaRPr lang="en-IN" dirty="0" smtClean="0">
              <a:latin typeface="Cambria Math" panose="02040503050406030204" pitchFamily="18" charset="0"/>
            </a:endParaRPr>
          </a:p>
          <a:p>
            <a:endParaRPr lang="en-IN" dirty="0" smtClean="0">
              <a:latin typeface="Cambria Math" panose="02040503050406030204" pitchFamily="18" charset="0"/>
            </a:endParaRPr>
          </a:p>
          <a:p>
            <a:r>
              <a:rPr lang="en-IN" dirty="0" smtClean="0">
                <a:latin typeface="Cambria Math" panose="02040503050406030204" pitchFamily="18" charset="0"/>
              </a:rPr>
              <a:t>2x=2+3y+3s-6w=2-3s+6t+3s-6t</a:t>
            </a:r>
            <a:r>
              <a:rPr lang="en-IN" dirty="0">
                <a:latin typeface="Cambria Math" panose="02040503050406030204" pitchFamily="18" charset="0"/>
              </a:rPr>
              <a:t>;</a:t>
            </a:r>
          </a:p>
          <a:p>
            <a:endParaRPr lang="en-IN" dirty="0" smtClean="0">
              <a:latin typeface="Cambria Math" panose="02040503050406030204" pitchFamily="18" charset="0"/>
            </a:endParaRPr>
          </a:p>
          <a:p>
            <a:r>
              <a:rPr lang="en-IN" dirty="0" smtClean="0">
                <a:latin typeface="Cambria Math" panose="02040503050406030204" pitchFamily="18" charset="0"/>
              </a:rPr>
              <a:t>2x=2</a:t>
            </a:r>
            <a:r>
              <a:rPr lang="en-IN" dirty="0">
                <a:latin typeface="Cambria Math" panose="02040503050406030204" pitchFamily="18" charset="0"/>
              </a:rPr>
              <a:t>; x=1; y=-s+2t; </a:t>
            </a:r>
            <a:endParaRPr lang="en-IN" dirty="0" smtClean="0">
              <a:latin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</a:endParaRPr>
          </a:p>
          <a:p>
            <a:endParaRPr lang="en-IN" dirty="0" smtClean="0">
              <a:latin typeface="Cambria Math" panose="02040503050406030204" pitchFamily="18" charset="0"/>
            </a:endParaRPr>
          </a:p>
          <a:p>
            <a:r>
              <a:rPr lang="en-IN" dirty="0" smtClean="0">
                <a:latin typeface="Cambria Math" panose="02040503050406030204" pitchFamily="18" charset="0"/>
              </a:rPr>
              <a:t>One </a:t>
            </a:r>
            <a:r>
              <a:rPr lang="en-IN" dirty="0">
                <a:latin typeface="Cambria Math" panose="02040503050406030204" pitchFamily="18" charset="0"/>
              </a:rPr>
              <a:t>solution is x=1, y=1, z=1, w=1 by keeping s=1 and t=1</a:t>
            </a:r>
            <a:endParaRPr lang="en-IN" i="1" dirty="0">
              <a:latin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73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686800" cy="4983163"/>
              </a:xfrm>
            </p:spPr>
            <p:txBody>
              <a:bodyPr/>
              <a:lstStyle/>
              <a:p>
                <a:r>
                  <a:rPr lang="en-IN" i="1" dirty="0">
                    <a:latin typeface="Cambria Math" panose="02040503050406030204" pitchFamily="18" charset="0"/>
                  </a:rPr>
                  <a:t>RREF:R</a:t>
                </a:r>
                <a:r>
                  <a:rPr lang="en-IN" i="1" baseline="-25000" dirty="0">
                    <a:latin typeface="Cambria Math" panose="02040503050406030204" pitchFamily="18" charset="0"/>
                  </a:rPr>
                  <a:t>12</a:t>
                </a:r>
                <a:r>
                  <a:rPr lang="en-IN" i="1" dirty="0">
                    <a:latin typeface="Cambria Math" panose="02040503050406030204" pitchFamily="18" charset="0"/>
                  </a:rPr>
                  <a:t>(3)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> R</a:t>
                </a:r>
                <a:r>
                  <a:rPr lang="en-IN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i="1" dirty="0">
                    <a:latin typeface="Cambria Math" panose="02040503050406030204" pitchFamily="18" charset="0"/>
                  </a:rPr>
                  <a:t>(1/2)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 smtClean="0"/>
                  <a:t>Easy way : from the system directly x=1;</a:t>
                </a:r>
              </a:p>
              <a:p>
                <a:endParaRPr lang="en-IN" dirty="0"/>
              </a:p>
              <a:p>
                <a:r>
                  <a:rPr lang="en-IN" dirty="0" smtClean="0"/>
                  <a:t>y+z-2w=0 ;</a:t>
                </a:r>
              </a:p>
              <a:p>
                <a:endParaRPr lang="en-IN" dirty="0"/>
              </a:p>
              <a:p>
                <a:r>
                  <a:rPr lang="en-IN" dirty="0" smtClean="0"/>
                  <a:t>Fix two variables as dummy variables then find the solution like above.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686800" cy="4983163"/>
              </a:xfrm>
              <a:blipFill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4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/>
          <a:lstStyle/>
          <a:p>
            <a:r>
              <a:rPr lang="en-IN" dirty="0"/>
              <a:t>Use Gaussian elimination to solve the following homogeneous system of equations.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portal.tpu.ru/SHARED/k/KONVAL/Sites/English_sites/M/img/164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3429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9624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By elementary transformations, the coefficient matrix can be reduced to the row echelon form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8" name="Picture 4" descr="https://portal.tpu.ru/SHARED/k/KONVAL/Sites/English_sites/M/img/164GE0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74105"/>
            <a:ext cx="5100637" cy="22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IN" dirty="0" smtClean="0"/>
              <a:t>Problem-2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7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1"/>
            <a:ext cx="8991600" cy="5029200"/>
          </a:xfrm>
        </p:spPr>
        <p:txBody>
          <a:bodyPr/>
          <a:lstStyle/>
          <a:p>
            <a:r>
              <a:rPr lang="en-IN" dirty="0"/>
              <a:t>The rank of this matrix equals </a:t>
            </a:r>
            <a:r>
              <a:rPr lang="en-IN" dirty="0" smtClean="0"/>
              <a:t>r=3</a:t>
            </a:r>
            <a:r>
              <a:rPr lang="en-IN" dirty="0"/>
              <a:t>, and so the system with four </a:t>
            </a:r>
            <a:r>
              <a:rPr lang="en-IN" dirty="0" smtClean="0"/>
              <a:t>unknowns (n-r=4-3=1) </a:t>
            </a:r>
            <a:r>
              <a:rPr lang="en-IN" dirty="0"/>
              <a:t>has an infinite number of solutions, depending on one free variable. If we choose </a:t>
            </a:r>
            <a:r>
              <a:rPr lang="en-IN" i="1" dirty="0"/>
              <a:t>x</a:t>
            </a:r>
            <a:r>
              <a:rPr lang="en-IN" i="1" baseline="-25000" dirty="0"/>
              <a:t>4</a:t>
            </a:r>
            <a:r>
              <a:rPr lang="en-IN" dirty="0"/>
              <a:t> as the free variable and set </a:t>
            </a:r>
            <a:r>
              <a:rPr lang="en-IN" i="1" dirty="0" smtClean="0"/>
              <a:t>x</a:t>
            </a:r>
            <a:r>
              <a:rPr lang="en-IN" i="1" baseline="-25000" dirty="0" smtClean="0"/>
              <a:t>4</a:t>
            </a:r>
            <a:r>
              <a:rPr lang="en-IN" dirty="0" smtClean="0"/>
              <a:t>=</a:t>
            </a:r>
            <a:r>
              <a:rPr lang="en-IN" i="1" dirty="0"/>
              <a:t>c</a:t>
            </a:r>
            <a:r>
              <a:rPr lang="en-IN" dirty="0" smtClean="0"/>
              <a:t>, </a:t>
            </a:r>
            <a:r>
              <a:rPr lang="en-IN" dirty="0"/>
              <a:t>then the leading unknowns have to be expressed through the parameter </a:t>
            </a:r>
            <a:r>
              <a:rPr lang="en-IN" i="1" dirty="0"/>
              <a:t>c</a:t>
            </a:r>
            <a:r>
              <a:rPr lang="en-IN" dirty="0"/>
              <a:t>. The above matrix corresponds to the following homogeneous system</a:t>
            </a:r>
          </a:p>
        </p:txBody>
      </p:sp>
      <p:pic>
        <p:nvPicPr>
          <p:cNvPr id="2050" name="Picture 2" descr="https://portal.tpu.ru/SHARED/k/KONVAL/Sites/English_sites/M/img/164GE01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951" y="4114800"/>
            <a:ext cx="2257425" cy="19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ortal.tpu.ru/SHARED/k/KONVAL/Sites/English_sites/M/img/164GE0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32543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</p:spPr>
            <p:txBody>
              <a:bodyPr/>
              <a:lstStyle/>
              <a:p>
                <a:r>
                  <a:rPr lang="en-IN" sz="2000" dirty="0" smtClean="0"/>
                  <a:t>Find the inverse by gauss Jordan method for the following matrix:   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 smtClean="0"/>
              </a:p>
              <a:p>
                <a:endParaRPr lang="en-IN" sz="2000" dirty="0" smtClean="0"/>
              </a:p>
              <a:p>
                <a:r>
                  <a:rPr lang="en-IN" sz="2000" dirty="0" smtClean="0"/>
                  <a:t>Solution : Step 1: Create the augmented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000" dirty="0" smtClean="0"/>
                  <a:t> for the given matrix :</a:t>
                </a:r>
              </a:p>
              <a:p>
                <a:endParaRPr lang="en-IN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 smtClean="0"/>
                  <a:t> (A  |  I)=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  <a:blipFill>
                <a:blip r:embed="rId2"/>
                <a:stretch>
                  <a:fillRect l="-690" t="-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Problem-3</a:t>
            </a:r>
          </a:p>
          <a:p>
            <a:r>
              <a:rPr lang="en-IN" dirty="0"/>
              <a:t>(</a:t>
            </a:r>
            <a:r>
              <a:rPr lang="en-IN" dirty="0" smtClean="0"/>
              <a:t>Gauss Jordan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2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8991600" cy="5029199"/>
              </a:xfrm>
            </p:spPr>
            <p:txBody>
              <a:bodyPr/>
              <a:lstStyle/>
              <a:p>
                <a:r>
                  <a:rPr lang="en-IN" dirty="0" smtClean="0"/>
                  <a:t>Nodal incidence matrix : A network can be described as a matrix A=[</a:t>
                </a:r>
                <a:r>
                  <a:rPr lang="en-IN" dirty="0" err="1" smtClean="0"/>
                  <a:t>a</a:t>
                </a:r>
                <a:r>
                  <a:rPr lang="en-IN" baseline="-25000" dirty="0" err="1" smtClean="0"/>
                  <a:t>ij</a:t>
                </a:r>
                <a:r>
                  <a:rPr lang="en-IN" dirty="0" smtClean="0"/>
                  <a:t>], if </a:t>
                </a:r>
              </a:p>
              <a:p>
                <a:endParaRPr lang="en-IN" dirty="0"/>
              </a:p>
              <a:p>
                <a:r>
                  <a:rPr lang="en-IN" dirty="0" err="1"/>
                  <a:t>a</a:t>
                </a:r>
                <a:r>
                  <a:rPr lang="en-IN" baseline="-25000" dirty="0" err="1"/>
                  <a:t>ij</a:t>
                </a:r>
                <a:r>
                  <a:rPr lang="en-IN" baseline="-25000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𝑏𝑟𝑎𝑛𝑐h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𝑙𝑒𝑎𝑣𝑒𝑠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𝑏𝑟𝑎𝑛𝑐h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𝑒𝑛𝑡𝑒𝑟𝑠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𝑏𝑟𝑎𝑛𝑐h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𝑑𝑜𝑒𝑠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𝑡𝑜𝑢𝑐h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Find the nodal incidence matrix of the network: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A=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8991600" cy="5029199"/>
              </a:xfrm>
              <a:blipFill>
                <a:blip r:embed="rId2"/>
                <a:stretch>
                  <a:fillRect l="-1085" t="-850" r="-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Problem-1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19600"/>
            <a:ext cx="2514600" cy="1945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08397"/>
            <a:ext cx="4301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/>
              <a:t>-1	1	0	-1	-1</a:t>
            </a:r>
          </a:p>
          <a:p>
            <a:pPr marL="342900" indent="-342900">
              <a:buAutoNum type="arabicPlain"/>
            </a:pPr>
            <a:r>
              <a:rPr lang="en-IN" dirty="0" smtClean="0"/>
              <a:t>          -1	 0	0	0</a:t>
            </a:r>
          </a:p>
          <a:p>
            <a:r>
              <a:rPr lang="en-IN" dirty="0" smtClean="0"/>
              <a:t>0	0	1	0	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5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9067800" cy="5059363"/>
              </a:xfrm>
            </p:spPr>
            <p:txBody>
              <a:bodyPr/>
              <a:lstStyle/>
              <a:p>
                <a:r>
                  <a:rPr lang="en-IN" dirty="0" smtClean="0"/>
                  <a:t>Step 2: Apply row operations only try to convert the non identity matrix to identity matrix ( apply operation to the entire row):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R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(8), 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(4), 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(2):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; R</a:t>
                </a:r>
                <a:r>
                  <a:rPr lang="en-IN" baseline="-25000" dirty="0" smtClean="0"/>
                  <a:t>23    </a:t>
                </a:r>
                <a:r>
                  <a:rPr lang="en-IN" baseline="30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RHS matrix is the inverse of the original matrix.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9067800" cy="5059363"/>
              </a:xfrm>
              <a:blipFill>
                <a:blip r:embed="rId2"/>
                <a:stretch>
                  <a:fillRect l="-1076" t="-843" b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0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4952999"/>
          </a:xfrm>
        </p:spPr>
        <p:txBody>
          <a:bodyPr/>
          <a:lstStyle/>
          <a:p>
            <a:r>
              <a:rPr lang="en-IN" dirty="0" smtClean="0"/>
              <a:t>Solve the system using gauss elimination method:</a:t>
            </a:r>
          </a:p>
          <a:p>
            <a:endParaRPr lang="en-IN" dirty="0"/>
          </a:p>
          <a:p>
            <a:r>
              <a:rPr lang="en-IN" dirty="0" smtClean="0"/>
              <a:t>10x+4y-2z=14</a:t>
            </a:r>
            <a:endParaRPr lang="en-IN" dirty="0"/>
          </a:p>
          <a:p>
            <a:r>
              <a:rPr lang="en-IN" dirty="0" smtClean="0"/>
              <a:t>-3w-15x+y+2z=0</a:t>
            </a:r>
          </a:p>
          <a:p>
            <a:r>
              <a:rPr lang="en-IN" dirty="0" err="1" smtClean="0"/>
              <a:t>w+x+y</a:t>
            </a:r>
            <a:r>
              <a:rPr lang="en-IN" dirty="0" smtClean="0"/>
              <a:t>=6</a:t>
            </a:r>
            <a:endParaRPr lang="en-IN" dirty="0"/>
          </a:p>
          <a:p>
            <a:r>
              <a:rPr lang="en-IN" dirty="0" smtClean="0"/>
              <a:t>8w-5x+5y-10z=26;</a:t>
            </a:r>
          </a:p>
          <a:p>
            <a:endParaRPr lang="en-IN" dirty="0"/>
          </a:p>
          <a:p>
            <a:r>
              <a:rPr lang="en-IN" dirty="0"/>
              <a:t>Solution </a:t>
            </a:r>
            <a:r>
              <a:rPr lang="en-IN" dirty="0" smtClean="0"/>
              <a:t>: 1 0 0 0  0</a:t>
            </a:r>
          </a:p>
          <a:p>
            <a:r>
              <a:rPr lang="en-IN" dirty="0" smtClean="0"/>
              <a:t>                 0 1 0 0 4</a:t>
            </a:r>
          </a:p>
          <a:p>
            <a:r>
              <a:rPr lang="en-IN" dirty="0" smtClean="0"/>
              <a:t>                 0 0 1 0 1</a:t>
            </a:r>
          </a:p>
          <a:p>
            <a:r>
              <a:rPr lang="en-IN" dirty="0" smtClean="0"/>
              <a:t>                 0 0 0 1 2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38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Find the inverse by gauss-Jordon 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Prove that (A</a:t>
                </a:r>
                <a:r>
                  <a:rPr lang="en-IN" baseline="30000" dirty="0" smtClean="0"/>
                  <a:t>-1</a:t>
                </a:r>
                <a:r>
                  <a:rPr lang="en-IN" dirty="0" smtClean="0"/>
                  <a:t>)</a:t>
                </a:r>
                <a:r>
                  <a:rPr lang="en-IN" baseline="30000" dirty="0" smtClean="0"/>
                  <a:t>-1</a:t>
                </a:r>
                <a:r>
                  <a:rPr lang="en-IN" dirty="0" smtClean="0"/>
                  <a:t>=A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d2nchlq0f2u6vy.cloudfront.net/18/10/26/275cdaaea99d012c4c0bf2aad924b155/67201ea7409a2902c67c73f745843077/lateximg.png?tcb=15965355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93838"/>
            <a:ext cx="4983264" cy="47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2483" y="1447800"/>
                <a:ext cx="9067800" cy="5029200"/>
              </a:xfrm>
            </p:spPr>
            <p:txBody>
              <a:bodyPr/>
              <a:lstStyle/>
              <a:p>
                <a:endParaRPr lang="en-IN" dirty="0" smtClean="0"/>
              </a:p>
              <a:p>
                <a:r>
                  <a:rPr lang="en-IN" dirty="0" smtClean="0"/>
                  <a:t>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then compute AB.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sz="2200" dirty="0" smtClean="0"/>
                  <a:t>AB=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  −1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−2+3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2+   −1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2+3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−2+4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2+4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1+ 2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−2+  −2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2+  −2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2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83" y="1447800"/>
                <a:ext cx="9067800" cy="5029200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595" y="152400"/>
            <a:ext cx="7010400" cy="1143000"/>
          </a:xfrm>
        </p:spPr>
        <p:txBody>
          <a:bodyPr/>
          <a:lstStyle/>
          <a:p>
            <a:r>
              <a:rPr lang="en-IN" dirty="0" smtClean="0"/>
              <a:t>Problem-2 ( Matrix Multiplication)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6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915400" cy="5181601"/>
              </a:xfrm>
            </p:spPr>
            <p:txBody>
              <a:bodyPr/>
              <a:lstStyle/>
              <a:p>
                <a:r>
                  <a:rPr lang="en-IN" b="1" dirty="0" smtClean="0">
                    <a:latin typeface="Cambria Math" panose="02040503050406030204" pitchFamily="18" charset="0"/>
                  </a:rPr>
                  <a:t>Reduce the matrix into Row Echelon Form and Row Reduced Echelon Form (RREF)</a:t>
                </a:r>
              </a:p>
              <a:p>
                <a:r>
                  <a:rPr lang="en-IN" dirty="0" smtClean="0"/>
                  <a:t>                                       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Applying row operations :</a:t>
                </a:r>
              </a:p>
              <a:p>
                <a:endParaRPr lang="en-I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------R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IN" dirty="0" smtClean="0"/>
                  <a:t>)--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</a:t>
                </a:r>
                <a:r>
                  <a:rPr lang="en-IN" dirty="0"/>
                  <a:t> 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915400" cy="5181601"/>
              </a:xfrm>
              <a:blipFill>
                <a:blip r:embed="rId2"/>
                <a:stretch>
                  <a:fillRect l="-1094" t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 -3 </a:t>
            </a:r>
          </a:p>
          <a:p>
            <a:r>
              <a:rPr lang="en-IN" dirty="0" smtClean="0"/>
              <a:t>(Row Echelon Form)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1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534400" cy="5059363"/>
              </a:xfrm>
            </p:spPr>
            <p:txBody>
              <a:bodyPr/>
              <a:lstStyle/>
              <a:p>
                <a:r>
                  <a:rPr lang="en-IN" dirty="0" smtClean="0"/>
                  <a:t>R</a:t>
                </a:r>
                <a:r>
                  <a:rPr lang="en-IN" baseline="-25000" dirty="0"/>
                  <a:t>21</a:t>
                </a:r>
                <a:r>
                  <a:rPr lang="en-IN" dirty="0"/>
                  <a:t>(4)=</a:t>
                </a:r>
                <a:r>
                  <a:rPr lang="en-IN" dirty="0" smtClean="0"/>
                  <a:t>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-&gt;R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+4R</a:t>
                </a:r>
                <a:r>
                  <a:rPr lang="en-IN" baseline="-25000" dirty="0" smtClean="0"/>
                  <a:t>1 </a:t>
                </a:r>
                <a:r>
                  <a:rPr lang="en-IN" dirty="0"/>
                  <a:t>, R</a:t>
                </a:r>
                <a:r>
                  <a:rPr lang="en-IN" baseline="-25000" dirty="0"/>
                  <a:t>31</a:t>
                </a:r>
                <a:r>
                  <a:rPr lang="en-IN" dirty="0"/>
                  <a:t>(-4)=</a:t>
                </a:r>
                <a:r>
                  <a:rPr lang="en-IN" dirty="0" smtClean="0"/>
                  <a:t>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-&gt;R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-4R</a:t>
                </a:r>
                <a:r>
                  <a:rPr lang="en-IN" baseline="-25000" dirty="0" smtClean="0"/>
                  <a:t>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139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973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(13/139), 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(-17/13) 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:  REF</a:t>
                </a:r>
              </a:p>
              <a:p>
                <a:endParaRPr lang="en-IN" dirty="0"/>
              </a:p>
              <a:p>
                <a:r>
                  <a:rPr lang="en-IN" dirty="0" smtClean="0"/>
                  <a:t>RREF: R</a:t>
                </a:r>
                <a:r>
                  <a:rPr lang="en-IN" baseline="-25000" dirty="0" smtClean="0"/>
                  <a:t>12</a:t>
                </a:r>
                <a:r>
                  <a:rPr lang="en-IN" dirty="0" smtClean="0"/>
                  <a:t>(-12/13)--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534400" cy="5059363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839200" cy="5364163"/>
              </a:xfrm>
            </p:spPr>
            <p:txBody>
              <a:bodyPr/>
              <a:lstStyle/>
              <a:p>
                <a:r>
                  <a:rPr lang="en-IN" dirty="0" smtClean="0"/>
                  <a:t>Reduce the matrix into REF and RREF form: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Solution : Apply row operations only :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  </a:t>
                </a:r>
                <a:r>
                  <a:rPr lang="en-IN" dirty="0" smtClean="0"/>
                  <a:t> -</a:t>
                </a:r>
                <a:r>
                  <a:rPr lang="en-IN" dirty="0" smtClean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      −21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3           16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 (4),R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 (3)----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      −21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−68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−56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839200" cy="5364163"/>
              </a:xfrm>
              <a:blipFill>
                <a:blip r:embed="rId2"/>
                <a:stretch>
                  <a:fillRect l="-1034" t="-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Problem-4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2133600"/>
                <a:ext cx="5791200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3      16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−5    −21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1      7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33600"/>
                <a:ext cx="5791200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9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763000" cy="5059363"/>
              </a:xfrm>
            </p:spPr>
            <p:txBody>
              <a:bodyPr/>
              <a:lstStyle/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(-1/17), 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(-1/14)---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      −21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(-1)---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      −21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0           0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R</a:t>
                </a:r>
                <a:r>
                  <a:rPr lang="en-IN" baseline="-25000" dirty="0"/>
                  <a:t>1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(5)----</a:t>
                </a:r>
                <a:r>
                  <a:rPr lang="en-IN" dirty="0" smtClean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 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0           0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-----</a:t>
                </a:r>
                <a:r>
                  <a:rPr lang="en-IN" dirty="0" smtClean="0">
                    <a:sym typeface="Wingdings" panose="05000000000000000000" pitchFamily="2" charset="2"/>
                  </a:rPr>
                  <a:t>RREF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763000" cy="50593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8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977</Words>
  <Application>Microsoft Office PowerPoint</Application>
  <PresentationFormat>On-screen Show (4:3)</PresentationFormat>
  <Paragraphs>279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Cambria Math</vt:lpstr>
      <vt:lpstr>Times New Roman</vt:lpstr>
      <vt:lpstr>Verdana</vt:lpstr>
      <vt:lpstr>Wingdings</vt:lpstr>
      <vt:lpstr>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Windows User</cp:lastModifiedBy>
  <cp:revision>138</cp:revision>
  <dcterms:created xsi:type="dcterms:W3CDTF">2014-09-18T17:17:25Z</dcterms:created>
  <dcterms:modified xsi:type="dcterms:W3CDTF">2020-08-16T04:08:26Z</dcterms:modified>
</cp:coreProperties>
</file>