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57"/>
  </p:notesMasterIdLst>
  <p:sldIdLst>
    <p:sldId id="323" r:id="rId2"/>
    <p:sldId id="324" r:id="rId3"/>
    <p:sldId id="343" r:id="rId4"/>
    <p:sldId id="366" r:id="rId5"/>
    <p:sldId id="359" r:id="rId6"/>
    <p:sldId id="360" r:id="rId7"/>
    <p:sldId id="361" r:id="rId8"/>
    <p:sldId id="362" r:id="rId9"/>
    <p:sldId id="363" r:id="rId10"/>
    <p:sldId id="344" r:id="rId11"/>
    <p:sldId id="345" r:id="rId12"/>
    <p:sldId id="346" r:id="rId13"/>
    <p:sldId id="347" r:id="rId14"/>
    <p:sldId id="348" r:id="rId15"/>
    <p:sldId id="364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292" r:id="rId24"/>
    <p:sldId id="326" r:id="rId25"/>
    <p:sldId id="262" r:id="rId26"/>
    <p:sldId id="316" r:id="rId27"/>
    <p:sldId id="317" r:id="rId28"/>
    <p:sldId id="283" r:id="rId29"/>
    <p:sldId id="293" r:id="rId30"/>
    <p:sldId id="318" r:id="rId31"/>
    <p:sldId id="319" r:id="rId32"/>
    <p:sldId id="370" r:id="rId33"/>
    <p:sldId id="321" r:id="rId34"/>
    <p:sldId id="320" r:id="rId35"/>
    <p:sldId id="322" r:id="rId36"/>
    <p:sldId id="356" r:id="rId37"/>
    <p:sldId id="335" r:id="rId38"/>
    <p:sldId id="336" r:id="rId39"/>
    <p:sldId id="337" r:id="rId40"/>
    <p:sldId id="339" r:id="rId41"/>
    <p:sldId id="369" r:id="rId42"/>
    <p:sldId id="338" r:id="rId43"/>
    <p:sldId id="340" r:id="rId44"/>
    <p:sldId id="341" r:id="rId45"/>
    <p:sldId id="325" r:id="rId46"/>
    <p:sldId id="330" r:id="rId47"/>
    <p:sldId id="331" r:id="rId48"/>
    <p:sldId id="332" r:id="rId49"/>
    <p:sldId id="342" r:id="rId50"/>
    <p:sldId id="333" r:id="rId51"/>
    <p:sldId id="371" r:id="rId52"/>
    <p:sldId id="372" r:id="rId53"/>
    <p:sldId id="373" r:id="rId54"/>
    <p:sldId id="367" r:id="rId55"/>
    <p:sldId id="368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455" autoAdjust="0"/>
  </p:normalViewPr>
  <p:slideViewPr>
    <p:cSldViewPr>
      <p:cViewPr varScale="1">
        <p:scale>
          <a:sx n="87" d="100"/>
          <a:sy n="87" d="100"/>
        </p:scale>
        <p:origin x="109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A21F22-1FCD-423B-ABDF-DA273D32C413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536C4-674F-47B8-B857-97AB08F6B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035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536C4-674F-47B8-B857-97AB08F6B0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5821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4536C4-674F-47B8-B857-97AB08F6B022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524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smtClean="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30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75504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5006182" y="2567781"/>
            <a:ext cx="5181600" cy="46037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7938" y="381000"/>
            <a:ext cx="692151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94793" y="3809206"/>
            <a:ext cx="5867400" cy="23018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900" b="1" smtClean="0">
                <a:solidFill>
                  <a:srgbClr val="101141"/>
                </a:solidFill>
              </a:rPr>
              <a:t>BITS </a:t>
            </a:r>
            <a:r>
              <a:rPr lang="en-US" sz="9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9200" y="381000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5410200" y="2743200"/>
            <a:ext cx="58674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3778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8C8D-BF21-4ED2-AA9B-14AC8BB0A6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36E-A0D7-4595-A1DB-93C3A10BE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50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8C8D-BF21-4ED2-AA9B-14AC8BB0A65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8/29/2020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BE36E-A0D7-4595-A1DB-93C3A10BEEC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557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>
              <a:solidFill>
                <a:prstClr val="whit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FFFFFF"/>
                </a:solidFill>
              </a:rPr>
              <a:t>Hyderabad 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6058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9144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2882900" y="677545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-12700" y="677545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778500" y="677545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00" y="7620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900" b="1" spc="-150" dirty="0">
                <a:solidFill>
                  <a:prstClr val="white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prstClr val="white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7086600" y="1171575"/>
            <a:ext cx="1905000" cy="276225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dirty="0" smtClean="0">
                <a:solidFill>
                  <a:srgbClr val="FFFFFF"/>
                </a:solidFill>
              </a:rPr>
              <a:t>Hyderabad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304800" y="4648200"/>
            <a:ext cx="84582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8214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76200" y="6596063"/>
            <a:ext cx="9067800" cy="2616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dirty="0" smtClean="0"/>
              <a:t>Course No:</a:t>
            </a:r>
            <a:r>
              <a:rPr lang="en-US" sz="1100" b="1" baseline="0" dirty="0" smtClean="0"/>
              <a:t> SS ZC416 Course Title : Mathematical Foundations for Data Science</a:t>
            </a:r>
            <a:r>
              <a:rPr lang="en-US" sz="1100" b="1" dirty="0" smtClean="0"/>
              <a:t>, Dr. KVR , </a:t>
            </a:r>
            <a:r>
              <a:rPr lang="en-US" sz="1100" b="1" dirty="0" smtClean="0">
                <a:solidFill>
                  <a:srgbClr val="101141"/>
                </a:solidFill>
              </a:rPr>
              <a:t>BITS </a:t>
            </a:r>
            <a:r>
              <a:rPr lang="en-US" sz="1100" b="1" dirty="0" err="1" smtClean="0">
                <a:solidFill>
                  <a:srgbClr val="101141"/>
                </a:solidFill>
              </a:rPr>
              <a:t>Pilani</a:t>
            </a:r>
            <a:r>
              <a:rPr lang="en-US" sz="1100" b="1" dirty="0" smtClean="0">
                <a:solidFill>
                  <a:srgbClr val="101141"/>
                </a:solidFill>
              </a:rPr>
              <a:t>, Hyderabad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5380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600200"/>
            <a:ext cx="4038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dirty="0" smtClean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208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62199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2"/>
            <a:ext cx="4041775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199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52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1336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5476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b="1" smtClean="0">
                <a:solidFill>
                  <a:srgbClr val="101141"/>
                </a:solidFill>
              </a:rPr>
              <a:t>BITS </a:t>
            </a:r>
            <a:r>
              <a:rPr lang="en-US" sz="1100" smtClean="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5407025"/>
            <a:ext cx="54864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828800"/>
            <a:ext cx="54864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711825"/>
            <a:ext cx="54864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023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AAOC Z C111  PROBABILITY AND STATISTICS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1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288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8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743200" y="3505200"/>
            <a:ext cx="4648200" cy="24384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800" dirty="0"/>
              <a:t>BITS </a:t>
            </a:r>
            <a:r>
              <a:rPr lang="en-US" sz="4800" dirty="0" err="1"/>
              <a:t>Pilani</a:t>
            </a:r>
            <a:r>
              <a:rPr lang="en-US" sz="4800" dirty="0"/>
              <a:t> p</a:t>
            </a:r>
            <a:r>
              <a:rPr lang="en-US" sz="4800" dirty="0" smtClean="0"/>
              <a:t>resentation</a:t>
            </a:r>
            <a:endParaRPr lang="en-US" sz="4800" dirty="0"/>
          </a:p>
        </p:txBody>
      </p:sp>
      <p:sp>
        <p:nvSpPr>
          <p:cNvPr id="3" name="Content Placeholder 5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K. </a:t>
            </a:r>
            <a:r>
              <a:rPr lang="en-US" altLang="en-US" dirty="0" err="1" smtClean="0"/>
              <a:t>Venkata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Ratnam</a:t>
            </a:r>
            <a:endParaRPr lang="en-US" altLang="en-US" dirty="0" smtClean="0"/>
          </a:p>
          <a:p>
            <a:pPr eaLnBrk="1" hangingPunct="1">
              <a:spcBef>
                <a:spcPct val="0"/>
              </a:spcBef>
            </a:pPr>
            <a:r>
              <a:rPr lang="en-US" altLang="en-US" dirty="0" smtClean="0"/>
              <a:t>Mathematics</a:t>
            </a:r>
          </a:p>
        </p:txBody>
      </p:sp>
    </p:spTree>
    <p:extLst>
      <p:ext uri="{BB962C8B-B14F-4D97-AF65-F5344CB8AC3E}">
        <p14:creationId xmlns:p14="http://schemas.microsoft.com/office/powerpoint/2010/main" val="398868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1600"/>
                <a:ext cx="8991600" cy="5181599"/>
              </a:xfrm>
            </p:spPr>
            <p:txBody>
              <a:bodyPr/>
              <a:lstStyle/>
              <a:p>
                <a:r>
                  <a:rPr lang="en-IN" dirty="0" smtClean="0"/>
                  <a:t>Solve the following system by gauss elimination method;</a:t>
                </a:r>
              </a:p>
              <a:p>
                <a:r>
                  <a:rPr lang="en-IN" dirty="0"/>
                  <a:t> </a:t>
                </a:r>
                <a:r>
                  <a:rPr lang="en-IN" dirty="0" smtClean="0"/>
                  <a:t>y+z-2w=0</a:t>
                </a:r>
              </a:p>
              <a:p>
                <a:r>
                  <a:rPr lang="en-IN" dirty="0" smtClean="0"/>
                  <a:t>2x-3y-3z+6w=2</a:t>
                </a:r>
              </a:p>
              <a:p>
                <a:r>
                  <a:rPr lang="en-IN" dirty="0" smtClean="0"/>
                  <a:t>4x+y+z-2w=4.</a:t>
                </a:r>
              </a:p>
              <a:p>
                <a:endParaRPr lang="en-IN" dirty="0"/>
              </a:p>
              <a:p>
                <a:r>
                  <a:rPr lang="en-IN" dirty="0" smtClean="0"/>
                  <a:t>Step 1: Put the system in matrix form :</a:t>
                </a:r>
                <a:r>
                  <a:rPr lang="en-IN" dirty="0" err="1" smtClean="0"/>
                  <a:t>Ax</a:t>
                </a:r>
                <a:r>
                  <a:rPr lang="en-IN" dirty="0" smtClean="0"/>
                  <a:t>=b</a:t>
                </a:r>
              </a:p>
              <a:p>
                <a:r>
                  <a:rPr lang="en-IN" dirty="0"/>
                  <a:t> </a:t>
                </a:r>
                <a:r>
                  <a:rPr lang="en-IN" dirty="0" smtClean="0"/>
                  <a:t>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IN" dirty="0"/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Step 2: Write the augmented matrix 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IN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 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 smtClean="0"/>
                  <a:t>;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1600"/>
                <a:ext cx="8991600" cy="5181599"/>
              </a:xfrm>
              <a:blipFill>
                <a:blip r:embed="rId2"/>
                <a:stretch>
                  <a:fillRect l="-1085" t="-82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Problem: Gauss Elimination:</a:t>
            </a:r>
          </a:p>
          <a:p>
            <a:r>
              <a:rPr lang="en-IN" dirty="0" smtClean="0"/>
              <a:t>Infinite solutions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5812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71601"/>
                <a:ext cx="8839200" cy="5105400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 |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IN" dirty="0"/>
                            <m:t>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Step3 : Apply row operations and reduce the matrix into Row Echelon Form </a:t>
                </a:r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12</a:t>
                </a:r>
                <a:r>
                  <a:rPr lang="en-IN" dirty="0" smtClean="0"/>
                  <a:t>-</a:t>
                </a:r>
                <a:r>
                  <a:rPr lang="en-IN" dirty="0" smtClean="0">
                    <a:sym typeface="Wingdings" panose="05000000000000000000" pitchFamily="2" charset="2"/>
                  </a:rPr>
                  <a:t>R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1</a:t>
                </a:r>
                <a:r>
                  <a:rPr lang="en-IN" dirty="0" smtClean="0">
                    <a:sym typeface="Wingdings" panose="05000000000000000000" pitchFamily="2" charset="2"/>
                  </a:rPr>
                  <a:t> -R</a:t>
                </a:r>
                <a:r>
                  <a:rPr lang="en-IN" baseline="-25000" dirty="0" smtClean="0">
                    <a:sym typeface="Wingdings" panose="05000000000000000000" pitchFamily="2" charset="2"/>
                  </a:rPr>
                  <a:t>2</a:t>
                </a:r>
                <a:r>
                  <a:rPr lang="en-IN" dirty="0" smtClean="0">
                    <a:sym typeface="Wingdings" panose="05000000000000000000" pitchFamily="2" charset="2"/>
                  </a:rPr>
                  <a:t> 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IN" dirty="0"/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;  </a:t>
                </a:r>
              </a:p>
              <a:p>
                <a:endParaRPr lang="en-IN" dirty="0"/>
              </a:p>
              <a:p>
                <a:r>
                  <a:rPr lang="en-IN" dirty="0"/>
                  <a:t>R</a:t>
                </a:r>
                <a:r>
                  <a:rPr lang="en-IN" baseline="-25000" dirty="0"/>
                  <a:t>31</a:t>
                </a:r>
                <a:r>
                  <a:rPr lang="en-IN" dirty="0"/>
                  <a:t>(-2):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IN" dirty="0"/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−14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i="1" dirty="0" smtClean="0">
                    <a:latin typeface="Cambria Math" panose="02040503050406030204" pitchFamily="18" charset="0"/>
                  </a:rPr>
                  <a:t>;  R</a:t>
                </a:r>
                <a:r>
                  <a:rPr lang="en-IN" i="1" baseline="-25000" dirty="0" smtClean="0">
                    <a:latin typeface="Cambria Math" panose="02040503050406030204" pitchFamily="18" charset="0"/>
                  </a:rPr>
                  <a:t>32</a:t>
                </a:r>
                <a:r>
                  <a:rPr lang="en-IN" i="1" dirty="0" smtClean="0">
                    <a:latin typeface="Cambria Math" panose="02040503050406030204" pitchFamily="18" charset="0"/>
                  </a:rPr>
                  <a:t>(-7) 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IN" dirty="0"/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i="1" dirty="0" smtClean="0">
                  <a:latin typeface="Cambria Math" panose="02040503050406030204" pitchFamily="18" charset="0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71601"/>
                <a:ext cx="8839200" cy="5105400"/>
              </a:xfrm>
              <a:blipFill>
                <a:blip r:embed="rId2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228600"/>
            <a:ext cx="8229600" cy="838200"/>
          </a:xfrm>
        </p:spPr>
        <p:txBody>
          <a:bodyPr/>
          <a:lstStyle/>
          <a:p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477000" y="1524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105400" y="3886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886200" y="5486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8077200" y="5638801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50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763000" cy="5059363"/>
              </a:xfrm>
            </p:spPr>
            <p:txBody>
              <a:bodyPr/>
              <a:lstStyle/>
              <a:p>
                <a:r>
                  <a:rPr lang="en-IN" dirty="0" smtClean="0"/>
                  <a:t>REF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IN" dirty="0"/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i="1" dirty="0" smtClean="0">
                    <a:latin typeface="Cambria Math" panose="02040503050406030204" pitchFamily="18" charset="0"/>
                  </a:rPr>
                  <a:t>; </a:t>
                </a:r>
              </a:p>
              <a:p>
                <a:endParaRPr lang="en-IN" i="1" dirty="0" smtClean="0">
                  <a:latin typeface="Cambria Math" panose="02040503050406030204" pitchFamily="18" charset="0"/>
                </a:endParaRPr>
              </a:p>
              <a:p>
                <a:r>
                  <a:rPr lang="en-IN" dirty="0" smtClean="0">
                    <a:latin typeface="Cambria Math" panose="02040503050406030204" pitchFamily="18" charset="0"/>
                  </a:rPr>
                  <a:t>Step 4:  Back substitution :  y+z-2w=0;  2x-3y-3z+6w=2;</a:t>
                </a:r>
              </a:p>
              <a:p>
                <a:endParaRPr lang="en-IN" dirty="0">
                  <a:latin typeface="Cambria Math" panose="02040503050406030204" pitchFamily="18" charset="0"/>
                </a:endParaRPr>
              </a:p>
              <a:p>
                <a:r>
                  <a:rPr lang="en-IN" dirty="0" smtClean="0">
                    <a:latin typeface="Cambria Math" panose="02040503050406030204" pitchFamily="18" charset="0"/>
                  </a:rPr>
                  <a:t>To solve this : Given system consists three equations (m=3)  and four unknowns (n=4) : rank of the matrix =2 ( no of nonzero rows ) : put n-r =4-2=2 variables to constants.</a:t>
                </a:r>
              </a:p>
              <a:p>
                <a:endParaRPr lang="en-IN" dirty="0">
                  <a:latin typeface="Cambria Math" panose="02040503050406030204" pitchFamily="18" charset="0"/>
                </a:endParaRPr>
              </a:p>
              <a:p>
                <a:r>
                  <a:rPr lang="en-IN" dirty="0" smtClean="0">
                    <a:latin typeface="Cambria Math" panose="02040503050406030204" pitchFamily="18" charset="0"/>
                  </a:rPr>
                  <a:t>Infinite solution; { r=rank of A= rank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dirty="0" smtClean="0">
                    <a:latin typeface="Cambria Math" panose="02040503050406030204" pitchFamily="18" charset="0"/>
                  </a:rPr>
                  <a:t>=2; n=4 ; r&lt;n: infinitely many solution; to find put n-r variables to constants =n-r=4-2=2; here that is z and w fix with constants}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763000" cy="5059363"/>
              </a:xfrm>
              <a:blipFill>
                <a:blip r:embed="rId2"/>
                <a:stretch>
                  <a:fillRect l="-1113" r="-1670" b="-48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429000" y="1676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5142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91600" cy="4906963"/>
          </a:xfrm>
        </p:spPr>
        <p:txBody>
          <a:bodyPr/>
          <a:lstStyle/>
          <a:p>
            <a:r>
              <a:rPr lang="en-IN" dirty="0">
                <a:latin typeface="Cambria Math" panose="02040503050406030204" pitchFamily="18" charset="0"/>
              </a:rPr>
              <a:t>That is generally last two variable are constant( any value) say z= s, </a:t>
            </a:r>
            <a:r>
              <a:rPr lang="en-IN" dirty="0" smtClean="0">
                <a:latin typeface="Cambria Math" panose="02040503050406030204" pitchFamily="18" charset="0"/>
              </a:rPr>
              <a:t>w=t</a:t>
            </a:r>
          </a:p>
          <a:p>
            <a:endParaRPr lang="en-IN" dirty="0">
              <a:latin typeface="Cambria Math" panose="02040503050406030204" pitchFamily="18" charset="0"/>
            </a:endParaRPr>
          </a:p>
          <a:p>
            <a:r>
              <a:rPr lang="en-IN" dirty="0">
                <a:latin typeface="Cambria Math" panose="02040503050406030204" pitchFamily="18" charset="0"/>
              </a:rPr>
              <a:t>then y=-s+2w=-s+2t; </a:t>
            </a:r>
            <a:endParaRPr lang="en-IN" dirty="0" smtClean="0">
              <a:latin typeface="Cambria Math" panose="02040503050406030204" pitchFamily="18" charset="0"/>
            </a:endParaRPr>
          </a:p>
          <a:p>
            <a:endParaRPr lang="en-IN" dirty="0" smtClean="0">
              <a:latin typeface="Cambria Math" panose="02040503050406030204" pitchFamily="18" charset="0"/>
            </a:endParaRPr>
          </a:p>
          <a:p>
            <a:r>
              <a:rPr lang="en-IN" dirty="0" smtClean="0">
                <a:latin typeface="Cambria Math" panose="02040503050406030204" pitchFamily="18" charset="0"/>
              </a:rPr>
              <a:t>2x=2+3y+3s-6w=2-3s+6t+3s-6t</a:t>
            </a:r>
            <a:r>
              <a:rPr lang="en-IN" dirty="0">
                <a:latin typeface="Cambria Math" panose="02040503050406030204" pitchFamily="18" charset="0"/>
              </a:rPr>
              <a:t>;</a:t>
            </a:r>
          </a:p>
          <a:p>
            <a:endParaRPr lang="en-IN" dirty="0" smtClean="0">
              <a:latin typeface="Cambria Math" panose="02040503050406030204" pitchFamily="18" charset="0"/>
            </a:endParaRPr>
          </a:p>
          <a:p>
            <a:r>
              <a:rPr lang="en-IN" dirty="0" smtClean="0">
                <a:latin typeface="Cambria Math" panose="02040503050406030204" pitchFamily="18" charset="0"/>
              </a:rPr>
              <a:t>2x=2</a:t>
            </a:r>
            <a:r>
              <a:rPr lang="en-IN" dirty="0">
                <a:latin typeface="Cambria Math" panose="02040503050406030204" pitchFamily="18" charset="0"/>
              </a:rPr>
              <a:t>; x=1; y=-s+2t; </a:t>
            </a:r>
            <a:endParaRPr lang="en-IN" dirty="0" smtClean="0">
              <a:latin typeface="Cambria Math" panose="02040503050406030204" pitchFamily="18" charset="0"/>
            </a:endParaRPr>
          </a:p>
          <a:p>
            <a:endParaRPr lang="en-IN" dirty="0">
              <a:latin typeface="Cambria Math" panose="02040503050406030204" pitchFamily="18" charset="0"/>
            </a:endParaRPr>
          </a:p>
          <a:p>
            <a:endParaRPr lang="en-IN" dirty="0" smtClean="0">
              <a:latin typeface="Cambria Math" panose="02040503050406030204" pitchFamily="18" charset="0"/>
            </a:endParaRPr>
          </a:p>
          <a:p>
            <a:r>
              <a:rPr lang="en-IN" dirty="0" smtClean="0">
                <a:latin typeface="Cambria Math" panose="02040503050406030204" pitchFamily="18" charset="0"/>
              </a:rPr>
              <a:t>One </a:t>
            </a:r>
            <a:r>
              <a:rPr lang="en-IN" dirty="0">
                <a:latin typeface="Cambria Math" panose="02040503050406030204" pitchFamily="18" charset="0"/>
              </a:rPr>
              <a:t>solution is x=1, y=1, z=1, w=1 by keeping s=1 and t=1</a:t>
            </a:r>
            <a:endParaRPr lang="en-IN" i="1" dirty="0">
              <a:latin typeface="Cambria Math" panose="02040503050406030204" pitchFamily="18" charset="0"/>
            </a:endParaRP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764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493837"/>
                <a:ext cx="8686800" cy="4983163"/>
              </a:xfrm>
            </p:spPr>
            <p:txBody>
              <a:bodyPr/>
              <a:lstStyle/>
              <a:p>
                <a:r>
                  <a:rPr lang="en-IN" i="1" dirty="0">
                    <a:latin typeface="Cambria Math" panose="02040503050406030204" pitchFamily="18" charset="0"/>
                  </a:rPr>
                  <a:t>RREF:R</a:t>
                </a:r>
                <a:r>
                  <a:rPr lang="en-IN" i="1" baseline="-25000" dirty="0">
                    <a:latin typeface="Cambria Math" panose="02040503050406030204" pitchFamily="18" charset="0"/>
                  </a:rPr>
                  <a:t>12</a:t>
                </a:r>
                <a:r>
                  <a:rPr lang="en-IN" i="1" dirty="0">
                    <a:latin typeface="Cambria Math" panose="02040503050406030204" pitchFamily="18" charset="0"/>
                  </a:rPr>
                  <a:t>(3) 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IN" dirty="0"/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i="1" dirty="0">
                    <a:latin typeface="Cambria Math" panose="02040503050406030204" pitchFamily="18" charset="0"/>
                  </a:rPr>
                  <a:t> R</a:t>
                </a:r>
                <a:r>
                  <a:rPr lang="en-IN" i="1" baseline="-25000" dirty="0">
                    <a:latin typeface="Cambria Math" panose="02040503050406030204" pitchFamily="18" charset="0"/>
                  </a:rPr>
                  <a:t>1</a:t>
                </a:r>
                <a:r>
                  <a:rPr lang="en-IN" i="1" dirty="0">
                    <a:latin typeface="Cambria Math" panose="02040503050406030204" pitchFamily="18" charset="0"/>
                  </a:rPr>
                  <a:t>(1/2)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IN" dirty="0"/>
                          <m:t>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i="1" dirty="0">
                  <a:latin typeface="Cambria Math" panose="02040503050406030204" pitchFamily="18" charset="0"/>
                </a:endParaRPr>
              </a:p>
              <a:p>
                <a:endParaRPr lang="en-IN" dirty="0"/>
              </a:p>
              <a:p>
                <a:r>
                  <a:rPr lang="en-IN" dirty="0" smtClean="0"/>
                  <a:t>Easy way : from the system directly x=1;</a:t>
                </a:r>
              </a:p>
              <a:p>
                <a:endParaRPr lang="en-IN" dirty="0"/>
              </a:p>
              <a:p>
                <a:r>
                  <a:rPr lang="en-IN" dirty="0" smtClean="0"/>
                  <a:t>y+z-2w=0 ;</a:t>
                </a:r>
              </a:p>
              <a:p>
                <a:endParaRPr lang="en-IN" dirty="0"/>
              </a:p>
              <a:p>
                <a:r>
                  <a:rPr lang="en-IN" dirty="0" smtClean="0"/>
                  <a:t>Fix two variables as dummy variables then find the solution like above.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493837"/>
                <a:ext cx="8686800" cy="4983163"/>
              </a:xfrm>
              <a:blipFill>
                <a:blip r:embed="rId2"/>
                <a:stretch>
                  <a:fillRect l="-10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 smtClean="0"/>
              <a:t>Cont</a:t>
            </a:r>
            <a:r>
              <a:rPr lang="en-IN" dirty="0" smtClean="0"/>
              <a:t>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309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93837"/>
                <a:ext cx="8839200" cy="5211763"/>
              </a:xfrm>
            </p:spPr>
            <p:txBody>
              <a:bodyPr/>
              <a:lstStyle/>
              <a:p>
                <a:r>
                  <a:rPr lang="en-IN" dirty="0" smtClean="0"/>
                  <a:t>Solve the following system by using gauss elimination method:</a:t>
                </a:r>
              </a:p>
              <a:p>
                <a:r>
                  <a:rPr lang="en-IN" dirty="0" smtClean="0"/>
                  <a:t>5x-7y+3z=17</a:t>
                </a:r>
              </a:p>
              <a:p>
                <a:r>
                  <a:rPr lang="en-IN" dirty="0" smtClean="0"/>
                  <a:t>-15x+21y-9z=50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All the steps are as usual;  the augmented matrix for the given system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 |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e>
                            </m:mr>
                          </m: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 smtClean="0"/>
              </a:p>
              <a:p>
                <a:endParaRPr lang="en-IN" dirty="0" smtClean="0"/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21 </a:t>
                </a:r>
                <a:r>
                  <a:rPr lang="en-IN" dirty="0" smtClean="0"/>
                  <a:t> (3):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101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baseline="-25000" dirty="0" smtClean="0"/>
                  <a:t>  </a:t>
                </a:r>
                <a:r>
                  <a:rPr lang="en-IN" dirty="0" smtClean="0"/>
                  <a:t> </a:t>
                </a:r>
              </a:p>
              <a:p>
                <a:r>
                  <a:rPr lang="en-IN" dirty="0" smtClean="0"/>
                  <a:t>Here rank of A≠ rank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IN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Inconsistent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NO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solution</m:t>
                    </m:r>
                  </m:oMath>
                </a14:m>
                <a:endParaRPr lang="en-IN" baseline="-25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93837"/>
                <a:ext cx="8839200" cy="5211763"/>
              </a:xfrm>
              <a:blipFill>
                <a:blip r:embed="rId2"/>
                <a:stretch>
                  <a:fillRect l="-1034" t="-8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No solution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6096000" y="4114800"/>
            <a:ext cx="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048000" y="5257800"/>
            <a:ext cx="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509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5029200"/>
          </a:xfrm>
        </p:spPr>
        <p:txBody>
          <a:bodyPr/>
          <a:lstStyle/>
          <a:p>
            <a:r>
              <a:rPr lang="en-IN" dirty="0"/>
              <a:t>Use Gaussian elimination to solve the following homogeneous system of equations.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6" name="Picture 2" descr="https://portal.tpu.ru/SHARED/k/KONVAL/Sites/English_sites/M/img/164GE002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286000"/>
            <a:ext cx="3429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304800" y="3962400"/>
            <a:ext cx="8458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By elementary transformations, the coefficient matrix can be reduced to the row echelon form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pic>
        <p:nvPicPr>
          <p:cNvPr id="1028" name="Picture 4" descr="https://portal.tpu.ru/SHARED/k/KONVAL/Sites/English_sites/M/img/164GE004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374105"/>
            <a:ext cx="5100637" cy="225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016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47801"/>
            <a:ext cx="8991600" cy="5029200"/>
          </a:xfrm>
        </p:spPr>
        <p:txBody>
          <a:bodyPr/>
          <a:lstStyle/>
          <a:p>
            <a:r>
              <a:rPr lang="en-IN" dirty="0"/>
              <a:t>The rank of this matrix equals </a:t>
            </a:r>
            <a:r>
              <a:rPr lang="en-IN" dirty="0" smtClean="0"/>
              <a:t>r=3</a:t>
            </a:r>
            <a:r>
              <a:rPr lang="en-IN" dirty="0"/>
              <a:t>, and so the system with four </a:t>
            </a:r>
            <a:r>
              <a:rPr lang="en-IN" dirty="0" smtClean="0"/>
              <a:t>unknowns (n-r=4-3=1) </a:t>
            </a:r>
            <a:r>
              <a:rPr lang="en-IN" dirty="0"/>
              <a:t>has an infinite number of solutions, depending on one free variable. If we choose </a:t>
            </a:r>
            <a:r>
              <a:rPr lang="en-IN" i="1" dirty="0"/>
              <a:t>x</a:t>
            </a:r>
            <a:r>
              <a:rPr lang="en-IN" i="1" baseline="-25000" dirty="0"/>
              <a:t>4</a:t>
            </a:r>
            <a:r>
              <a:rPr lang="en-IN" dirty="0"/>
              <a:t> as the free variable and set </a:t>
            </a:r>
            <a:r>
              <a:rPr lang="en-IN" i="1" dirty="0" smtClean="0"/>
              <a:t>x</a:t>
            </a:r>
            <a:r>
              <a:rPr lang="en-IN" i="1" baseline="-25000" dirty="0" smtClean="0"/>
              <a:t>4</a:t>
            </a:r>
            <a:r>
              <a:rPr lang="en-IN" dirty="0" smtClean="0"/>
              <a:t>=</a:t>
            </a:r>
            <a:r>
              <a:rPr lang="en-IN" i="1" dirty="0"/>
              <a:t>c</a:t>
            </a:r>
            <a:r>
              <a:rPr lang="en-IN" dirty="0" smtClean="0"/>
              <a:t>, </a:t>
            </a:r>
            <a:r>
              <a:rPr lang="en-IN" dirty="0"/>
              <a:t>then the leading unknowns have to be expressed through the parameter </a:t>
            </a:r>
            <a:r>
              <a:rPr lang="en-IN" i="1" dirty="0"/>
              <a:t>c</a:t>
            </a:r>
            <a:r>
              <a:rPr lang="en-IN" dirty="0"/>
              <a:t>. The above matrix corresponds to the following homogeneous system</a:t>
            </a:r>
          </a:p>
        </p:txBody>
      </p:sp>
      <p:pic>
        <p:nvPicPr>
          <p:cNvPr id="2050" name="Picture 2" descr="https://portal.tpu.ru/SHARED/k/KONVAL/Sites/English_sites/M/img/164GE01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4951" y="4114800"/>
            <a:ext cx="2257425" cy="1956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portal.tpu.ru/SHARED/k/KONVAL/Sites/English_sites/M/img/164GE010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4800"/>
            <a:ext cx="3254375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25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93837"/>
                <a:ext cx="8839200" cy="4983163"/>
              </a:xfrm>
            </p:spPr>
            <p:txBody>
              <a:bodyPr/>
              <a:lstStyle/>
              <a:p>
                <a:r>
                  <a:rPr lang="en-IN" sz="2000" dirty="0" smtClean="0"/>
                  <a:t>Find the inverse by gauss Jordan method for the following matrix:    A=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0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000" dirty="0" smtClean="0"/>
              </a:p>
              <a:p>
                <a:endParaRPr lang="en-IN" sz="2000" dirty="0" smtClean="0"/>
              </a:p>
              <a:p>
                <a:r>
                  <a:rPr lang="en-IN" sz="2000" dirty="0" smtClean="0"/>
                  <a:t>Solution : Step 1: Create the augmented matrix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sz="2000" dirty="0" smtClean="0"/>
                  <a:t> for the given matrix :</a:t>
                </a:r>
              </a:p>
              <a:p>
                <a:endParaRPr lang="en-IN" sz="2000" dirty="0"/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IN" sz="20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2000" dirty="0" smtClean="0"/>
                  <a:t> (A  |  I)=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sz="20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sz="2000" i="1">
                            <a:latin typeface="Cambria Math" panose="02040503050406030204" pitchFamily="18" charset="0"/>
                          </a:rPr>
                          <m:t>  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000" dirty="0" smtClean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93837"/>
                <a:ext cx="8839200" cy="4983163"/>
              </a:xfrm>
              <a:blipFill>
                <a:blip r:embed="rId2"/>
                <a:stretch>
                  <a:fillRect l="-690" t="-48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</a:p>
          <a:p>
            <a:r>
              <a:rPr lang="en-IN" dirty="0"/>
              <a:t>(</a:t>
            </a:r>
            <a:r>
              <a:rPr lang="en-IN" dirty="0" smtClean="0"/>
              <a:t>Gauss Jordan )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048000" y="4953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6475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9067800" cy="5059363"/>
              </a:xfrm>
            </p:spPr>
            <p:txBody>
              <a:bodyPr/>
              <a:lstStyle/>
              <a:p>
                <a:r>
                  <a:rPr lang="en-IN" dirty="0" smtClean="0"/>
                  <a:t>Step 2: Apply row operations only try to convert the non identity matrix to identity matrix ( apply operation to the entire row):</a:t>
                </a:r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31</a:t>
                </a:r>
                <a:r>
                  <a:rPr lang="en-IN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; R</a:t>
                </a:r>
                <a:r>
                  <a:rPr lang="en-IN" baseline="-25000" dirty="0" smtClean="0"/>
                  <a:t>1</a:t>
                </a:r>
                <a:r>
                  <a:rPr lang="en-IN" dirty="0" smtClean="0"/>
                  <a:t>(8), R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(4), R</a:t>
                </a:r>
                <a:r>
                  <a:rPr lang="en-IN" baseline="-25000" dirty="0" smtClean="0"/>
                  <a:t>3</a:t>
                </a:r>
                <a:r>
                  <a:rPr lang="en-IN" dirty="0" smtClean="0"/>
                  <a:t>(2):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; R</a:t>
                </a:r>
                <a:r>
                  <a:rPr lang="en-IN" baseline="-25000" dirty="0" smtClean="0"/>
                  <a:t>23    </a:t>
                </a:r>
                <a:r>
                  <a:rPr lang="en-IN" baseline="300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e>
                          </m:mr>
                          <m:mr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  <m:m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/>
              </a:p>
              <a:p>
                <a:endParaRPr lang="en-IN" dirty="0" smtClean="0"/>
              </a:p>
              <a:p>
                <a:r>
                  <a:rPr lang="en-IN" dirty="0" smtClean="0"/>
                  <a:t>RHS matrix is the inverse of the original matrix.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9067800" cy="5059363"/>
              </a:xfrm>
              <a:blipFill>
                <a:blip r:embed="rId2"/>
                <a:stretch>
                  <a:fillRect l="-1076" t="-843" b="-6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362200" y="2667000"/>
            <a:ext cx="0" cy="16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52600" y="4572000"/>
            <a:ext cx="0" cy="914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791200" y="4572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662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4572000"/>
            <a:ext cx="9067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600" b="1" dirty="0"/>
              <a:t>Course Number : </a:t>
            </a:r>
            <a:r>
              <a:rPr lang="en-US" sz="3600" b="1" dirty="0"/>
              <a:t>SS ZC416</a:t>
            </a:r>
            <a:r>
              <a:rPr lang="en-IN" sz="3600" b="1" dirty="0"/>
              <a:t> </a:t>
            </a:r>
          </a:p>
          <a:p>
            <a:r>
              <a:rPr lang="en-IN" sz="3600" b="1" dirty="0"/>
              <a:t>Course Title: MATHEMATICAL FOUNDATIONS</a:t>
            </a:r>
          </a:p>
          <a:p>
            <a:r>
              <a:rPr lang="en-IN" sz="3600" b="1" dirty="0"/>
              <a:t>                        FOR DATA SCIENCE</a:t>
            </a:r>
          </a:p>
          <a:p>
            <a:r>
              <a:rPr lang="en-IN" sz="3600" b="1" dirty="0"/>
              <a:t>Lecture No. </a:t>
            </a:r>
            <a:r>
              <a:rPr lang="en-IN" sz="3600" b="1" dirty="0" smtClean="0"/>
              <a:t>:3 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411291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47800"/>
            <a:ext cx="8915400" cy="4952999"/>
          </a:xfrm>
        </p:spPr>
        <p:txBody>
          <a:bodyPr/>
          <a:lstStyle/>
          <a:p>
            <a:r>
              <a:rPr lang="en-IN" dirty="0" smtClean="0"/>
              <a:t>Solve the system using gauss elimination method:</a:t>
            </a:r>
          </a:p>
          <a:p>
            <a:endParaRPr lang="en-IN" dirty="0"/>
          </a:p>
          <a:p>
            <a:r>
              <a:rPr lang="en-IN" dirty="0" smtClean="0"/>
              <a:t>10x+4y-2z=14</a:t>
            </a:r>
            <a:endParaRPr lang="en-IN" dirty="0"/>
          </a:p>
          <a:p>
            <a:r>
              <a:rPr lang="en-IN" dirty="0" smtClean="0"/>
              <a:t>-3w-15x+y+2z=0</a:t>
            </a:r>
          </a:p>
          <a:p>
            <a:r>
              <a:rPr lang="en-IN" dirty="0" err="1" smtClean="0"/>
              <a:t>w+x+y</a:t>
            </a:r>
            <a:r>
              <a:rPr lang="en-IN" dirty="0" smtClean="0"/>
              <a:t>=6</a:t>
            </a:r>
            <a:endParaRPr lang="en-IN" dirty="0"/>
          </a:p>
          <a:p>
            <a:r>
              <a:rPr lang="en-IN" dirty="0" smtClean="0"/>
              <a:t>8w-5x+5y-10z=26;</a:t>
            </a:r>
          </a:p>
          <a:p>
            <a:endParaRPr lang="en-IN" dirty="0"/>
          </a:p>
          <a:p>
            <a:r>
              <a:rPr lang="en-IN" dirty="0"/>
              <a:t>Solution </a:t>
            </a:r>
            <a:r>
              <a:rPr lang="en-IN" dirty="0" smtClean="0"/>
              <a:t>: 1 0 0 0  0</a:t>
            </a:r>
          </a:p>
          <a:p>
            <a:r>
              <a:rPr lang="en-IN" dirty="0" smtClean="0"/>
              <a:t>                 0 1 0 0 4</a:t>
            </a:r>
          </a:p>
          <a:p>
            <a:r>
              <a:rPr lang="en-IN" dirty="0" smtClean="0"/>
              <a:t>                 0 0 1 0 1</a:t>
            </a:r>
          </a:p>
          <a:p>
            <a:r>
              <a:rPr lang="en-IN" dirty="0" smtClean="0"/>
              <a:t>                 0 0 0 1 2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Practice problems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364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 smtClean="0"/>
                  <a:t>Find the inverse by gauss-Jordon :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IN" dirty="0"/>
                            <m:t> </m:t>
                          </m:r>
                        </m:e>
                      </m:d>
                    </m:oMath>
                  </m:oMathPara>
                </a14:m>
                <a:endParaRPr lang="en-IN" dirty="0"/>
              </a:p>
              <a:p>
                <a:endParaRPr lang="en-IN" dirty="0" smtClean="0"/>
              </a:p>
              <a:p>
                <a:r>
                  <a:rPr lang="en-IN" dirty="0" smtClean="0"/>
                  <a:t>Prove that (A</a:t>
                </a:r>
                <a:r>
                  <a:rPr lang="en-IN" baseline="30000" dirty="0" smtClean="0"/>
                  <a:t>-1</a:t>
                </a:r>
                <a:r>
                  <a:rPr lang="en-IN" dirty="0" smtClean="0"/>
                  <a:t>)</a:t>
                </a:r>
                <a:r>
                  <a:rPr lang="en-IN" baseline="30000" dirty="0" smtClean="0"/>
                  <a:t>-1</a:t>
                </a:r>
                <a:r>
                  <a:rPr lang="en-IN" dirty="0" smtClean="0"/>
                  <a:t>=A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6079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https://d2nchlq0f2u6vy.cloudfront.net/18/10/26/275cdaaea99d012c4c0bf2aad924b155/67201ea7409a2902c67c73f745843077/lateximg.png?tcb=159653551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493838"/>
            <a:ext cx="4983264" cy="4754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82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05" y="1219200"/>
            <a:ext cx="8976732" cy="5257800"/>
          </a:xfrm>
        </p:spPr>
        <p:txBody>
          <a:bodyPr/>
          <a:lstStyle/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Vector space</a:t>
            </a:r>
          </a:p>
          <a:p>
            <a:pPr>
              <a:lnSpc>
                <a:spcPct val="115000"/>
              </a:lnSpc>
            </a:pP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Subspace</a:t>
            </a:r>
          </a:p>
          <a:p>
            <a:pPr>
              <a:lnSpc>
                <a:spcPct val="115000"/>
              </a:lnSpc>
            </a:pP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Linear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dependence and independence </a:t>
            </a: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Span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of a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set</a:t>
            </a:r>
          </a:p>
          <a:p>
            <a:pPr>
              <a:lnSpc>
                <a:spcPct val="115000"/>
              </a:lnSpc>
            </a:pP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Basis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dimension 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</a:pPr>
            <a:endParaRPr lang="en-US" dirty="0" smtClean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Linear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transformation, rank and </a:t>
            </a:r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nullity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4605" y="228600"/>
            <a:ext cx="7848600" cy="1219200"/>
          </a:xfrm>
        </p:spPr>
        <p:txBody>
          <a:bodyPr>
            <a:normAutofit/>
          </a:bodyPr>
          <a:lstStyle/>
          <a:p>
            <a:r>
              <a:rPr lang="en-US" dirty="0" smtClean="0"/>
              <a:t>Todays Lecture</a:t>
            </a:r>
          </a:p>
          <a:p>
            <a:pPr lvl="0"/>
            <a:r>
              <a:rPr lang="en-US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Vector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spaces and Linear transformations </a:t>
            </a:r>
            <a:endParaRPr lang="en-IN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201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4522" y="1493837"/>
            <a:ext cx="8943278" cy="4983163"/>
          </a:xfrm>
        </p:spPr>
        <p:txBody>
          <a:bodyPr/>
          <a:lstStyle/>
          <a:p>
            <a:r>
              <a:rPr lang="en-US" altLang="zh-TW" sz="2000" dirty="0" smtClean="0">
                <a:ea typeface="新細明體" charset="-120"/>
              </a:rPr>
              <a:t>Vectors in </a:t>
            </a:r>
            <a:r>
              <a:rPr lang="en-US" altLang="zh-TW" sz="2000" i="1" dirty="0" smtClean="0"/>
              <a:t>R</a:t>
            </a:r>
            <a:r>
              <a:rPr lang="en-US" altLang="zh-TW" sz="2000" i="1" baseline="50000" dirty="0" smtClean="0"/>
              <a:t>n   </a:t>
            </a:r>
            <a:r>
              <a:rPr lang="en-US" altLang="zh-TW" sz="2000" i="1" dirty="0" smtClean="0"/>
              <a:t>: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An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ordered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-tuple: 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a sequence of 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 real numbers</a:t>
            </a:r>
            <a:r>
              <a:rPr lang="en-US" altLang="zh-TW" sz="2000" i="1" dirty="0">
                <a:latin typeface="Times New Roman" pitchFamily="18" charset="0"/>
                <a:ea typeface="標楷體" pitchFamily="65" charset="-120"/>
              </a:rPr>
              <a:t> </a:t>
            </a:r>
            <a:endParaRPr lang="en-US" altLang="zh-TW" sz="2000" i="1" dirty="0" smtClean="0">
              <a:latin typeface="Times New Roman" pitchFamily="18" charset="0"/>
              <a:ea typeface="標楷體" pitchFamily="65" charset="-120"/>
            </a:endParaRPr>
          </a:p>
          <a:p>
            <a:endParaRPr lang="en-US" altLang="zh-TW" sz="2000" dirty="0">
              <a:latin typeface="標楷體" pitchFamily="65" charset="-120"/>
              <a:ea typeface="標楷體" pitchFamily="65" charset="-120"/>
            </a:endParaRPr>
          </a:p>
          <a:p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sz="2000" i="1" baseline="50000" dirty="0" smtClean="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-space: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the set of all ordered </a:t>
            </a:r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</a:rPr>
              <a:t>n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-tuples</a:t>
            </a:r>
          </a:p>
          <a:p>
            <a:endParaRPr lang="en-US" altLang="zh-TW" sz="2000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sz="2000" baseline="50000" dirty="0" smtClean="0">
                <a:latin typeface="Times New Roman" pitchFamily="18" charset="0"/>
                <a:ea typeface="標楷體" pitchFamily="65" charset="-120"/>
              </a:rPr>
              <a:t>1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-space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= set of all real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numbers (</a:t>
            </a:r>
            <a:r>
              <a:rPr lang="en-US" altLang="zh-TW" sz="2000" i="1" dirty="0" smtClean="0">
                <a:ea typeface="標楷體" pitchFamily="65" charset="-120"/>
              </a:rPr>
              <a:t>R</a:t>
            </a:r>
            <a:r>
              <a:rPr lang="en-US" altLang="zh-TW" sz="2000" baseline="50000" dirty="0" smtClean="0">
                <a:ea typeface="標楷體" pitchFamily="65" charset="-120"/>
              </a:rPr>
              <a:t>1</a:t>
            </a:r>
            <a:r>
              <a:rPr lang="en-US" altLang="zh-TW" sz="2000" dirty="0" smtClean="0">
                <a:ea typeface="標楷體" pitchFamily="65" charset="-120"/>
              </a:rPr>
              <a:t>-space </a:t>
            </a:r>
            <a:r>
              <a:rPr lang="en-US" altLang="zh-TW" sz="2000" dirty="0">
                <a:ea typeface="標楷體" pitchFamily="65" charset="-120"/>
              </a:rPr>
              <a:t>can be represented geometrically by the </a:t>
            </a:r>
            <a:r>
              <a:rPr lang="en-US" altLang="zh-TW" sz="2000" i="1" dirty="0" smtClean="0">
                <a:ea typeface="標楷體" pitchFamily="65" charset="-120"/>
              </a:rPr>
              <a:t>x</a:t>
            </a:r>
            <a:r>
              <a:rPr lang="en-US" altLang="zh-TW" sz="2000" dirty="0" smtClean="0">
                <a:ea typeface="標楷體" pitchFamily="65" charset="-120"/>
              </a:rPr>
              <a:t>-axis)</a:t>
            </a:r>
          </a:p>
          <a:p>
            <a:endParaRPr lang="en-US" altLang="zh-TW" sz="2000" dirty="0" smtClean="0">
              <a:ea typeface="標楷體" pitchFamily="65" charset="-120"/>
            </a:endParaRPr>
          </a:p>
          <a:p>
            <a:r>
              <a:rPr lang="en-US" altLang="zh-TW" sz="2000" i="1" dirty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sz="2000" baseline="50000" dirty="0">
                <a:latin typeface="Times New Roman" pitchFamily="18" charset="0"/>
                <a:ea typeface="標楷體" pitchFamily="65" charset="-120"/>
              </a:rPr>
              <a:t>2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-space = set of all ordered pair of real 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numbers</a:t>
            </a:r>
          </a:p>
          <a:p>
            <a:r>
              <a:rPr lang="en-US" altLang="zh-TW" sz="2000" dirty="0" smtClean="0">
                <a:ea typeface="標楷體" pitchFamily="65" charset="-120"/>
              </a:rPr>
              <a:t>(</a:t>
            </a:r>
            <a:r>
              <a:rPr lang="en-US" altLang="zh-TW" sz="2000" i="1" dirty="0">
                <a:ea typeface="標楷體" pitchFamily="65" charset="-120"/>
              </a:rPr>
              <a:t>R</a:t>
            </a:r>
            <a:r>
              <a:rPr lang="en-US" altLang="zh-TW" sz="2000" baseline="50000" dirty="0">
                <a:ea typeface="標楷體" pitchFamily="65" charset="-120"/>
              </a:rPr>
              <a:t>2</a:t>
            </a:r>
            <a:r>
              <a:rPr lang="en-US" altLang="zh-TW" sz="2000" dirty="0">
                <a:ea typeface="標楷體" pitchFamily="65" charset="-120"/>
              </a:rPr>
              <a:t>-space can be represented geometrically by the </a:t>
            </a:r>
            <a:r>
              <a:rPr lang="en-US" altLang="zh-TW" sz="2000" i="1" dirty="0" err="1">
                <a:ea typeface="標楷體" pitchFamily="65" charset="-120"/>
              </a:rPr>
              <a:t>xy</a:t>
            </a:r>
            <a:r>
              <a:rPr lang="en-US" altLang="zh-TW" sz="2000" dirty="0">
                <a:ea typeface="標楷體" pitchFamily="65" charset="-120"/>
              </a:rPr>
              <a:t>-plane</a:t>
            </a:r>
            <a:r>
              <a:rPr lang="en-US" altLang="zh-TW" sz="2000" dirty="0" smtClean="0">
                <a:ea typeface="標楷體" pitchFamily="65" charset="-120"/>
              </a:rPr>
              <a:t>)</a:t>
            </a:r>
          </a:p>
          <a:p>
            <a:endParaRPr lang="en-US" altLang="zh-TW" sz="2000" dirty="0">
              <a:ea typeface="標楷體" pitchFamily="65" charset="-120"/>
            </a:endParaRPr>
          </a:p>
          <a:p>
            <a:r>
              <a:rPr lang="en-US" altLang="zh-TW" sz="2000" i="1" dirty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sz="2000" baseline="50000" dirty="0">
                <a:latin typeface="Times New Roman" pitchFamily="18" charset="0"/>
                <a:ea typeface="標楷體" pitchFamily="65" charset="-120"/>
              </a:rPr>
              <a:t>3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-space = </a:t>
            </a:r>
            <a:r>
              <a:rPr lang="en-US" altLang="zh-TW" sz="2000" dirty="0">
                <a:latin typeface="Times New Roman" pitchFamily="18" charset="0"/>
              </a:rPr>
              <a:t>set of all ordered triple of real </a:t>
            </a:r>
            <a:r>
              <a:rPr lang="en-US" altLang="zh-TW" sz="2000" dirty="0" smtClean="0">
                <a:latin typeface="Times New Roman" pitchFamily="18" charset="0"/>
              </a:rPr>
              <a:t>numbers</a:t>
            </a:r>
          </a:p>
          <a:p>
            <a:r>
              <a:rPr lang="en-US" altLang="zh-TW" sz="2000" dirty="0" smtClean="0">
                <a:ea typeface="標楷體" pitchFamily="65" charset="-120"/>
              </a:rPr>
              <a:t>(</a:t>
            </a:r>
            <a:r>
              <a:rPr lang="en-US" altLang="zh-TW" sz="2000" i="1" dirty="0">
                <a:ea typeface="標楷體" pitchFamily="65" charset="-120"/>
              </a:rPr>
              <a:t>R</a:t>
            </a:r>
            <a:r>
              <a:rPr lang="en-US" altLang="zh-TW" sz="2000" baseline="50000" dirty="0">
                <a:ea typeface="標楷體" pitchFamily="65" charset="-120"/>
              </a:rPr>
              <a:t>3</a:t>
            </a:r>
            <a:r>
              <a:rPr lang="en-US" altLang="zh-TW" sz="2000" dirty="0">
                <a:ea typeface="標楷體" pitchFamily="65" charset="-120"/>
              </a:rPr>
              <a:t>-space can be represented geometrically by the </a:t>
            </a:r>
            <a:r>
              <a:rPr lang="en-US" altLang="zh-TW" sz="2000" i="1" dirty="0">
                <a:ea typeface="標楷體" pitchFamily="65" charset="-120"/>
              </a:rPr>
              <a:t>xyz</a:t>
            </a:r>
            <a:r>
              <a:rPr lang="en-US" altLang="zh-TW" sz="2000" dirty="0">
                <a:ea typeface="標楷體" pitchFamily="65" charset="-120"/>
              </a:rPr>
              <a:t>-space)</a:t>
            </a:r>
          </a:p>
          <a:p>
            <a:endParaRPr lang="en-US" altLang="zh-TW" sz="2000" i="1" dirty="0" smtClean="0">
              <a:latin typeface="Times New Roman" pitchFamily="18" charset="0"/>
              <a:ea typeface="標楷體" pitchFamily="65" charset="-120"/>
            </a:endParaRPr>
          </a:p>
          <a:p>
            <a:r>
              <a:rPr lang="en-US" altLang="zh-TW" sz="2000" i="1" dirty="0" smtClean="0">
                <a:latin typeface="Times New Roman" pitchFamily="18" charset="0"/>
                <a:ea typeface="標楷體" pitchFamily="65" charset="-120"/>
              </a:rPr>
              <a:t>R</a:t>
            </a:r>
            <a:r>
              <a:rPr lang="en-US" altLang="zh-TW" sz="2000" baseline="50000" dirty="0" smtClean="0">
                <a:latin typeface="Times New Roman" pitchFamily="18" charset="0"/>
                <a:ea typeface="標楷體" pitchFamily="65" charset="-120"/>
              </a:rPr>
              <a:t>4</a:t>
            </a:r>
            <a:r>
              <a:rPr lang="en-US" altLang="zh-TW" sz="2000" dirty="0" smtClean="0">
                <a:latin typeface="Times New Roman" pitchFamily="18" charset="0"/>
                <a:ea typeface="標楷體" pitchFamily="65" charset="-120"/>
              </a:rPr>
              <a:t>-space </a:t>
            </a:r>
            <a:r>
              <a:rPr lang="en-US" altLang="zh-TW" sz="2000" dirty="0">
                <a:latin typeface="Times New Roman" pitchFamily="18" charset="0"/>
                <a:ea typeface="標楷體" pitchFamily="65" charset="-120"/>
              </a:rPr>
              <a:t>= </a:t>
            </a:r>
            <a:r>
              <a:rPr lang="en-US" altLang="zh-TW" sz="2000" dirty="0">
                <a:latin typeface="Times New Roman" pitchFamily="18" charset="0"/>
              </a:rPr>
              <a:t>set of all ordered quadruple of real numbers</a:t>
            </a:r>
            <a:endParaRPr lang="en-US" altLang="zh-TW" sz="2000" dirty="0">
              <a:latin typeface="Times New Roman" pitchFamily="18" charset="0"/>
              <a:ea typeface="標楷體" pitchFamily="65" charset="-120"/>
            </a:endParaRPr>
          </a:p>
          <a:p>
            <a:endParaRPr lang="en-US" altLang="zh-TW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  <a:p>
            <a:endParaRPr lang="en-US" i="1" dirty="0">
              <a:solidFill>
                <a:srgbClr val="3333CC"/>
              </a:solidFill>
            </a:endParaRP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Notations: </a:t>
            </a:r>
            <a:endParaRPr lang="en-IN" dirty="0"/>
          </a:p>
        </p:txBody>
      </p: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124522" y="6214398"/>
            <a:ext cx="7405688" cy="857251"/>
            <a:chOff x="759" y="2936"/>
            <a:chExt cx="4665" cy="540"/>
          </a:xfrm>
        </p:grpSpPr>
        <p:sp>
          <p:nvSpPr>
            <p:cNvPr id="11" name="Text Box 5"/>
            <p:cNvSpPr txBox="1">
              <a:spLocks noChangeArrowheads="1"/>
            </p:cNvSpPr>
            <p:nvPr/>
          </p:nvSpPr>
          <p:spPr bwMode="auto">
            <a:xfrm>
              <a:off x="759" y="3224"/>
              <a:ext cx="11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endParaRPr lang="en-US" altLang="zh-TW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endParaRPr>
            </a:p>
          </p:txBody>
        </p:sp>
        <p:graphicFrame>
          <p:nvGraphicFramePr>
            <p:cNvPr id="12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0976741"/>
                </p:ext>
              </p:extLst>
            </p:nvPr>
          </p:nvGraphicFramePr>
          <p:xfrm>
            <a:off x="4388" y="2936"/>
            <a:ext cx="1036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0" name="Equation" r:id="rId3" imgW="749160" imgH="190440" progId="Equation.3">
                    <p:embed/>
                  </p:oleObj>
                </mc:Choice>
                <mc:Fallback>
                  <p:oleObj name="Equation" r:id="rId3" imgW="749160" imgH="190440" progId="Equation.3">
                    <p:embed/>
                    <p:pic>
                      <p:nvPicPr>
                        <p:cNvPr id="1029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88" y="2936"/>
                          <a:ext cx="1036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248484" y="3253903"/>
            <a:ext cx="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endParaRPr lang="en-US" altLang="zh-TW" sz="2000" dirty="0">
              <a:solidFill>
                <a:srgbClr val="000000"/>
              </a:solidFill>
              <a:latin typeface="Times New Roman" pitchFamily="18" charset="0"/>
              <a:ea typeface="標楷體" pitchFamily="65" charset="-120"/>
            </a:endParaRPr>
          </a:p>
        </p:txBody>
      </p:sp>
      <p:grpSp>
        <p:nvGrpSpPr>
          <p:cNvPr id="16" name="Group 11"/>
          <p:cNvGrpSpPr>
            <a:grpSpLocks/>
          </p:cNvGrpSpPr>
          <p:nvPr/>
        </p:nvGrpSpPr>
        <p:grpSpPr bwMode="auto">
          <a:xfrm>
            <a:off x="248484" y="3984550"/>
            <a:ext cx="6038850" cy="417512"/>
            <a:chOff x="833" y="1643"/>
            <a:chExt cx="3804" cy="263"/>
          </a:xfrm>
        </p:grpSpPr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833" y="1661"/>
              <a:ext cx="380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endParaRPr lang="en-US" altLang="zh-TW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endParaRPr>
            </a:p>
          </p:txBody>
        </p:sp>
        <p:graphicFrame>
          <p:nvGraphicFramePr>
            <p:cNvPr id="19" name="Object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25497906"/>
                </p:ext>
              </p:extLst>
            </p:nvPr>
          </p:nvGraphicFramePr>
          <p:xfrm>
            <a:off x="3983" y="1643"/>
            <a:ext cx="58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1" name="Equation" r:id="rId5" imgW="419040" imgH="190440" progId="Equation.3">
                    <p:embed/>
                  </p:oleObj>
                </mc:Choice>
                <mc:Fallback>
                  <p:oleObj name="Equation" r:id="rId5" imgW="419040" imgH="190440" progId="Equation.3">
                    <p:embed/>
                    <p:pic>
                      <p:nvPicPr>
                        <p:cNvPr id="102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" y="1643"/>
                          <a:ext cx="580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15"/>
          <p:cNvGrpSpPr>
            <a:grpSpLocks/>
          </p:cNvGrpSpPr>
          <p:nvPr/>
        </p:nvGrpSpPr>
        <p:grpSpPr bwMode="auto">
          <a:xfrm>
            <a:off x="319205" y="5105722"/>
            <a:ext cx="6508750" cy="417512"/>
            <a:chOff x="788" y="2374"/>
            <a:chExt cx="4100" cy="263"/>
          </a:xfrm>
        </p:grpSpPr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788" y="2387"/>
              <a:ext cx="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TW" sz="2000" i="1" dirty="0">
                  <a:solidFill>
                    <a:srgbClr val="000000"/>
                  </a:solidFill>
                  <a:latin typeface="Times New Roman" pitchFamily="18" charset="0"/>
                  <a:ea typeface="標楷體" pitchFamily="65" charset="-120"/>
                </a:rPr>
                <a:t> </a:t>
              </a:r>
              <a:endParaRPr lang="en-US" altLang="zh-TW" sz="2000" dirty="0">
                <a:solidFill>
                  <a:srgbClr val="000000"/>
                </a:solidFill>
                <a:latin typeface="Times New Roman" pitchFamily="18" charset="0"/>
                <a:ea typeface="標楷體" pitchFamily="65" charset="-120"/>
              </a:endParaRPr>
            </a:p>
          </p:txBody>
        </p:sp>
        <p:graphicFrame>
          <p:nvGraphicFramePr>
            <p:cNvPr id="23" name="Object 1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9783182"/>
                </p:ext>
              </p:extLst>
            </p:nvPr>
          </p:nvGraphicFramePr>
          <p:xfrm>
            <a:off x="4073" y="2374"/>
            <a:ext cx="815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32" name="Equation" r:id="rId7" imgW="583920" imgH="190440" progId="Equation.DSMT4">
                    <p:embed/>
                  </p:oleObj>
                </mc:Choice>
                <mc:Fallback>
                  <p:oleObj name="Equation" r:id="rId7" imgW="583920" imgH="190440" progId="Equation.DSMT4">
                    <p:embed/>
                    <p:pic>
                      <p:nvPicPr>
                        <p:cNvPr id="1027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3" y="2374"/>
                          <a:ext cx="815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Rectangle 86"/>
          <p:cNvSpPr>
            <a:spLocks noChangeArrowheads="1"/>
          </p:cNvSpPr>
          <p:nvPr/>
        </p:nvSpPr>
        <p:spPr bwMode="auto">
          <a:xfrm>
            <a:off x="1500188" y="4457228"/>
            <a:ext cx="6858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6850" indent="-196850">
              <a:spcBef>
                <a:spcPts val="300"/>
              </a:spcBef>
              <a:buClr>
                <a:schemeClr val="tx1"/>
              </a:buClr>
              <a:buSzPct val="40000"/>
              <a:buFont typeface="Wingdings" pitchFamily="2" charset="2"/>
              <a:buNone/>
              <a:defRPr/>
            </a:pPr>
            <a:endParaRPr lang="en-US" altLang="zh-TW" sz="2000" dirty="0">
              <a:solidFill>
                <a:srgbClr val="0000FF"/>
              </a:solidFill>
              <a:latin typeface="+mn-lt"/>
              <a:ea typeface="標楷體" pitchFamily="65" charset="-120"/>
            </a:endParaRPr>
          </a:p>
        </p:txBody>
      </p:sp>
      <p:sp>
        <p:nvSpPr>
          <p:cNvPr id="26" name="Rectangle 86"/>
          <p:cNvSpPr>
            <a:spLocks noChangeArrowheads="1"/>
          </p:cNvSpPr>
          <p:nvPr/>
        </p:nvSpPr>
        <p:spPr bwMode="auto">
          <a:xfrm>
            <a:off x="1500188" y="5314478"/>
            <a:ext cx="6858000" cy="428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196850" indent="-196850">
              <a:spcBef>
                <a:spcPts val="300"/>
              </a:spcBef>
              <a:buClr>
                <a:schemeClr val="tx1"/>
              </a:buClr>
              <a:buSzPct val="40000"/>
              <a:buFont typeface="Wingdings" pitchFamily="2" charset="2"/>
              <a:buNone/>
              <a:defRPr/>
            </a:pPr>
            <a:endParaRPr lang="en-US" altLang="zh-TW" sz="2000" dirty="0">
              <a:solidFill>
                <a:srgbClr val="0000FF"/>
              </a:solidFill>
              <a:latin typeface="+mn-lt"/>
              <a:ea typeface="標楷體" pitchFamily="65" charset="-120"/>
            </a:endParaRPr>
          </a:p>
        </p:txBody>
      </p:sp>
      <p:graphicFrame>
        <p:nvGraphicFramePr>
          <p:cNvPr id="27" name="Object 4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4738568"/>
              </p:ext>
            </p:extLst>
          </p:nvPr>
        </p:nvGraphicFramePr>
        <p:xfrm>
          <a:off x="4398209" y="2181920"/>
          <a:ext cx="1701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" name="Equation" r:id="rId9" imgW="850680" imgH="228600" progId="Equation.DSMT4">
                  <p:embed/>
                </p:oleObj>
              </mc:Choice>
              <mc:Fallback>
                <p:oleObj name="Equation" r:id="rId9" imgW="850680" imgH="228600" progId="Equation.DSMT4">
                  <p:embed/>
                  <p:pic>
                    <p:nvPicPr>
                      <p:cNvPr id="1026" name="Object 4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209" y="2181920"/>
                        <a:ext cx="1701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2445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1"/>
            <a:ext cx="8915400" cy="5105400"/>
          </a:xfrm>
        </p:spPr>
        <p:txBody>
          <a:bodyPr/>
          <a:lstStyle/>
          <a:p>
            <a:r>
              <a:rPr lang="en-IN" b="1" dirty="0"/>
              <a:t>Real Vector </a:t>
            </a:r>
            <a:r>
              <a:rPr lang="en-IN" b="1" dirty="0" smtClean="0"/>
              <a:t>Space</a:t>
            </a:r>
          </a:p>
          <a:p>
            <a:endParaRPr lang="en-IN" b="1" dirty="0"/>
          </a:p>
          <a:p>
            <a:r>
              <a:rPr lang="en-IN" dirty="0"/>
              <a:t>A nonempty set </a:t>
            </a:r>
            <a:r>
              <a:rPr lang="en-IN" i="1" dirty="0"/>
              <a:t>V </a:t>
            </a:r>
            <a:r>
              <a:rPr lang="en-IN" dirty="0"/>
              <a:t>of elements </a:t>
            </a:r>
            <a:r>
              <a:rPr lang="en-IN" b="1" dirty="0"/>
              <a:t>a</a:t>
            </a:r>
            <a:r>
              <a:rPr lang="en-IN" dirty="0"/>
              <a:t>, </a:t>
            </a:r>
            <a:r>
              <a:rPr lang="en-IN" b="1" dirty="0"/>
              <a:t>b</a:t>
            </a:r>
            <a:r>
              <a:rPr lang="en-IN" dirty="0"/>
              <a:t>, • • • is called a </a:t>
            </a:r>
            <a:r>
              <a:rPr lang="en-IN" b="1" dirty="0"/>
              <a:t>real vector space </a:t>
            </a:r>
            <a:r>
              <a:rPr lang="en-IN" dirty="0"/>
              <a:t>(or </a:t>
            </a:r>
            <a:r>
              <a:rPr lang="en-IN" i="1" dirty="0"/>
              <a:t>real </a:t>
            </a:r>
            <a:r>
              <a:rPr lang="en-IN" i="1" dirty="0" smtClean="0"/>
              <a:t>linear space</a:t>
            </a:r>
            <a:r>
              <a:rPr lang="en-IN" dirty="0"/>
              <a:t>), and these elements are called </a:t>
            </a:r>
            <a:r>
              <a:rPr lang="en-IN" b="1" dirty="0"/>
              <a:t>vectors </a:t>
            </a:r>
            <a:r>
              <a:rPr lang="en-IN" dirty="0"/>
              <a:t>(regardless of their nature, which </a:t>
            </a:r>
            <a:r>
              <a:rPr lang="en-IN" dirty="0" smtClean="0"/>
              <a:t>will come </a:t>
            </a:r>
            <a:r>
              <a:rPr lang="en-IN" dirty="0"/>
              <a:t>out from the context or will be left arbitrary) if, in </a:t>
            </a:r>
            <a:r>
              <a:rPr lang="en-IN" i="1" dirty="0"/>
              <a:t>V, </a:t>
            </a:r>
            <a:r>
              <a:rPr lang="en-IN" dirty="0"/>
              <a:t>there are defined </a:t>
            </a:r>
            <a:r>
              <a:rPr lang="en-IN" dirty="0" smtClean="0"/>
              <a:t>two algebraic </a:t>
            </a:r>
            <a:r>
              <a:rPr lang="en-IN" dirty="0"/>
              <a:t>operations (called </a:t>
            </a:r>
            <a:r>
              <a:rPr lang="en-IN" i="1" dirty="0"/>
              <a:t>vector addition </a:t>
            </a:r>
            <a:r>
              <a:rPr lang="en-IN" dirty="0"/>
              <a:t>and </a:t>
            </a:r>
            <a:r>
              <a:rPr lang="en-IN" i="1" dirty="0"/>
              <a:t>scalar multiplication</a:t>
            </a:r>
            <a:r>
              <a:rPr lang="en-IN" dirty="0"/>
              <a:t>) as follows.</a:t>
            </a:r>
          </a:p>
          <a:p>
            <a:endParaRPr lang="en-IN" b="1" dirty="0"/>
          </a:p>
          <a:p>
            <a:r>
              <a:rPr lang="en-IN" b="1" dirty="0" smtClean="0"/>
              <a:t>Vector </a:t>
            </a:r>
            <a:r>
              <a:rPr lang="en-IN" b="1" dirty="0"/>
              <a:t>addition </a:t>
            </a:r>
            <a:r>
              <a:rPr lang="en-IN" dirty="0"/>
              <a:t>associates with every pair of vectors </a:t>
            </a:r>
            <a:r>
              <a:rPr lang="en-IN" b="1" dirty="0"/>
              <a:t>a </a:t>
            </a:r>
            <a:r>
              <a:rPr lang="en-IN" dirty="0"/>
              <a:t>and </a:t>
            </a:r>
            <a:r>
              <a:rPr lang="en-IN" b="1" dirty="0"/>
              <a:t>b </a:t>
            </a:r>
            <a:r>
              <a:rPr lang="en-IN" dirty="0"/>
              <a:t>of </a:t>
            </a:r>
            <a:r>
              <a:rPr lang="en-IN" i="1" dirty="0"/>
              <a:t>V </a:t>
            </a:r>
            <a:r>
              <a:rPr lang="en-IN" dirty="0"/>
              <a:t>a </a:t>
            </a:r>
            <a:r>
              <a:rPr lang="en-IN" dirty="0" smtClean="0"/>
              <a:t>unique vector </a:t>
            </a:r>
            <a:r>
              <a:rPr lang="en-IN" dirty="0"/>
              <a:t>of </a:t>
            </a:r>
            <a:r>
              <a:rPr lang="en-IN" i="1" dirty="0"/>
              <a:t>V</a:t>
            </a:r>
            <a:r>
              <a:rPr lang="en-IN" dirty="0"/>
              <a:t>, called the </a:t>
            </a:r>
            <a:r>
              <a:rPr lang="en-IN" i="1" dirty="0"/>
              <a:t>sum </a:t>
            </a:r>
            <a:r>
              <a:rPr lang="en-IN" dirty="0"/>
              <a:t>of </a:t>
            </a:r>
            <a:r>
              <a:rPr lang="en-IN" b="1" dirty="0"/>
              <a:t>a </a:t>
            </a:r>
            <a:r>
              <a:rPr lang="en-IN" dirty="0"/>
              <a:t>and </a:t>
            </a:r>
            <a:r>
              <a:rPr lang="en-IN" b="1" dirty="0"/>
              <a:t>b </a:t>
            </a:r>
            <a:r>
              <a:rPr lang="en-IN" dirty="0"/>
              <a:t>and denoted by </a:t>
            </a:r>
            <a:r>
              <a:rPr lang="en-IN" b="1" dirty="0"/>
              <a:t>a </a:t>
            </a:r>
            <a:r>
              <a:rPr lang="en-IN" b="1" dirty="0" smtClean="0"/>
              <a:t>+</a:t>
            </a:r>
            <a:r>
              <a:rPr lang="en-IN" dirty="0" smtClean="0"/>
              <a:t> </a:t>
            </a:r>
            <a:r>
              <a:rPr lang="en-IN" b="1" dirty="0"/>
              <a:t>b</a:t>
            </a:r>
            <a:r>
              <a:rPr lang="en-IN" dirty="0"/>
              <a:t>, such that the </a:t>
            </a:r>
            <a:r>
              <a:rPr lang="en-IN" dirty="0" smtClean="0"/>
              <a:t>following axioms </a:t>
            </a:r>
            <a:r>
              <a:rPr lang="en-IN" dirty="0"/>
              <a:t>are satisfied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Vector 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326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763000" cy="4983163"/>
          </a:xfrm>
        </p:spPr>
        <p:txBody>
          <a:bodyPr/>
          <a:lstStyle/>
          <a:p>
            <a:r>
              <a:rPr lang="en-IN" b="1" dirty="0"/>
              <a:t>I.1 </a:t>
            </a:r>
            <a:r>
              <a:rPr lang="en-IN" i="1" dirty="0"/>
              <a:t>Commutativity. </a:t>
            </a:r>
            <a:r>
              <a:rPr lang="en-IN" dirty="0"/>
              <a:t>For any two vectors </a:t>
            </a:r>
            <a:r>
              <a:rPr lang="en-IN" b="1" dirty="0"/>
              <a:t>a </a:t>
            </a:r>
            <a:r>
              <a:rPr lang="en-IN" dirty="0"/>
              <a:t>and </a:t>
            </a:r>
            <a:r>
              <a:rPr lang="en-IN" b="1" dirty="0"/>
              <a:t>b </a:t>
            </a:r>
            <a:r>
              <a:rPr lang="en-IN" dirty="0"/>
              <a:t>of </a:t>
            </a:r>
            <a:r>
              <a:rPr lang="en-IN" i="1" dirty="0"/>
              <a:t>V</a:t>
            </a:r>
            <a:r>
              <a:rPr lang="en-IN" dirty="0"/>
              <a:t>,</a:t>
            </a:r>
          </a:p>
          <a:p>
            <a:r>
              <a:rPr lang="en-IN" b="1" dirty="0" smtClean="0"/>
              <a:t>                              a +</a:t>
            </a:r>
            <a:r>
              <a:rPr lang="en-IN" dirty="0" smtClean="0"/>
              <a:t> </a:t>
            </a:r>
            <a:r>
              <a:rPr lang="en-IN" b="1" dirty="0"/>
              <a:t>b </a:t>
            </a:r>
            <a:r>
              <a:rPr lang="en-IN" b="1" dirty="0" smtClean="0"/>
              <a:t>=</a:t>
            </a:r>
            <a:r>
              <a:rPr lang="en-IN" dirty="0" smtClean="0"/>
              <a:t> </a:t>
            </a:r>
            <a:r>
              <a:rPr lang="en-IN" b="1" dirty="0" smtClean="0"/>
              <a:t>b + </a:t>
            </a:r>
            <a:r>
              <a:rPr lang="en-IN" dirty="0" smtClean="0"/>
              <a:t> </a:t>
            </a:r>
            <a:r>
              <a:rPr lang="en-IN" b="1" dirty="0"/>
              <a:t>a</a:t>
            </a:r>
            <a:r>
              <a:rPr lang="en-IN" dirty="0"/>
              <a:t>.</a:t>
            </a:r>
          </a:p>
          <a:p>
            <a:r>
              <a:rPr lang="en-IN" b="1" dirty="0"/>
              <a:t>I.2 </a:t>
            </a:r>
            <a:r>
              <a:rPr lang="en-IN" i="1" dirty="0"/>
              <a:t>Associativity. </a:t>
            </a:r>
            <a:r>
              <a:rPr lang="en-IN" dirty="0"/>
              <a:t>For any three vectors </a:t>
            </a:r>
            <a:r>
              <a:rPr lang="en-IN" b="1" dirty="0"/>
              <a:t>a</a:t>
            </a:r>
            <a:r>
              <a:rPr lang="en-IN" dirty="0"/>
              <a:t>, </a:t>
            </a:r>
            <a:r>
              <a:rPr lang="en-IN" b="1" dirty="0"/>
              <a:t>b</a:t>
            </a:r>
            <a:r>
              <a:rPr lang="en-IN" dirty="0"/>
              <a:t>, </a:t>
            </a:r>
            <a:r>
              <a:rPr lang="en-IN" b="1" dirty="0"/>
              <a:t>c </a:t>
            </a:r>
            <a:r>
              <a:rPr lang="en-IN" dirty="0"/>
              <a:t>of </a:t>
            </a:r>
            <a:r>
              <a:rPr lang="en-IN" i="1" dirty="0"/>
              <a:t>V</a:t>
            </a:r>
            <a:r>
              <a:rPr lang="en-IN" dirty="0"/>
              <a:t>,</a:t>
            </a:r>
          </a:p>
          <a:p>
            <a:r>
              <a:rPr lang="en-IN" dirty="0" smtClean="0"/>
              <a:t>                         (</a:t>
            </a:r>
            <a:r>
              <a:rPr lang="en-IN" b="1" dirty="0" smtClean="0"/>
              <a:t>a+</a:t>
            </a:r>
            <a:r>
              <a:rPr lang="en-IN" dirty="0" smtClean="0"/>
              <a:t> </a:t>
            </a:r>
            <a:r>
              <a:rPr lang="en-IN" b="1" dirty="0"/>
              <a:t>b</a:t>
            </a:r>
            <a:r>
              <a:rPr lang="en-IN" dirty="0" smtClean="0"/>
              <a:t>)+</a:t>
            </a:r>
            <a:r>
              <a:rPr lang="en-IN" b="1" dirty="0" smtClean="0"/>
              <a:t>c =</a:t>
            </a:r>
            <a:r>
              <a:rPr lang="en-IN" dirty="0" smtClean="0"/>
              <a:t> </a:t>
            </a:r>
            <a:r>
              <a:rPr lang="en-IN" b="1" dirty="0"/>
              <a:t>a </a:t>
            </a:r>
            <a:r>
              <a:rPr lang="en-IN" dirty="0"/>
              <a:t>+</a:t>
            </a:r>
            <a:r>
              <a:rPr lang="en-IN" dirty="0" smtClean="0"/>
              <a:t>(</a:t>
            </a:r>
            <a:r>
              <a:rPr lang="en-IN" b="1" dirty="0"/>
              <a:t>b </a:t>
            </a:r>
            <a:r>
              <a:rPr lang="en-IN" b="1" dirty="0" smtClean="0"/>
              <a:t>+</a:t>
            </a:r>
            <a:r>
              <a:rPr lang="en-IN" dirty="0" smtClean="0"/>
              <a:t> </a:t>
            </a:r>
            <a:r>
              <a:rPr lang="en-IN" b="1" dirty="0"/>
              <a:t>c</a:t>
            </a:r>
            <a:r>
              <a:rPr lang="en-IN" dirty="0"/>
              <a:t>) (written </a:t>
            </a:r>
            <a:r>
              <a:rPr lang="en-IN" b="1" dirty="0"/>
              <a:t>a </a:t>
            </a:r>
            <a:r>
              <a:rPr lang="en-IN" b="1" dirty="0" smtClean="0"/>
              <a:t>+</a:t>
            </a:r>
            <a:r>
              <a:rPr lang="en-IN" dirty="0" smtClean="0"/>
              <a:t> </a:t>
            </a:r>
            <a:r>
              <a:rPr lang="en-IN" b="1" dirty="0" smtClean="0"/>
              <a:t>b +</a:t>
            </a:r>
            <a:r>
              <a:rPr lang="en-IN" dirty="0" smtClean="0"/>
              <a:t> </a:t>
            </a:r>
            <a:r>
              <a:rPr lang="en-IN" b="1" dirty="0"/>
              <a:t>c</a:t>
            </a:r>
            <a:r>
              <a:rPr lang="en-IN" dirty="0"/>
              <a:t>).</a:t>
            </a:r>
          </a:p>
          <a:p>
            <a:r>
              <a:rPr lang="en-IN" b="1" dirty="0"/>
              <a:t>I.3 </a:t>
            </a:r>
            <a:r>
              <a:rPr lang="en-IN" dirty="0"/>
              <a:t>There is a unique vector in </a:t>
            </a:r>
            <a:r>
              <a:rPr lang="en-IN" i="1" dirty="0"/>
              <a:t>V</a:t>
            </a:r>
            <a:r>
              <a:rPr lang="en-IN" dirty="0"/>
              <a:t>, called the </a:t>
            </a:r>
            <a:r>
              <a:rPr lang="en-IN" i="1" dirty="0"/>
              <a:t>zero vector </a:t>
            </a:r>
            <a:r>
              <a:rPr lang="en-IN" dirty="0"/>
              <a:t>and denoted by </a:t>
            </a:r>
            <a:r>
              <a:rPr lang="en-IN" b="1" dirty="0"/>
              <a:t>0</a:t>
            </a:r>
            <a:r>
              <a:rPr lang="en-IN" dirty="0"/>
              <a:t>, </a:t>
            </a:r>
            <a:r>
              <a:rPr lang="en-IN" dirty="0" smtClean="0"/>
              <a:t>such that </a:t>
            </a:r>
            <a:r>
              <a:rPr lang="en-IN" dirty="0"/>
              <a:t>for every </a:t>
            </a:r>
            <a:r>
              <a:rPr lang="en-IN" b="1" dirty="0"/>
              <a:t>a </a:t>
            </a:r>
            <a:r>
              <a:rPr lang="en-IN" dirty="0"/>
              <a:t>in </a:t>
            </a:r>
            <a:r>
              <a:rPr lang="en-IN" i="1" dirty="0"/>
              <a:t>V</a:t>
            </a:r>
            <a:r>
              <a:rPr lang="en-IN" dirty="0" smtClean="0"/>
              <a:t>,</a:t>
            </a:r>
          </a:p>
          <a:p>
            <a:r>
              <a:rPr lang="en-IN" dirty="0" smtClean="0"/>
              <a:t>                                        </a:t>
            </a:r>
            <a:r>
              <a:rPr lang="en-IN" b="1" dirty="0" smtClean="0"/>
              <a:t>a +</a:t>
            </a:r>
            <a:r>
              <a:rPr lang="en-IN" dirty="0" smtClean="0"/>
              <a:t> </a:t>
            </a:r>
            <a:r>
              <a:rPr lang="en-IN" b="1" dirty="0" smtClean="0"/>
              <a:t>0= </a:t>
            </a:r>
            <a:r>
              <a:rPr lang="en-IN" dirty="0" smtClean="0"/>
              <a:t> </a:t>
            </a:r>
            <a:r>
              <a:rPr lang="en-IN" b="1" dirty="0"/>
              <a:t>a</a:t>
            </a:r>
            <a:r>
              <a:rPr lang="en-IN" dirty="0"/>
              <a:t>.</a:t>
            </a:r>
          </a:p>
          <a:p>
            <a:r>
              <a:rPr lang="en-IN" b="1" dirty="0"/>
              <a:t>I.4 </a:t>
            </a:r>
            <a:r>
              <a:rPr lang="en-IN" dirty="0"/>
              <a:t>For every </a:t>
            </a:r>
            <a:r>
              <a:rPr lang="en-IN" b="1" dirty="0"/>
              <a:t>a </a:t>
            </a:r>
            <a:r>
              <a:rPr lang="en-IN" dirty="0"/>
              <a:t>in </a:t>
            </a:r>
            <a:r>
              <a:rPr lang="en-IN" i="1" dirty="0"/>
              <a:t>V </a:t>
            </a:r>
            <a:r>
              <a:rPr lang="en-IN" dirty="0"/>
              <a:t>there is a unique vector in </a:t>
            </a:r>
            <a:r>
              <a:rPr lang="en-IN" i="1" dirty="0"/>
              <a:t>V </a:t>
            </a:r>
            <a:r>
              <a:rPr lang="en-IN" dirty="0"/>
              <a:t>that is denoted by </a:t>
            </a:r>
            <a:r>
              <a:rPr lang="en-IN" dirty="0" smtClean="0"/>
              <a:t>-</a:t>
            </a:r>
            <a:r>
              <a:rPr lang="en-IN" b="1" dirty="0" smtClean="0"/>
              <a:t>a </a:t>
            </a:r>
            <a:r>
              <a:rPr lang="en-IN" dirty="0"/>
              <a:t>and </a:t>
            </a:r>
            <a:r>
              <a:rPr lang="en-IN" dirty="0" smtClean="0"/>
              <a:t>is such </a:t>
            </a:r>
            <a:r>
              <a:rPr lang="en-IN" dirty="0"/>
              <a:t>that</a:t>
            </a:r>
          </a:p>
          <a:p>
            <a:r>
              <a:rPr lang="en-IN" b="1" dirty="0" smtClean="0"/>
              <a:t>                                        a +</a:t>
            </a:r>
            <a:r>
              <a:rPr lang="en-IN" dirty="0" smtClean="0"/>
              <a:t> (-</a:t>
            </a:r>
            <a:r>
              <a:rPr lang="en-IN" b="1" dirty="0" smtClean="0"/>
              <a:t>a</a:t>
            </a:r>
            <a:r>
              <a:rPr lang="en-IN" dirty="0"/>
              <a:t>)  </a:t>
            </a:r>
            <a:r>
              <a:rPr lang="en-IN" b="1" dirty="0"/>
              <a:t>0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152400"/>
            <a:ext cx="6477000" cy="1143000"/>
          </a:xfrm>
        </p:spPr>
        <p:txBody>
          <a:bodyPr/>
          <a:lstStyle/>
          <a:p>
            <a:r>
              <a:rPr lang="en-IN" dirty="0" smtClean="0"/>
              <a:t>Vector addition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213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15400" cy="5059363"/>
          </a:xfrm>
        </p:spPr>
        <p:txBody>
          <a:bodyPr/>
          <a:lstStyle/>
          <a:p>
            <a:pPr algn="just"/>
            <a:r>
              <a:rPr lang="en-IN" b="1" dirty="0"/>
              <a:t>II. Scalar multiplication. </a:t>
            </a:r>
            <a:r>
              <a:rPr lang="en-IN" dirty="0"/>
              <a:t>The real numbers are called </a:t>
            </a:r>
            <a:r>
              <a:rPr lang="en-IN" b="1" dirty="0"/>
              <a:t>scalars</a:t>
            </a:r>
            <a:r>
              <a:rPr lang="en-IN" dirty="0"/>
              <a:t>. </a:t>
            </a:r>
            <a:r>
              <a:rPr lang="en-IN" dirty="0" smtClean="0"/>
              <a:t>Scalar multiplication </a:t>
            </a:r>
            <a:r>
              <a:rPr lang="en-IN" dirty="0"/>
              <a:t>associates with every </a:t>
            </a:r>
            <a:r>
              <a:rPr lang="en-IN" b="1" dirty="0"/>
              <a:t>a </a:t>
            </a:r>
            <a:r>
              <a:rPr lang="en-IN" dirty="0"/>
              <a:t>in </a:t>
            </a:r>
            <a:r>
              <a:rPr lang="en-IN" i="1" dirty="0"/>
              <a:t>V </a:t>
            </a:r>
            <a:r>
              <a:rPr lang="en-IN" dirty="0"/>
              <a:t>and every scalar </a:t>
            </a:r>
            <a:r>
              <a:rPr lang="en-IN" i="1" dirty="0"/>
              <a:t>c </a:t>
            </a:r>
            <a:r>
              <a:rPr lang="en-IN" dirty="0"/>
              <a:t>a unique vector of </a:t>
            </a:r>
            <a:r>
              <a:rPr lang="en-IN" i="1" dirty="0" smtClean="0"/>
              <a:t>V</a:t>
            </a:r>
            <a:r>
              <a:rPr lang="en-IN" dirty="0" smtClean="0"/>
              <a:t>, called </a:t>
            </a:r>
            <a:r>
              <a:rPr lang="en-IN" dirty="0"/>
              <a:t>the </a:t>
            </a:r>
            <a:r>
              <a:rPr lang="en-IN" i="1" dirty="0"/>
              <a:t>product </a:t>
            </a:r>
            <a:r>
              <a:rPr lang="en-IN" dirty="0"/>
              <a:t>of </a:t>
            </a:r>
            <a:r>
              <a:rPr lang="en-IN" i="1" dirty="0"/>
              <a:t>c </a:t>
            </a:r>
            <a:r>
              <a:rPr lang="en-IN" dirty="0"/>
              <a:t>and </a:t>
            </a:r>
            <a:r>
              <a:rPr lang="en-IN" b="1" dirty="0"/>
              <a:t>a </a:t>
            </a:r>
            <a:r>
              <a:rPr lang="en-IN" dirty="0"/>
              <a:t>and denoted by </a:t>
            </a:r>
            <a:r>
              <a:rPr lang="en-IN" i="1" dirty="0"/>
              <a:t>c</a:t>
            </a:r>
            <a:r>
              <a:rPr lang="en-IN" b="1" dirty="0"/>
              <a:t>a </a:t>
            </a:r>
            <a:r>
              <a:rPr lang="en-IN" dirty="0"/>
              <a:t>(or </a:t>
            </a:r>
            <a:r>
              <a:rPr lang="en-IN" b="1" dirty="0"/>
              <a:t>a</a:t>
            </a:r>
            <a:r>
              <a:rPr lang="en-IN" i="1" dirty="0"/>
              <a:t>c</a:t>
            </a:r>
            <a:r>
              <a:rPr lang="en-IN" dirty="0"/>
              <a:t>) such that the </a:t>
            </a:r>
            <a:r>
              <a:rPr lang="en-IN" dirty="0" smtClean="0"/>
              <a:t>following axioms </a:t>
            </a:r>
            <a:r>
              <a:rPr lang="en-IN" dirty="0"/>
              <a:t>are satisfied.</a:t>
            </a:r>
          </a:p>
          <a:p>
            <a:pPr algn="ctr"/>
            <a:r>
              <a:rPr lang="en-IN" b="1" dirty="0"/>
              <a:t>II.1 </a:t>
            </a:r>
            <a:r>
              <a:rPr lang="en-IN" i="1" dirty="0" err="1"/>
              <a:t>Distributivity</a:t>
            </a:r>
            <a:r>
              <a:rPr lang="en-IN" i="1" dirty="0"/>
              <a:t>. </a:t>
            </a:r>
            <a:r>
              <a:rPr lang="en-IN" dirty="0"/>
              <a:t>For every scalar </a:t>
            </a:r>
            <a:r>
              <a:rPr lang="en-IN" i="1" dirty="0"/>
              <a:t>c </a:t>
            </a:r>
            <a:r>
              <a:rPr lang="en-IN" dirty="0"/>
              <a:t>and vectors </a:t>
            </a:r>
            <a:r>
              <a:rPr lang="en-IN" b="1" dirty="0"/>
              <a:t>a </a:t>
            </a:r>
            <a:r>
              <a:rPr lang="en-IN" dirty="0"/>
              <a:t>and </a:t>
            </a:r>
            <a:r>
              <a:rPr lang="en-IN" b="1" dirty="0"/>
              <a:t>b </a:t>
            </a:r>
            <a:r>
              <a:rPr lang="en-IN" dirty="0"/>
              <a:t>in </a:t>
            </a:r>
            <a:r>
              <a:rPr lang="en-IN" i="1" dirty="0"/>
              <a:t>V</a:t>
            </a:r>
            <a:r>
              <a:rPr lang="en-IN" dirty="0" smtClean="0"/>
              <a:t>,    </a:t>
            </a:r>
            <a:r>
              <a:rPr lang="en-IN" i="1" dirty="0" smtClean="0"/>
              <a:t>c</a:t>
            </a:r>
            <a:r>
              <a:rPr lang="en-IN" dirty="0" smtClean="0"/>
              <a:t>(</a:t>
            </a:r>
            <a:r>
              <a:rPr lang="en-IN" b="1" dirty="0" smtClean="0"/>
              <a:t>a +</a:t>
            </a:r>
            <a:r>
              <a:rPr lang="en-IN" dirty="0" smtClean="0"/>
              <a:t> </a:t>
            </a:r>
            <a:r>
              <a:rPr lang="en-IN" b="1" dirty="0"/>
              <a:t>b</a:t>
            </a:r>
            <a:r>
              <a:rPr lang="en-IN" dirty="0" smtClean="0"/>
              <a:t>) = </a:t>
            </a:r>
            <a:r>
              <a:rPr lang="en-IN" i="1" dirty="0"/>
              <a:t>c</a:t>
            </a:r>
            <a:r>
              <a:rPr lang="en-IN" b="1" dirty="0"/>
              <a:t>a </a:t>
            </a:r>
            <a:r>
              <a:rPr lang="en-IN" b="1" dirty="0" smtClean="0"/>
              <a:t>+</a:t>
            </a:r>
            <a:r>
              <a:rPr lang="en-IN" dirty="0" smtClean="0"/>
              <a:t> </a:t>
            </a:r>
            <a:r>
              <a:rPr lang="en-IN" i="1" dirty="0" err="1"/>
              <a:t>c</a:t>
            </a:r>
            <a:r>
              <a:rPr lang="en-IN" b="1" dirty="0" err="1"/>
              <a:t>b</a:t>
            </a:r>
            <a:r>
              <a:rPr lang="en-IN" dirty="0"/>
              <a:t>.</a:t>
            </a:r>
          </a:p>
          <a:p>
            <a:pPr algn="just"/>
            <a:r>
              <a:rPr lang="en-IN" b="1" dirty="0"/>
              <a:t>II.2 </a:t>
            </a:r>
            <a:r>
              <a:rPr lang="en-IN" i="1" dirty="0" err="1"/>
              <a:t>Distributivity</a:t>
            </a:r>
            <a:r>
              <a:rPr lang="en-IN" i="1" dirty="0"/>
              <a:t>. </a:t>
            </a:r>
            <a:r>
              <a:rPr lang="en-IN" dirty="0"/>
              <a:t>For all scalars </a:t>
            </a:r>
            <a:r>
              <a:rPr lang="en-IN" i="1" dirty="0"/>
              <a:t>c </a:t>
            </a:r>
            <a:r>
              <a:rPr lang="en-IN" dirty="0"/>
              <a:t>and </a:t>
            </a:r>
            <a:r>
              <a:rPr lang="en-IN" i="1" dirty="0"/>
              <a:t>k </a:t>
            </a:r>
            <a:r>
              <a:rPr lang="en-IN" dirty="0"/>
              <a:t>and every </a:t>
            </a:r>
            <a:r>
              <a:rPr lang="en-IN" b="1" dirty="0"/>
              <a:t>a </a:t>
            </a:r>
            <a:r>
              <a:rPr lang="en-IN" dirty="0"/>
              <a:t>in </a:t>
            </a:r>
            <a:r>
              <a:rPr lang="en-IN" i="1" dirty="0"/>
              <a:t>V</a:t>
            </a:r>
            <a:r>
              <a:rPr lang="en-IN" dirty="0"/>
              <a:t>,</a:t>
            </a:r>
          </a:p>
          <a:p>
            <a:pPr algn="ctr"/>
            <a:r>
              <a:rPr lang="en-IN" dirty="0"/>
              <a:t>(</a:t>
            </a:r>
            <a:r>
              <a:rPr lang="en-IN" i="1" dirty="0" smtClean="0"/>
              <a:t>c +</a:t>
            </a:r>
            <a:r>
              <a:rPr lang="en-IN" dirty="0" smtClean="0"/>
              <a:t> </a:t>
            </a:r>
            <a:r>
              <a:rPr lang="en-IN" i="1" dirty="0"/>
              <a:t>k</a:t>
            </a:r>
            <a:r>
              <a:rPr lang="en-IN" dirty="0"/>
              <a:t>)</a:t>
            </a:r>
            <a:r>
              <a:rPr lang="en-IN" b="1" dirty="0"/>
              <a:t>a </a:t>
            </a:r>
            <a:r>
              <a:rPr lang="en-IN" b="1" dirty="0" smtClean="0"/>
              <a:t>=</a:t>
            </a:r>
            <a:r>
              <a:rPr lang="en-IN" dirty="0" smtClean="0"/>
              <a:t> </a:t>
            </a:r>
            <a:r>
              <a:rPr lang="en-IN" i="1" dirty="0"/>
              <a:t>c</a:t>
            </a:r>
            <a:r>
              <a:rPr lang="en-IN" b="1" dirty="0"/>
              <a:t>a </a:t>
            </a:r>
            <a:r>
              <a:rPr lang="en-IN" b="1" dirty="0" smtClean="0"/>
              <a:t>+</a:t>
            </a:r>
            <a:r>
              <a:rPr lang="en-IN" dirty="0" smtClean="0"/>
              <a:t> </a:t>
            </a:r>
            <a:r>
              <a:rPr lang="en-IN" i="1" dirty="0" err="1"/>
              <a:t>k</a:t>
            </a:r>
            <a:r>
              <a:rPr lang="en-IN" b="1" dirty="0" err="1"/>
              <a:t>a</a:t>
            </a:r>
            <a:r>
              <a:rPr lang="en-IN" dirty="0"/>
              <a:t>.</a:t>
            </a:r>
          </a:p>
          <a:p>
            <a:pPr algn="just"/>
            <a:r>
              <a:rPr lang="en-IN" b="1" dirty="0"/>
              <a:t>II.3 </a:t>
            </a:r>
            <a:r>
              <a:rPr lang="en-IN" i="1" dirty="0"/>
              <a:t>Associativity. </a:t>
            </a:r>
            <a:r>
              <a:rPr lang="en-IN" dirty="0"/>
              <a:t>For all scalars </a:t>
            </a:r>
            <a:r>
              <a:rPr lang="en-IN" i="1" dirty="0"/>
              <a:t>c </a:t>
            </a:r>
            <a:r>
              <a:rPr lang="en-IN" dirty="0"/>
              <a:t>and </a:t>
            </a:r>
            <a:r>
              <a:rPr lang="en-IN" i="1" dirty="0"/>
              <a:t>k </a:t>
            </a:r>
            <a:r>
              <a:rPr lang="en-IN" dirty="0"/>
              <a:t>and every </a:t>
            </a:r>
            <a:r>
              <a:rPr lang="en-IN" b="1" dirty="0"/>
              <a:t>a </a:t>
            </a:r>
            <a:r>
              <a:rPr lang="en-IN" dirty="0"/>
              <a:t>in </a:t>
            </a:r>
            <a:r>
              <a:rPr lang="en-IN" i="1" dirty="0"/>
              <a:t>V</a:t>
            </a:r>
            <a:r>
              <a:rPr lang="en-IN" dirty="0"/>
              <a:t>,</a:t>
            </a:r>
          </a:p>
          <a:p>
            <a:pPr algn="ctr"/>
            <a:r>
              <a:rPr lang="en-IN" i="1" dirty="0"/>
              <a:t>c</a:t>
            </a:r>
            <a:r>
              <a:rPr lang="en-IN" dirty="0"/>
              <a:t>(</a:t>
            </a:r>
            <a:r>
              <a:rPr lang="en-IN" i="1" dirty="0" err="1"/>
              <a:t>k</a:t>
            </a:r>
            <a:r>
              <a:rPr lang="en-IN" b="1" dirty="0" err="1"/>
              <a:t>a</a:t>
            </a:r>
            <a:r>
              <a:rPr lang="en-IN" dirty="0"/>
              <a:t>) </a:t>
            </a:r>
            <a:r>
              <a:rPr lang="en-IN" dirty="0" smtClean="0"/>
              <a:t>= </a:t>
            </a:r>
            <a:r>
              <a:rPr lang="en-IN" dirty="0"/>
              <a:t>(</a:t>
            </a:r>
            <a:r>
              <a:rPr lang="en-IN" i="1" dirty="0" err="1"/>
              <a:t>ck</a:t>
            </a:r>
            <a:r>
              <a:rPr lang="en-IN" dirty="0"/>
              <a:t>)</a:t>
            </a:r>
            <a:r>
              <a:rPr lang="en-IN" b="1" dirty="0"/>
              <a:t>a </a:t>
            </a:r>
            <a:r>
              <a:rPr lang="en-IN" dirty="0"/>
              <a:t>(written </a:t>
            </a:r>
            <a:r>
              <a:rPr lang="en-IN" i="1" dirty="0" err="1"/>
              <a:t>ck</a:t>
            </a:r>
            <a:r>
              <a:rPr lang="en-IN" b="1" dirty="0" err="1"/>
              <a:t>a</a:t>
            </a:r>
            <a:r>
              <a:rPr lang="en-IN" dirty="0"/>
              <a:t>).</a:t>
            </a:r>
          </a:p>
          <a:p>
            <a:pPr algn="just"/>
            <a:r>
              <a:rPr lang="en-IN" b="1" dirty="0"/>
              <a:t>II.4 </a:t>
            </a:r>
            <a:r>
              <a:rPr lang="en-IN" dirty="0"/>
              <a:t>For every </a:t>
            </a:r>
            <a:r>
              <a:rPr lang="en-IN" b="1" dirty="0"/>
              <a:t>a </a:t>
            </a:r>
            <a:r>
              <a:rPr lang="en-IN" dirty="0"/>
              <a:t>in </a:t>
            </a:r>
            <a:r>
              <a:rPr lang="en-IN" i="1" dirty="0"/>
              <a:t>V</a:t>
            </a:r>
            <a:r>
              <a:rPr lang="en-IN" dirty="0" smtClean="0"/>
              <a:t>, 1</a:t>
            </a:r>
            <a:r>
              <a:rPr lang="en-IN" b="1" dirty="0" smtClean="0"/>
              <a:t>a =</a:t>
            </a:r>
            <a:r>
              <a:rPr lang="en-IN" dirty="0" smtClean="0"/>
              <a:t> </a:t>
            </a:r>
            <a:r>
              <a:rPr lang="en-IN" b="1" dirty="0"/>
              <a:t>a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6200" y="152400"/>
            <a:ext cx="6553200" cy="1143000"/>
          </a:xfrm>
        </p:spPr>
        <p:txBody>
          <a:bodyPr/>
          <a:lstStyle/>
          <a:p>
            <a:r>
              <a:rPr lang="en-IN" dirty="0" smtClean="0"/>
              <a:t>Scalar Multiplication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20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5105400"/>
          </a:xfrm>
        </p:spPr>
        <p:txBody>
          <a:bodyPr/>
          <a:lstStyle/>
          <a:p>
            <a:pPr algn="just"/>
            <a:r>
              <a:rPr lang="en-IN" sz="4000" dirty="0" smtClean="0"/>
              <a:t>A </a:t>
            </a:r>
            <a:r>
              <a:rPr lang="en-IN" sz="4000" b="1" dirty="0" smtClean="0"/>
              <a:t>subspace (W) </a:t>
            </a:r>
            <a:r>
              <a:rPr lang="en-IN" sz="4000" dirty="0"/>
              <a:t>of a vector space </a:t>
            </a:r>
            <a:r>
              <a:rPr lang="en-IN" sz="4000" i="1" dirty="0"/>
              <a:t>V </a:t>
            </a:r>
            <a:r>
              <a:rPr lang="en-IN" sz="4000" dirty="0"/>
              <a:t>we mean a nonempty subset of </a:t>
            </a:r>
            <a:r>
              <a:rPr lang="en-IN" sz="4000" i="1" dirty="0"/>
              <a:t>V </a:t>
            </a:r>
            <a:r>
              <a:rPr lang="en-IN" sz="4000" dirty="0"/>
              <a:t>(including </a:t>
            </a:r>
            <a:r>
              <a:rPr lang="en-IN" sz="4000" i="1" dirty="0"/>
              <a:t>V </a:t>
            </a:r>
            <a:r>
              <a:rPr lang="en-IN" sz="4000" dirty="0"/>
              <a:t>itself</a:t>
            </a:r>
            <a:r>
              <a:rPr lang="en-IN" sz="4000" dirty="0" smtClean="0"/>
              <a:t>) that </a:t>
            </a:r>
            <a:r>
              <a:rPr lang="en-IN" sz="4000" dirty="0"/>
              <a:t>forms a vector space with respect to the two algebraic operations (addition and </a:t>
            </a:r>
            <a:r>
              <a:rPr lang="en-IN" sz="4000" dirty="0" smtClean="0"/>
              <a:t>scalar multiplication</a:t>
            </a:r>
            <a:r>
              <a:rPr lang="en-IN" sz="4000" dirty="0"/>
              <a:t>) defined for the vectors of </a:t>
            </a:r>
            <a:r>
              <a:rPr lang="en-IN" sz="4000" i="1" dirty="0"/>
              <a:t>V</a:t>
            </a:r>
            <a:r>
              <a:rPr lang="en-IN" sz="4000" dirty="0" smtClean="0"/>
              <a:t>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smtClean="0"/>
              <a:t>Subspace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939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Linearly Independent</a:t>
            </a:r>
            <a:endParaRPr lang="en-IN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295401"/>
            <a:ext cx="8610600" cy="5410200"/>
          </a:xfrm>
        </p:spPr>
        <p:txBody>
          <a:bodyPr/>
          <a:lstStyle/>
          <a:p>
            <a:pPr algn="just"/>
            <a:r>
              <a:rPr lang="en-IN" dirty="0"/>
              <a:t>Given any set of </a:t>
            </a:r>
            <a:r>
              <a:rPr lang="en-IN" i="1" dirty="0"/>
              <a:t>m </a:t>
            </a:r>
            <a:r>
              <a:rPr lang="en-IN" dirty="0"/>
              <a:t>vectors </a:t>
            </a:r>
            <a:r>
              <a:rPr lang="en-IN" dirty="0" smtClean="0"/>
              <a:t>a</a:t>
            </a:r>
            <a:r>
              <a:rPr lang="en-IN" baseline="-25000" dirty="0" smtClean="0"/>
              <a:t>1</a:t>
            </a:r>
            <a:r>
              <a:rPr lang="en-IN" dirty="0" smtClean="0"/>
              <a:t>,a</a:t>
            </a:r>
            <a:r>
              <a:rPr lang="en-IN" baseline="-25000" dirty="0" smtClean="0"/>
              <a:t>2</a:t>
            </a:r>
            <a:r>
              <a:rPr lang="en-IN" dirty="0" smtClean="0"/>
              <a:t>, …a</a:t>
            </a:r>
            <a:r>
              <a:rPr lang="en-IN" baseline="-25000" dirty="0"/>
              <a:t>n</a:t>
            </a:r>
            <a:r>
              <a:rPr lang="en-IN" baseline="-25000" dirty="0" smtClean="0"/>
              <a:t>,</a:t>
            </a:r>
            <a:r>
              <a:rPr lang="en-IN" dirty="0" smtClean="0"/>
              <a:t> (</a:t>
            </a:r>
            <a:r>
              <a:rPr lang="en-IN" dirty="0"/>
              <a:t>with the same </a:t>
            </a:r>
            <a:r>
              <a:rPr lang="en-IN" dirty="0" smtClean="0"/>
              <a:t>number of </a:t>
            </a:r>
            <a:r>
              <a:rPr lang="en-IN" dirty="0"/>
              <a:t>components), a </a:t>
            </a:r>
            <a:r>
              <a:rPr lang="en-IN" b="1" dirty="0" smtClean="0"/>
              <a:t>linear combination </a:t>
            </a:r>
            <a:r>
              <a:rPr lang="en-IN" dirty="0"/>
              <a:t>of these vectors is an expression of the </a:t>
            </a:r>
            <a:r>
              <a:rPr lang="en-IN" dirty="0" smtClean="0"/>
              <a:t>form c</a:t>
            </a:r>
            <a:r>
              <a:rPr lang="en-IN" baseline="-25000" dirty="0" smtClean="0"/>
              <a:t>1</a:t>
            </a:r>
            <a:r>
              <a:rPr lang="en-IN" dirty="0" smtClean="0"/>
              <a:t> a</a:t>
            </a:r>
            <a:r>
              <a:rPr lang="en-IN" baseline="-25000" dirty="0" smtClean="0"/>
              <a:t>1</a:t>
            </a:r>
            <a:r>
              <a:rPr lang="en-IN" dirty="0" smtClean="0"/>
              <a:t>+</a:t>
            </a:r>
            <a:r>
              <a:rPr lang="en-IN" dirty="0"/>
              <a:t> </a:t>
            </a:r>
            <a:r>
              <a:rPr lang="en-IN" dirty="0" smtClean="0"/>
              <a:t>c</a:t>
            </a:r>
            <a:r>
              <a:rPr lang="en-IN" baseline="-25000" dirty="0" smtClean="0"/>
              <a:t>2</a:t>
            </a:r>
            <a:r>
              <a:rPr lang="en-IN" dirty="0" smtClean="0"/>
              <a:t> a</a:t>
            </a:r>
            <a:r>
              <a:rPr lang="en-IN" baseline="-25000" dirty="0" smtClean="0"/>
              <a:t>2</a:t>
            </a:r>
            <a:r>
              <a:rPr lang="en-IN" dirty="0" smtClean="0"/>
              <a:t>+ …</a:t>
            </a:r>
            <a:r>
              <a:rPr lang="en-IN" dirty="0"/>
              <a:t> </a:t>
            </a:r>
            <a:r>
              <a:rPr lang="en-IN" dirty="0" err="1" smtClean="0"/>
              <a:t>c</a:t>
            </a:r>
            <a:r>
              <a:rPr lang="en-IN" baseline="-25000" dirty="0" err="1" smtClean="0"/>
              <a:t>n</a:t>
            </a:r>
            <a:r>
              <a:rPr lang="en-IN" baseline="-25000" dirty="0" smtClean="0"/>
              <a:t> </a:t>
            </a:r>
            <a:r>
              <a:rPr lang="en-IN" dirty="0" smtClean="0"/>
              <a:t>a</a:t>
            </a:r>
            <a:r>
              <a:rPr lang="en-IN" baseline="-25000" dirty="0" smtClean="0"/>
              <a:t>n</a:t>
            </a:r>
            <a:endParaRPr lang="en-IN" dirty="0" smtClean="0"/>
          </a:p>
          <a:p>
            <a:pPr algn="just"/>
            <a:r>
              <a:rPr lang="en-IN" dirty="0" smtClean="0"/>
              <a:t>     where c</a:t>
            </a:r>
            <a:r>
              <a:rPr lang="en-IN" baseline="-25000" dirty="0" smtClean="0"/>
              <a:t>1</a:t>
            </a:r>
            <a:r>
              <a:rPr lang="en-IN" dirty="0" smtClean="0"/>
              <a:t> , c</a:t>
            </a:r>
            <a:r>
              <a:rPr lang="en-IN" baseline="-25000" dirty="0" smtClean="0"/>
              <a:t>2</a:t>
            </a:r>
            <a:r>
              <a:rPr lang="en-IN" dirty="0" smtClean="0"/>
              <a:t> , …, </a:t>
            </a:r>
            <a:r>
              <a:rPr lang="en-IN" dirty="0" err="1" smtClean="0"/>
              <a:t>c</a:t>
            </a:r>
            <a:r>
              <a:rPr lang="en-IN" baseline="-25000" dirty="0" err="1" smtClean="0"/>
              <a:t>n</a:t>
            </a:r>
            <a:r>
              <a:rPr lang="en-IN" dirty="0" smtClean="0"/>
              <a:t>  are </a:t>
            </a:r>
            <a:r>
              <a:rPr lang="en-IN" dirty="0"/>
              <a:t>any scalars. </a:t>
            </a:r>
            <a:r>
              <a:rPr lang="en-IN" dirty="0" smtClean="0"/>
              <a:t> Now </a:t>
            </a:r>
            <a:r>
              <a:rPr lang="en-IN" dirty="0"/>
              <a:t>consider the </a:t>
            </a:r>
            <a:r>
              <a:rPr lang="en-IN" dirty="0" smtClean="0"/>
              <a:t>equation </a:t>
            </a:r>
            <a:endParaRPr lang="en-IN" dirty="0"/>
          </a:p>
          <a:p>
            <a:pPr algn="just"/>
            <a:r>
              <a:rPr lang="en-IN" b="1" dirty="0" smtClean="0"/>
              <a:t>                     (</a:t>
            </a:r>
            <a:r>
              <a:rPr lang="en-IN" b="1" dirty="0"/>
              <a:t>1</a:t>
            </a:r>
            <a:r>
              <a:rPr lang="en-IN" b="1" dirty="0" smtClean="0"/>
              <a:t>)      </a:t>
            </a:r>
            <a:r>
              <a:rPr lang="en-IN" dirty="0"/>
              <a:t>c</a:t>
            </a:r>
            <a:r>
              <a:rPr lang="en-IN" baseline="-25000" dirty="0"/>
              <a:t>1</a:t>
            </a:r>
            <a:r>
              <a:rPr lang="en-IN" dirty="0"/>
              <a:t> a</a:t>
            </a:r>
            <a:r>
              <a:rPr lang="en-IN" baseline="-25000" dirty="0"/>
              <a:t>1</a:t>
            </a:r>
            <a:r>
              <a:rPr lang="en-IN" dirty="0"/>
              <a:t>+ c</a:t>
            </a:r>
            <a:r>
              <a:rPr lang="en-IN" baseline="-25000" dirty="0"/>
              <a:t>2</a:t>
            </a:r>
            <a:r>
              <a:rPr lang="en-IN" dirty="0"/>
              <a:t> a</a:t>
            </a:r>
            <a:r>
              <a:rPr lang="en-IN" baseline="-25000" dirty="0"/>
              <a:t>2</a:t>
            </a:r>
            <a:r>
              <a:rPr lang="en-IN" dirty="0"/>
              <a:t>+ … </a:t>
            </a:r>
            <a:r>
              <a:rPr lang="en-IN" dirty="0" err="1"/>
              <a:t>c</a:t>
            </a:r>
            <a:r>
              <a:rPr lang="en-IN" baseline="-25000" dirty="0" err="1"/>
              <a:t>n</a:t>
            </a:r>
            <a:r>
              <a:rPr lang="en-IN" baseline="-25000" dirty="0"/>
              <a:t> </a:t>
            </a:r>
            <a:r>
              <a:rPr lang="en-IN" dirty="0" smtClean="0"/>
              <a:t>a</a:t>
            </a:r>
            <a:r>
              <a:rPr lang="en-IN" baseline="-25000" dirty="0" smtClean="0"/>
              <a:t>n</a:t>
            </a:r>
            <a:r>
              <a:rPr lang="en-IN" dirty="0" smtClean="0"/>
              <a:t>=0</a:t>
            </a:r>
            <a:endParaRPr lang="en-IN" b="1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Clearly</a:t>
            </a:r>
            <a:r>
              <a:rPr lang="en-IN" dirty="0"/>
              <a:t>, this vector equation (1) holds if we choose all </a:t>
            </a:r>
            <a:r>
              <a:rPr lang="en-IN" dirty="0" err="1" smtClean="0"/>
              <a:t>C</a:t>
            </a:r>
            <a:r>
              <a:rPr lang="en-IN" baseline="-25000" dirty="0" err="1" smtClean="0"/>
              <a:t>j</a:t>
            </a:r>
            <a:r>
              <a:rPr lang="en-IN" dirty="0" smtClean="0"/>
              <a:t> ’s </a:t>
            </a:r>
            <a:r>
              <a:rPr lang="en-IN" dirty="0"/>
              <a:t>zero, because then it </a:t>
            </a:r>
            <a:r>
              <a:rPr lang="en-IN" dirty="0" smtClean="0"/>
              <a:t>becomes 0=0. </a:t>
            </a:r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If </a:t>
            </a:r>
            <a:r>
              <a:rPr lang="en-IN" dirty="0"/>
              <a:t>this is the only </a:t>
            </a:r>
            <a:r>
              <a:rPr lang="en-IN" i="1" dirty="0"/>
              <a:t>m</a:t>
            </a:r>
            <a:r>
              <a:rPr lang="en-IN" dirty="0"/>
              <a:t>-tuple of scalars for which (1) holds, then our </a:t>
            </a:r>
            <a:r>
              <a:rPr lang="en-IN" dirty="0" smtClean="0"/>
              <a:t>vectors are </a:t>
            </a:r>
            <a:r>
              <a:rPr lang="en-IN" dirty="0"/>
              <a:t>said to form a </a:t>
            </a:r>
            <a:r>
              <a:rPr lang="en-IN" i="1" dirty="0"/>
              <a:t>linearly independent set </a:t>
            </a:r>
            <a:r>
              <a:rPr lang="en-IN" b="1" dirty="0" smtClean="0"/>
              <a:t>linearly </a:t>
            </a:r>
            <a:r>
              <a:rPr lang="en-IN" b="1" dirty="0"/>
              <a:t>independent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72226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47800"/>
            <a:ext cx="8915400" cy="5029200"/>
          </a:xfrm>
        </p:spPr>
        <p:txBody>
          <a:bodyPr/>
          <a:lstStyle/>
          <a:p>
            <a:pPr lvl="0"/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Gaussian elimination is a method of solving a linear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(consisting of equations in unknowns) by bringing the augmented matrix </a:t>
            </a:r>
            <a:r>
              <a:rPr lang="en-US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an upper triangular </a:t>
            </a:r>
            <a:r>
              <a:rPr lang="en-US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form.</a:t>
            </a:r>
            <a:endParaRPr lang="en-US" altLang="en-US" sz="2000" dirty="0"/>
          </a:p>
          <a:p>
            <a:endParaRPr lang="en-IN" sz="2000" dirty="0" smtClean="0"/>
          </a:p>
          <a:p>
            <a:r>
              <a:rPr lang="en-IN" sz="2000" dirty="0">
                <a:sym typeface="Wingdings" panose="05000000000000000000" pitchFamily="2" charset="2"/>
              </a:rPr>
              <a:t>Step 1: Given </a:t>
            </a:r>
            <a:r>
              <a:rPr lang="en-IN" sz="2000" dirty="0" err="1">
                <a:sym typeface="Wingdings" panose="05000000000000000000" pitchFamily="2" charset="2"/>
              </a:rPr>
              <a:t>Ax</a:t>
            </a:r>
            <a:r>
              <a:rPr lang="en-IN" sz="2000" dirty="0">
                <a:sym typeface="Wingdings" panose="05000000000000000000" pitchFamily="2" charset="2"/>
              </a:rPr>
              <a:t>=b</a:t>
            </a:r>
            <a:r>
              <a:rPr lang="en-IN" sz="2000" dirty="0" smtClean="0">
                <a:sym typeface="Wingdings" panose="05000000000000000000" pitchFamily="2" charset="2"/>
              </a:rPr>
              <a:t>;</a:t>
            </a:r>
          </a:p>
          <a:p>
            <a:endParaRPr lang="en-IN" sz="2000" dirty="0">
              <a:sym typeface="Wingdings" panose="05000000000000000000" pitchFamily="2" charset="2"/>
            </a:endParaRPr>
          </a:p>
          <a:p>
            <a:r>
              <a:rPr lang="en-IN" sz="2000" dirty="0" smtClean="0">
                <a:sym typeface="Wingdings" panose="05000000000000000000" pitchFamily="2" charset="2"/>
              </a:rPr>
              <a:t>Step </a:t>
            </a:r>
            <a:r>
              <a:rPr lang="en-IN" sz="2000" dirty="0">
                <a:sym typeface="Wingdings" panose="05000000000000000000" pitchFamily="2" charset="2"/>
              </a:rPr>
              <a:t>2: Prepare the augmented matrix : </a:t>
            </a:r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Step 3 : Reduce the matrix to </a:t>
            </a:r>
            <a:r>
              <a:rPr lang="en-IN" sz="2000" b="1" dirty="0" smtClean="0"/>
              <a:t>Row Echelon Form </a:t>
            </a:r>
            <a:r>
              <a:rPr lang="en-IN" sz="2000" dirty="0" smtClean="0"/>
              <a:t>by using row operations only then it will turn to upper triangular matrix :</a:t>
            </a:r>
          </a:p>
          <a:p>
            <a:endParaRPr lang="en-IN" sz="2000" dirty="0"/>
          </a:p>
          <a:p>
            <a:endParaRPr lang="en-IN" sz="2000" dirty="0" smtClean="0"/>
          </a:p>
          <a:p>
            <a:r>
              <a:rPr lang="en-IN" sz="2000" dirty="0" smtClean="0"/>
              <a:t>Step4: Use backward substitution (start with last nonzero row) to get the solution.						</a:t>
            </a:r>
            <a:endParaRPr lang="en-IN" dirty="0">
              <a:sym typeface="Wingdings" panose="05000000000000000000" pitchFamily="2" charset="2"/>
            </a:endParaRPr>
          </a:p>
          <a:p>
            <a:endParaRPr lang="en-IN" dirty="0" smtClean="0">
              <a:sym typeface="Wingdings" panose="05000000000000000000" pitchFamily="2" charset="2"/>
            </a:endParaRP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Gauss elimination procedure</a:t>
            </a:r>
            <a:endParaRPr lang="en-IN" dirty="0"/>
          </a:p>
        </p:txBody>
      </p:sp>
      <p:pic>
        <p:nvPicPr>
          <p:cNvPr id="1026" name="Picture 2" descr="$ A {\mathbf x}= {\mathbf b}$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37963" y="-2316163"/>
            <a:ext cx="542925" cy="133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$ m$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27038" y="-2316163"/>
            <a:ext cx="1714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$ n$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8638" y="-2316163"/>
            <a:ext cx="133350" cy="123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$\displaystyle \left[\begin{array}{cccc\vert c}&#10;c_{11} &amp; c_{12} &amp; \cdots &amp; c_{1n...&#10;... \ddots &amp; \vdots &amp; \vdots \\&#10;0 &amp; 0 &amp; \cdots &amp; c_{mn} &amp; d_m \end{array}\right].$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648200"/>
            <a:ext cx="2105025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$\displaystyle [A \;\; {\mathbf b}] = \left[\begin{array}{cccc\vert c}&#10;a_{11} &amp; ...&#10;... \vdots &amp; \vdots \\&#10;a_{m1} &amp; a_{m2} &amp; \cdots &amp; a_{mn} &amp; b_m \end{array}\right]$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2977754"/>
            <a:ext cx="2743200" cy="1114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7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1"/>
            <a:ext cx="8991600" cy="5105400"/>
          </a:xfrm>
        </p:spPr>
        <p:txBody>
          <a:bodyPr/>
          <a:lstStyle/>
          <a:p>
            <a:r>
              <a:rPr lang="en-IN" dirty="0"/>
              <a:t>Otherwise, if (1) also holds with scalars not all zero, we call these vectors </a:t>
            </a:r>
            <a:r>
              <a:rPr lang="en-IN" b="1" dirty="0"/>
              <a:t>linearly dependent</a:t>
            </a:r>
            <a:r>
              <a:rPr lang="en-IN" dirty="0"/>
              <a:t>. </a:t>
            </a:r>
            <a:r>
              <a:rPr lang="en-IN" dirty="0" smtClean="0"/>
              <a:t>( at least one C</a:t>
            </a:r>
            <a:r>
              <a:rPr lang="en-IN" baseline="-25000" dirty="0" smtClean="0"/>
              <a:t>j</a:t>
            </a:r>
            <a:r>
              <a:rPr lang="en-IN" dirty="0" smtClean="0"/>
              <a:t>≠0).</a:t>
            </a:r>
          </a:p>
          <a:p>
            <a:endParaRPr lang="en-IN" dirty="0"/>
          </a:p>
          <a:p>
            <a:r>
              <a:rPr lang="en-IN" dirty="0" smtClean="0"/>
              <a:t>This </a:t>
            </a:r>
            <a:r>
              <a:rPr lang="en-IN" dirty="0"/>
              <a:t>means that we can express at least one of the vectors</a:t>
            </a:r>
          </a:p>
          <a:p>
            <a:r>
              <a:rPr lang="en-IN" dirty="0"/>
              <a:t>as a linear combination of the other </a:t>
            </a:r>
            <a:r>
              <a:rPr lang="en-IN" dirty="0" smtClean="0"/>
              <a:t>vectors.</a:t>
            </a:r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/>
              <a:t>rank </a:t>
            </a:r>
            <a:r>
              <a:rPr lang="en-IN" dirty="0"/>
              <a:t>of a matrix </a:t>
            </a:r>
            <a:r>
              <a:rPr lang="en-IN" b="1" dirty="0"/>
              <a:t>A </a:t>
            </a:r>
            <a:r>
              <a:rPr lang="en-IN" dirty="0"/>
              <a:t>is the maximum number of linearly independent row </a:t>
            </a:r>
            <a:r>
              <a:rPr lang="en-IN" dirty="0" smtClean="0"/>
              <a:t>vectors of </a:t>
            </a:r>
            <a:r>
              <a:rPr lang="en-IN" b="1" dirty="0"/>
              <a:t>A</a:t>
            </a:r>
            <a:r>
              <a:rPr lang="en-IN" dirty="0"/>
              <a:t>. It is denoted by rank </a:t>
            </a:r>
            <a:r>
              <a:rPr lang="en-IN" b="1" dirty="0"/>
              <a:t>A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 smtClean="0"/>
              <a:t>Rank is </a:t>
            </a:r>
            <a:r>
              <a:rPr lang="en-IN" b="1" dirty="0" smtClean="0"/>
              <a:t>invariant </a:t>
            </a:r>
            <a:r>
              <a:rPr lang="en-IN" dirty="0"/>
              <a:t>under elementary row </a:t>
            </a:r>
            <a:r>
              <a:rPr lang="en-IN" dirty="0" smtClean="0"/>
              <a:t>operations.</a:t>
            </a:r>
          </a:p>
          <a:p>
            <a:endParaRPr lang="en-IN" dirty="0"/>
          </a:p>
          <a:p>
            <a:r>
              <a:rPr lang="en-IN" b="1" i="1" dirty="0"/>
              <a:t>Row-equivalent matrices have the same rank</a:t>
            </a:r>
            <a:r>
              <a:rPr lang="en-IN" i="1" dirty="0"/>
              <a:t>.</a:t>
            </a:r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Linearly dependent and Rank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147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915400" cy="4983163"/>
          </a:xfrm>
        </p:spPr>
        <p:txBody>
          <a:bodyPr/>
          <a:lstStyle/>
          <a:p>
            <a:pPr algn="just"/>
            <a:r>
              <a:rPr lang="en-IN" b="1" dirty="0"/>
              <a:t>Linear Independence and Dependence of Vectors</a:t>
            </a:r>
          </a:p>
          <a:p>
            <a:pPr algn="just"/>
            <a:r>
              <a:rPr lang="en-IN" i="1" dirty="0"/>
              <a:t>Consider p vectors that each have n components. Then these vectors are </a:t>
            </a:r>
            <a:r>
              <a:rPr lang="en-IN" i="1" dirty="0" smtClean="0"/>
              <a:t>linearly independent </a:t>
            </a:r>
            <a:r>
              <a:rPr lang="en-IN" i="1" dirty="0"/>
              <a:t>if the matrix formed, with these vectors as row vectors, has rank p</a:t>
            </a:r>
            <a:r>
              <a:rPr lang="en-IN" i="1" dirty="0" smtClean="0"/>
              <a:t>. However</a:t>
            </a:r>
            <a:r>
              <a:rPr lang="en-IN" i="1" dirty="0"/>
              <a:t>, these vectors are linearly dependent if that matrix has rank less than p</a:t>
            </a:r>
            <a:r>
              <a:rPr lang="en-IN" i="1" dirty="0" smtClean="0"/>
              <a:t>.</a:t>
            </a:r>
          </a:p>
          <a:p>
            <a:pPr algn="just"/>
            <a:endParaRPr lang="en-IN" i="1" dirty="0"/>
          </a:p>
          <a:p>
            <a:pPr algn="just"/>
            <a:endParaRPr lang="en-IN" i="1" dirty="0" smtClean="0"/>
          </a:p>
          <a:p>
            <a:r>
              <a:rPr lang="en-IN" b="1" dirty="0"/>
              <a:t>Rank in Terms of Column Vectors</a:t>
            </a:r>
          </a:p>
          <a:p>
            <a:r>
              <a:rPr lang="en-IN" i="1" dirty="0"/>
              <a:t>The rank </a:t>
            </a:r>
            <a:r>
              <a:rPr lang="en-IN" b="1" i="1" dirty="0"/>
              <a:t>r</a:t>
            </a:r>
            <a:r>
              <a:rPr lang="en-IN" i="1" dirty="0"/>
              <a:t> of a matrix </a:t>
            </a:r>
            <a:r>
              <a:rPr lang="en-IN" b="1" dirty="0"/>
              <a:t>A </a:t>
            </a:r>
            <a:r>
              <a:rPr lang="en-IN" i="1" dirty="0"/>
              <a:t>equals the maximum number of linearly </a:t>
            </a:r>
            <a:r>
              <a:rPr lang="en-IN" i="1" dirty="0" smtClean="0"/>
              <a:t>independent </a:t>
            </a:r>
            <a:r>
              <a:rPr lang="en-IN" b="1" i="1" dirty="0" smtClean="0"/>
              <a:t>column </a:t>
            </a:r>
            <a:r>
              <a:rPr lang="en-IN" i="1" dirty="0"/>
              <a:t>vectors of </a:t>
            </a:r>
            <a:r>
              <a:rPr lang="en-IN" b="1" dirty="0"/>
              <a:t>A</a:t>
            </a:r>
            <a:r>
              <a:rPr lang="en-IN" dirty="0" smtClean="0"/>
              <a:t>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152400" y="228600"/>
            <a:ext cx="6324600" cy="838200"/>
          </a:xfrm>
        </p:spPr>
        <p:txBody>
          <a:bodyPr/>
          <a:lstStyle/>
          <a:p>
            <a:r>
              <a:rPr lang="en-IN" dirty="0" smtClean="0"/>
              <a:t>LI and Rank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7188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839200" cy="4983163"/>
          </a:xfrm>
        </p:spPr>
        <p:txBody>
          <a:bodyPr/>
          <a:lstStyle/>
          <a:p>
            <a:r>
              <a:rPr lang="en-IN" i="1" dirty="0"/>
              <a:t>Hence </a:t>
            </a:r>
            <a:r>
              <a:rPr lang="en-IN" b="1" dirty="0"/>
              <a:t>A </a:t>
            </a:r>
            <a:r>
              <a:rPr lang="en-IN" i="1" dirty="0"/>
              <a:t>and its transpose A</a:t>
            </a:r>
            <a:r>
              <a:rPr lang="en-IN" i="1" baseline="30000" dirty="0"/>
              <a:t>T</a:t>
            </a:r>
            <a:r>
              <a:rPr lang="en-IN" i="1" dirty="0"/>
              <a:t>  have the same rank.</a:t>
            </a:r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Consider p vectors each having n components, if n&lt;p then these vectors are linearly dependent.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Rank and LD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3308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91600" cy="5059363"/>
          </a:xfrm>
        </p:spPr>
        <p:txBody>
          <a:bodyPr/>
          <a:lstStyle/>
          <a:p>
            <a:r>
              <a:rPr lang="en-IN" dirty="0"/>
              <a:t>The set of all linear combinations of given vectors a</a:t>
            </a:r>
            <a:r>
              <a:rPr lang="en-IN" baseline="-25000" dirty="0"/>
              <a:t>1</a:t>
            </a:r>
            <a:r>
              <a:rPr lang="en-IN" dirty="0" smtClean="0"/>
              <a:t>, a</a:t>
            </a:r>
            <a:r>
              <a:rPr lang="en-IN" baseline="-25000" dirty="0" smtClean="0"/>
              <a:t>2</a:t>
            </a:r>
            <a:r>
              <a:rPr lang="en-IN" dirty="0"/>
              <a:t>, </a:t>
            </a:r>
            <a:r>
              <a:rPr lang="en-IN" dirty="0" smtClean="0"/>
              <a:t>…,a</a:t>
            </a:r>
            <a:r>
              <a:rPr lang="en-IN" baseline="-25000" dirty="0" smtClean="0"/>
              <a:t>n  </a:t>
            </a:r>
            <a:r>
              <a:rPr lang="en-IN" dirty="0" smtClean="0"/>
              <a:t>with </a:t>
            </a:r>
            <a:r>
              <a:rPr lang="en-IN" dirty="0"/>
              <a:t>the same </a:t>
            </a:r>
            <a:r>
              <a:rPr lang="en-IN" dirty="0" smtClean="0"/>
              <a:t>number of </a:t>
            </a:r>
            <a:r>
              <a:rPr lang="en-IN" dirty="0"/>
              <a:t>components is called the </a:t>
            </a:r>
            <a:r>
              <a:rPr lang="en-IN" b="1" dirty="0"/>
              <a:t>span </a:t>
            </a:r>
            <a:r>
              <a:rPr lang="en-IN" dirty="0"/>
              <a:t>of these vectors.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A </a:t>
            </a:r>
            <a:r>
              <a:rPr lang="en-IN" dirty="0"/>
              <a:t>span is a vector space. </a:t>
            </a:r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 smtClean="0"/>
              <a:t>The </a:t>
            </a:r>
            <a:r>
              <a:rPr lang="en-IN" dirty="0"/>
              <a:t>given </a:t>
            </a:r>
            <a:r>
              <a:rPr lang="en-IN" dirty="0" smtClean="0"/>
              <a:t>vectors </a:t>
            </a:r>
            <a:r>
              <a:rPr lang="en-IN" dirty="0"/>
              <a:t>a</a:t>
            </a:r>
            <a:r>
              <a:rPr lang="en-IN" baseline="-25000" dirty="0"/>
              <a:t>1</a:t>
            </a:r>
            <a:r>
              <a:rPr lang="en-IN" dirty="0"/>
              <a:t>, a</a:t>
            </a:r>
            <a:r>
              <a:rPr lang="en-IN" baseline="-25000" dirty="0"/>
              <a:t>2</a:t>
            </a:r>
            <a:r>
              <a:rPr lang="en-IN" dirty="0"/>
              <a:t>, …,a</a:t>
            </a:r>
            <a:r>
              <a:rPr lang="en-IN" baseline="-25000" dirty="0"/>
              <a:t>n</a:t>
            </a:r>
            <a:r>
              <a:rPr lang="en-IN" dirty="0" smtClean="0"/>
              <a:t> </a:t>
            </a:r>
            <a:r>
              <a:rPr lang="en-IN" dirty="0"/>
              <a:t>are linearly independent, then they form a </a:t>
            </a:r>
            <a:r>
              <a:rPr lang="en-IN" dirty="0" smtClean="0"/>
              <a:t>basis for </a:t>
            </a:r>
            <a:r>
              <a:rPr lang="en-IN" dirty="0"/>
              <a:t>that vector space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Span and Basis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7040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15400" cy="5135563"/>
          </a:xfrm>
        </p:spPr>
        <p:txBody>
          <a:bodyPr/>
          <a:lstStyle/>
          <a:p>
            <a:r>
              <a:rPr lang="en-IN" dirty="0"/>
              <a:t>The maximum number of linearly independent vectors in </a:t>
            </a:r>
            <a:r>
              <a:rPr lang="en-IN" i="1" dirty="0"/>
              <a:t>V </a:t>
            </a:r>
            <a:r>
              <a:rPr lang="en-IN" dirty="0"/>
              <a:t>is called the </a:t>
            </a:r>
            <a:r>
              <a:rPr lang="en-IN" b="1" dirty="0"/>
              <a:t>dimension </a:t>
            </a:r>
            <a:r>
              <a:rPr lang="en-IN" dirty="0" smtClean="0"/>
              <a:t>of </a:t>
            </a:r>
            <a:r>
              <a:rPr lang="en-IN" i="1" dirty="0" smtClean="0"/>
              <a:t>V </a:t>
            </a:r>
            <a:r>
              <a:rPr lang="en-IN" dirty="0"/>
              <a:t>and is denoted by dim </a:t>
            </a:r>
            <a:r>
              <a:rPr lang="en-IN" i="1" dirty="0"/>
              <a:t>V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Here </a:t>
            </a:r>
            <a:r>
              <a:rPr lang="en-IN" dirty="0"/>
              <a:t>we assume the dimension to be finite; infinite </a:t>
            </a:r>
            <a:r>
              <a:rPr lang="en-IN" dirty="0" smtClean="0"/>
              <a:t>dimension will </a:t>
            </a:r>
            <a:r>
              <a:rPr lang="en-IN" dirty="0"/>
              <a:t>be </a:t>
            </a:r>
            <a:r>
              <a:rPr lang="en-IN" dirty="0" smtClean="0"/>
              <a:t>defined later.</a:t>
            </a:r>
          </a:p>
          <a:p>
            <a:endParaRPr lang="en-IN" dirty="0"/>
          </a:p>
          <a:p>
            <a:r>
              <a:rPr lang="en-IN" dirty="0"/>
              <a:t>A linearly independent set in </a:t>
            </a:r>
            <a:r>
              <a:rPr lang="en-IN" i="1" dirty="0"/>
              <a:t>V </a:t>
            </a:r>
            <a:r>
              <a:rPr lang="en-IN" dirty="0"/>
              <a:t>consisting of a maximum possible number of </a:t>
            </a:r>
            <a:r>
              <a:rPr lang="en-IN" dirty="0" smtClean="0"/>
              <a:t>vectors in </a:t>
            </a:r>
            <a:r>
              <a:rPr lang="en-IN" i="1" dirty="0"/>
              <a:t>V </a:t>
            </a:r>
            <a:r>
              <a:rPr lang="en-IN" dirty="0"/>
              <a:t>is called a </a:t>
            </a:r>
            <a:r>
              <a:rPr lang="en-IN" b="1" dirty="0"/>
              <a:t>basis </a:t>
            </a:r>
            <a:r>
              <a:rPr lang="en-IN" dirty="0"/>
              <a:t>for </a:t>
            </a:r>
            <a:r>
              <a:rPr lang="en-IN" i="1" dirty="0"/>
              <a:t>V</a:t>
            </a:r>
            <a:r>
              <a:rPr lang="en-IN" dirty="0"/>
              <a:t>.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In </a:t>
            </a:r>
            <a:r>
              <a:rPr lang="en-IN" dirty="0"/>
              <a:t>other words, any largest possible set of independent </a:t>
            </a:r>
            <a:r>
              <a:rPr lang="en-IN" dirty="0" smtClean="0"/>
              <a:t>vectors in </a:t>
            </a:r>
            <a:r>
              <a:rPr lang="en-IN" i="1" dirty="0"/>
              <a:t>V </a:t>
            </a:r>
            <a:r>
              <a:rPr lang="en-IN" dirty="0"/>
              <a:t>forms basis for </a:t>
            </a:r>
            <a:r>
              <a:rPr lang="en-IN" i="1" dirty="0"/>
              <a:t>V.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Dimension and basis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63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493837"/>
            <a:ext cx="8686800" cy="4983163"/>
          </a:xfrm>
        </p:spPr>
        <p:txBody>
          <a:bodyPr/>
          <a:lstStyle/>
          <a:p>
            <a:pPr algn="just"/>
            <a:r>
              <a:rPr lang="en-IN" dirty="0"/>
              <a:t>This then leads to another equivalent definition of basis. A set of vectors is a </a:t>
            </a:r>
            <a:r>
              <a:rPr lang="en-IN" b="1" dirty="0"/>
              <a:t>basis </a:t>
            </a:r>
            <a:r>
              <a:rPr lang="en-IN" dirty="0"/>
              <a:t>for a vector space </a:t>
            </a:r>
            <a:r>
              <a:rPr lang="en-IN" i="1" dirty="0"/>
              <a:t>V </a:t>
            </a:r>
            <a:endParaRPr lang="en-IN" i="1" dirty="0" smtClean="0"/>
          </a:p>
          <a:p>
            <a:pPr algn="just"/>
            <a:endParaRPr lang="en-IN" i="1" dirty="0"/>
          </a:p>
          <a:p>
            <a:pPr algn="just"/>
            <a:r>
              <a:rPr lang="en-IN" dirty="0"/>
              <a:t>I</a:t>
            </a:r>
            <a:r>
              <a:rPr lang="en-IN" dirty="0" smtClean="0"/>
              <a:t>f </a:t>
            </a:r>
            <a:r>
              <a:rPr lang="en-IN" dirty="0"/>
              <a:t>(1) the vectors in the set are linearly independent, and if (2) any vector in </a:t>
            </a:r>
            <a:r>
              <a:rPr lang="en-IN" i="1" dirty="0"/>
              <a:t>V </a:t>
            </a:r>
            <a:r>
              <a:rPr lang="en-IN" dirty="0"/>
              <a:t>can be expressed as a linear combination of the vectors in the set. </a:t>
            </a:r>
            <a:endParaRPr lang="en-IN" dirty="0" smtClean="0"/>
          </a:p>
          <a:p>
            <a:pPr algn="just"/>
            <a:endParaRPr lang="en-IN" dirty="0" smtClean="0"/>
          </a:p>
          <a:p>
            <a:pPr algn="just"/>
            <a:r>
              <a:rPr lang="en-IN" dirty="0" smtClean="0"/>
              <a:t>If </a:t>
            </a:r>
            <a:r>
              <a:rPr lang="en-IN" dirty="0"/>
              <a:t>(2) holds, </a:t>
            </a:r>
            <a:r>
              <a:rPr lang="en-IN" dirty="0" smtClean="0"/>
              <a:t>we also </a:t>
            </a:r>
            <a:r>
              <a:rPr lang="en-IN" dirty="0"/>
              <a:t>say that the set of vectors </a:t>
            </a:r>
            <a:r>
              <a:rPr lang="en-IN" b="1" dirty="0"/>
              <a:t>spans </a:t>
            </a:r>
            <a:r>
              <a:rPr lang="en-IN" dirty="0"/>
              <a:t>the vector space </a:t>
            </a:r>
            <a:r>
              <a:rPr lang="en-IN" i="1" dirty="0"/>
              <a:t>V</a:t>
            </a:r>
            <a:r>
              <a:rPr lang="en-IN" dirty="0"/>
              <a:t>.</a:t>
            </a:r>
          </a:p>
          <a:p>
            <a:pPr algn="just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Basis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4726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493837"/>
            <a:ext cx="8991600" cy="4983163"/>
          </a:xfrm>
        </p:spPr>
        <p:txBody>
          <a:bodyPr/>
          <a:lstStyle/>
          <a:p>
            <a:r>
              <a:rPr lang="en-IN" sz="2800" b="1" dirty="0"/>
              <a:t>For a matrix A, we call the span of the row vectors the row space of A. </a:t>
            </a:r>
            <a:endParaRPr lang="en-IN" sz="2800" b="1" dirty="0" smtClean="0"/>
          </a:p>
          <a:p>
            <a:endParaRPr lang="en-IN" sz="2800" b="1" dirty="0"/>
          </a:p>
          <a:p>
            <a:r>
              <a:rPr lang="en-IN" sz="2800" b="1" dirty="0" smtClean="0"/>
              <a:t>Similarly</a:t>
            </a:r>
            <a:r>
              <a:rPr lang="en-IN" sz="2800" b="1" dirty="0"/>
              <a:t>, </a:t>
            </a:r>
            <a:r>
              <a:rPr lang="en-IN" sz="2800" b="1" dirty="0" smtClean="0"/>
              <a:t>the span </a:t>
            </a:r>
            <a:r>
              <a:rPr lang="en-IN" sz="2800" b="1" dirty="0"/>
              <a:t>of the column vectors of A is called the column space of A</a:t>
            </a:r>
            <a:r>
              <a:rPr lang="en-IN" sz="2800" b="1" dirty="0" smtClean="0"/>
              <a:t>.</a:t>
            </a:r>
          </a:p>
          <a:p>
            <a:endParaRPr lang="en-IN" sz="2800" b="1" dirty="0"/>
          </a:p>
          <a:p>
            <a:r>
              <a:rPr lang="en-IN" i="1" dirty="0" smtClean="0"/>
              <a:t>The </a:t>
            </a:r>
            <a:r>
              <a:rPr lang="en-IN" i="1" dirty="0"/>
              <a:t>row space and the column space of a matrix </a:t>
            </a:r>
            <a:r>
              <a:rPr lang="en-IN" b="1" dirty="0"/>
              <a:t>A </a:t>
            </a:r>
            <a:r>
              <a:rPr lang="en-IN" i="1" dirty="0"/>
              <a:t>have the same dimension, </a:t>
            </a:r>
            <a:r>
              <a:rPr lang="en-IN" i="1" dirty="0" smtClean="0"/>
              <a:t>equal to </a:t>
            </a:r>
            <a:r>
              <a:rPr lang="en-IN" i="1" dirty="0"/>
              <a:t>rank </a:t>
            </a:r>
            <a:r>
              <a:rPr lang="en-IN" b="1" dirty="0"/>
              <a:t>A</a:t>
            </a:r>
            <a:r>
              <a:rPr lang="en-IN" dirty="0"/>
              <a:t>.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Row space and Column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0591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922" y="1485023"/>
            <a:ext cx="8610600" cy="537297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Vector space example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9567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932" y="1371600"/>
            <a:ext cx="8854068" cy="5105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830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780" y="1371600"/>
            <a:ext cx="8534400" cy="513223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43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5135563"/>
              </a:xfrm>
            </p:spPr>
            <p:txBody>
              <a:bodyPr/>
              <a:lstStyle/>
              <a:p>
                <a:r>
                  <a:rPr lang="en-IN" dirty="0" smtClean="0">
                    <a:sym typeface="Wingdings" panose="05000000000000000000" pitchFamily="2" charset="2"/>
                  </a:rPr>
                  <a:t>Step 1: Given </a:t>
                </a:r>
                <a:r>
                  <a:rPr lang="en-IN" dirty="0" err="1">
                    <a:sym typeface="Wingdings" panose="05000000000000000000" pitchFamily="2" charset="2"/>
                  </a:rPr>
                  <a:t>Ax</a:t>
                </a:r>
                <a:r>
                  <a:rPr lang="en-IN" dirty="0">
                    <a:sym typeface="Wingdings" panose="05000000000000000000" pitchFamily="2" charset="2"/>
                  </a:rPr>
                  <a:t>=b</a:t>
                </a:r>
                <a:r>
                  <a:rPr lang="en-IN" dirty="0" smtClean="0">
                    <a:sym typeface="Wingdings" panose="05000000000000000000" pitchFamily="2" charset="2"/>
                  </a:rPr>
                  <a:t>;   x= A</a:t>
                </a:r>
                <a:r>
                  <a:rPr lang="en-IN" baseline="30000" dirty="0" smtClean="0">
                    <a:sym typeface="Wingdings" panose="05000000000000000000" pitchFamily="2" charset="2"/>
                  </a:rPr>
                  <a:t>-1</a:t>
                </a:r>
                <a:r>
                  <a:rPr lang="en-IN" dirty="0" smtClean="0">
                    <a:sym typeface="Wingdings" panose="05000000000000000000" pitchFamily="2" charset="2"/>
                  </a:rPr>
                  <a:t> b</a:t>
                </a: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Step2: To find A</a:t>
                </a:r>
                <a:r>
                  <a:rPr lang="en-IN" baseline="30000" dirty="0" smtClean="0">
                    <a:sym typeface="Wingdings" panose="05000000000000000000" pitchFamily="2" charset="2"/>
                  </a:rPr>
                  <a:t>-1</a:t>
                </a:r>
                <a:r>
                  <a:rPr lang="en-IN" dirty="0" smtClean="0">
                    <a:sym typeface="Wingdings" panose="05000000000000000000" pitchFamily="2" charset="2"/>
                  </a:rPr>
                  <a:t> :</a:t>
                </a:r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r>
                  <a:rPr lang="en-IN" dirty="0" smtClean="0">
                    <a:sym typeface="Wingdings" panose="05000000000000000000" pitchFamily="2" charset="2"/>
                  </a:rPr>
                  <a:t>Create the augmented matrix of the form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IN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 |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;</a:t>
                </a:r>
                <a:r>
                  <a:rPr lang="en-IN" dirty="0" smtClean="0"/>
                  <a:t> </a:t>
                </a:r>
                <a:r>
                  <a:rPr lang="en-IN" i="1" dirty="0" smtClean="0"/>
                  <a:t>I is the same order matrix as A;</a:t>
                </a:r>
              </a:p>
              <a:p>
                <a:endParaRPr lang="en-IN" i="1" dirty="0" smtClean="0"/>
              </a:p>
              <a:p>
                <a:r>
                  <a:rPr lang="en-IN" i="1" dirty="0" smtClean="0"/>
                  <a:t>Apply row operations ( use the entire row of the augmented matrix) ;</a:t>
                </a:r>
              </a:p>
              <a:p>
                <a:endParaRPr lang="en-IN" i="1" dirty="0" smtClean="0"/>
              </a:p>
              <a:p>
                <a:r>
                  <a:rPr lang="en-IN" i="1" dirty="0" smtClean="0"/>
                  <a:t>Reduce the matrix into the form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  |</m:t>
                    </m:r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dirty="0"/>
                  <a:t>; </a:t>
                </a:r>
                <a:r>
                  <a:rPr lang="en-IN" i="1" dirty="0" smtClean="0"/>
                  <a:t>Finally find x= </a:t>
                </a:r>
                <a:r>
                  <a:rPr lang="en-IN" dirty="0" smtClean="0">
                    <a:sym typeface="Wingdings" panose="05000000000000000000" pitchFamily="2" charset="2"/>
                  </a:rPr>
                  <a:t>A</a:t>
                </a:r>
                <a:r>
                  <a:rPr lang="en-IN" baseline="30000" dirty="0" smtClean="0">
                    <a:sym typeface="Wingdings" panose="05000000000000000000" pitchFamily="2" charset="2"/>
                  </a:rPr>
                  <a:t>-1</a:t>
                </a:r>
                <a:r>
                  <a:rPr lang="en-IN" dirty="0" smtClean="0">
                    <a:sym typeface="Wingdings" panose="05000000000000000000" pitchFamily="2" charset="2"/>
                  </a:rPr>
                  <a:t> b</a:t>
                </a:r>
                <a:endParaRPr lang="en-IN" i="1" dirty="0" smtClean="0"/>
              </a:p>
              <a:p>
                <a:endParaRPr lang="en-IN" dirty="0"/>
              </a:p>
              <a:p>
                <a:endParaRPr lang="en-IN" dirty="0">
                  <a:sym typeface="Wingdings" panose="05000000000000000000" pitchFamily="2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5135563"/>
              </a:xfrm>
              <a:blipFill>
                <a:blip r:embed="rId2"/>
                <a:stretch>
                  <a:fillRect l="-1085" t="-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Gauss Jordan 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4139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IN" dirty="0" smtClean="0"/>
              <a:t>Not a vector space</a:t>
            </a:r>
          </a:p>
          <a:p>
            <a:r>
              <a:rPr lang="en-IN" dirty="0" smtClean="0"/>
              <a:t>( at least one property has to fail)</a:t>
            </a:r>
            <a:endParaRPr lang="en-IN" dirty="0"/>
          </a:p>
        </p:txBody>
      </p:sp>
      <p:grpSp>
        <p:nvGrpSpPr>
          <p:cNvPr id="4" name="Group 1080"/>
          <p:cNvGrpSpPr>
            <a:grpSpLocks/>
          </p:cNvGrpSpPr>
          <p:nvPr/>
        </p:nvGrpSpPr>
        <p:grpSpPr bwMode="auto">
          <a:xfrm>
            <a:off x="304800" y="1905000"/>
            <a:ext cx="7980362" cy="2166937"/>
            <a:chOff x="113" y="1117"/>
            <a:chExt cx="5027" cy="1365"/>
          </a:xfrm>
        </p:grpSpPr>
        <p:grpSp>
          <p:nvGrpSpPr>
            <p:cNvPr id="5" name="Group 1077"/>
            <p:cNvGrpSpPr>
              <a:grpSpLocks/>
            </p:cNvGrpSpPr>
            <p:nvPr/>
          </p:nvGrpSpPr>
          <p:grpSpPr bwMode="auto">
            <a:xfrm>
              <a:off x="1062" y="1518"/>
              <a:ext cx="4078" cy="560"/>
              <a:chOff x="1056" y="1373"/>
              <a:chExt cx="4078" cy="560"/>
            </a:xfrm>
          </p:grpSpPr>
          <p:graphicFrame>
            <p:nvGraphicFramePr>
              <p:cNvPr id="15" name="Object 2054"/>
              <p:cNvGraphicFramePr>
                <a:graphicFrameLocks noChangeAspect="1"/>
              </p:cNvGraphicFramePr>
              <p:nvPr/>
            </p:nvGraphicFramePr>
            <p:xfrm>
              <a:off x="1064" y="1373"/>
              <a:ext cx="2800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4" name="Equation" r:id="rId3" imgW="2222280" imgH="228600" progId="Equation.DSMT4">
                      <p:embed/>
                    </p:oleObj>
                  </mc:Choice>
                  <mc:Fallback>
                    <p:oleObj name="Equation" r:id="rId3" imgW="2222280" imgH="228600" progId="Equation.DSMT4">
                      <p:embed/>
                      <p:pic>
                        <p:nvPicPr>
                          <p:cNvPr id="19464" name="Object 205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64" y="1373"/>
                            <a:ext cx="2800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2055"/>
              <p:cNvGraphicFramePr>
                <a:graphicFrameLocks noChangeAspect="1"/>
              </p:cNvGraphicFramePr>
              <p:nvPr/>
            </p:nvGraphicFramePr>
            <p:xfrm>
              <a:off x="1056" y="1645"/>
              <a:ext cx="1072" cy="2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385" name="方程式" r:id="rId5" imgW="850680" imgH="228600" progId="Equation.3">
                      <p:embed/>
                    </p:oleObj>
                  </mc:Choice>
                  <mc:Fallback>
                    <p:oleObj name="方程式" r:id="rId5" imgW="850680" imgH="228600" progId="Equation.3">
                      <p:embed/>
                      <p:pic>
                        <p:nvPicPr>
                          <p:cNvPr id="19465" name="Object 205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56" y="1645"/>
                            <a:ext cx="1072" cy="28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Text Box 1059"/>
              <p:cNvSpPr txBox="1">
                <a:spLocks noChangeArrowheads="1"/>
              </p:cNvSpPr>
              <p:nvPr/>
            </p:nvSpPr>
            <p:spPr bwMode="auto">
              <a:xfrm>
                <a:off x="2154" y="1655"/>
                <a:ext cx="2980" cy="25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>
                  <a:defRPr/>
                </a:pPr>
                <a:r>
                  <a:rPr lang="en-US" altLang="zh-TW" sz="2000" dirty="0">
                    <a:latin typeface="+mn-lt"/>
                    <a:ea typeface="標楷體" pitchFamily="65" charset="-120"/>
                  </a:rPr>
                  <a:t>(it is not closed under scalar multiplication)</a:t>
                </a:r>
              </a:p>
            </p:txBody>
          </p:sp>
        </p:grpSp>
        <p:graphicFrame>
          <p:nvGraphicFramePr>
            <p:cNvPr id="6" name="Object 2051"/>
            <p:cNvGraphicFramePr>
              <a:graphicFrameLocks noChangeAspect="1"/>
            </p:cNvGraphicFramePr>
            <p:nvPr/>
          </p:nvGraphicFramePr>
          <p:xfrm>
            <a:off x="1664" y="2013"/>
            <a:ext cx="17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6" name="方程式" r:id="rId7" imgW="139680" imgH="203040" progId="Equation.3">
                    <p:embed/>
                  </p:oleObj>
                </mc:Choice>
                <mc:Fallback>
                  <p:oleObj name="方程式" r:id="rId7" imgW="139680" imgH="203040" progId="Equation.3">
                    <p:embed/>
                    <p:pic>
                      <p:nvPicPr>
                        <p:cNvPr id="19461" name="Object 205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4" y="2013"/>
                          <a:ext cx="17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2052"/>
            <p:cNvGraphicFramePr>
              <a:graphicFrameLocks noChangeAspect="1"/>
            </p:cNvGraphicFramePr>
            <p:nvPr/>
          </p:nvGraphicFramePr>
          <p:xfrm>
            <a:off x="1121" y="2013"/>
            <a:ext cx="17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7" name="方程式" r:id="rId9" imgW="139680" imgH="203040" progId="Equation.3">
                    <p:embed/>
                  </p:oleObj>
                </mc:Choice>
                <mc:Fallback>
                  <p:oleObj name="方程式" r:id="rId9" imgW="139680" imgH="203040" progId="Equation.3">
                    <p:embed/>
                    <p:pic>
                      <p:nvPicPr>
                        <p:cNvPr id="19462" name="Object 20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1" y="2013"/>
                          <a:ext cx="17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" name="Object 2053"/>
            <p:cNvGraphicFramePr>
              <a:graphicFrameLocks noChangeAspect="1"/>
            </p:cNvGraphicFramePr>
            <p:nvPr/>
          </p:nvGraphicFramePr>
          <p:xfrm>
            <a:off x="1328" y="2013"/>
            <a:ext cx="177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88" name="方程式" r:id="rId11" imgW="139680" imgH="203040" progId="Equation.3">
                    <p:embed/>
                  </p:oleObj>
                </mc:Choice>
                <mc:Fallback>
                  <p:oleObj name="方程式" r:id="rId11" imgW="139680" imgH="203040" progId="Equation.3">
                    <p:embed/>
                    <p:pic>
                      <p:nvPicPr>
                        <p:cNvPr id="19463" name="Object 205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8" y="2013"/>
                          <a:ext cx="177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Text Box 1063"/>
            <p:cNvSpPr txBox="1">
              <a:spLocks noChangeArrowheads="1"/>
            </p:cNvSpPr>
            <p:nvPr/>
          </p:nvSpPr>
          <p:spPr bwMode="auto">
            <a:xfrm>
              <a:off x="901" y="2160"/>
              <a:ext cx="437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 dirty="0">
                  <a:latin typeface="Times New Roman" pitchFamily="18" charset="0"/>
                  <a:ea typeface="標楷體" pitchFamily="65" charset="-120"/>
                </a:rPr>
                <a:t>scala</a:t>
              </a:r>
              <a:r>
                <a:rPr lang="en-US" altLang="zh-TW" sz="1600" dirty="0">
                  <a:latin typeface="標楷體" pitchFamily="65" charset="-120"/>
                  <a:ea typeface="標楷體" pitchFamily="65" charset="-120"/>
                </a:rPr>
                <a:t>r</a:t>
              </a:r>
            </a:p>
          </p:txBody>
        </p:sp>
        <p:grpSp>
          <p:nvGrpSpPr>
            <p:cNvPr id="10" name="Group 1072"/>
            <p:cNvGrpSpPr>
              <a:grpSpLocks/>
            </p:cNvGrpSpPr>
            <p:nvPr/>
          </p:nvGrpSpPr>
          <p:grpSpPr bwMode="auto">
            <a:xfrm>
              <a:off x="113" y="1117"/>
              <a:ext cx="3470" cy="667"/>
              <a:chOff x="624" y="1370"/>
              <a:chExt cx="3470" cy="667"/>
            </a:xfrm>
          </p:grpSpPr>
          <p:sp>
            <p:nvSpPr>
              <p:cNvPr id="13" name="Text Box 1073"/>
              <p:cNvSpPr txBox="1">
                <a:spLocks noChangeArrowheads="1"/>
              </p:cNvSpPr>
              <p:nvPr/>
            </p:nvSpPr>
            <p:spPr bwMode="auto">
              <a:xfrm>
                <a:off x="723" y="1749"/>
                <a:ext cx="580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/>
                <a:r>
                  <a:rPr lang="en-US" altLang="zh-TW" dirty="0" smtClean="0">
                    <a:solidFill>
                      <a:schemeClr val="hlink"/>
                    </a:solidFill>
                    <a:latin typeface="Times New Roman" pitchFamily="18" charset="0"/>
                    <a:ea typeface="標楷體" pitchFamily="65" charset="-120"/>
                  </a:rPr>
                  <a:t>     </a:t>
                </a:r>
                <a:r>
                  <a:rPr lang="en-US" altLang="zh-TW" dirty="0" smtClean="0">
                    <a:latin typeface="Times New Roman" pitchFamily="18" charset="0"/>
                    <a:ea typeface="標楷體" pitchFamily="65" charset="-120"/>
                  </a:rPr>
                  <a:t>Pf:</a:t>
                </a:r>
                <a:endParaRPr lang="en-US" altLang="zh-TW" dirty="0">
                  <a:latin typeface="Times New Roman" pitchFamily="18" charset="0"/>
                  <a:ea typeface="標楷體" pitchFamily="65" charset="-120"/>
                </a:endParaRPr>
              </a:p>
            </p:txBody>
          </p:sp>
          <p:sp>
            <p:nvSpPr>
              <p:cNvPr id="14" name="Text Box 1074"/>
              <p:cNvSpPr txBox="1">
                <a:spLocks noChangeArrowheads="1"/>
              </p:cNvSpPr>
              <p:nvPr/>
            </p:nvSpPr>
            <p:spPr bwMode="auto">
              <a:xfrm>
                <a:off x="624" y="1370"/>
                <a:ext cx="3470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新細明體" charset="-120"/>
                  </a:defRPr>
                </a:lvl9pPr>
              </a:lstStyle>
              <a:p>
                <a:pPr eaLnBrk="1" hangingPunct="1">
                  <a:buClr>
                    <a:schemeClr val="tx1"/>
                  </a:buClr>
                  <a:buSzPct val="40000"/>
                </a:pPr>
                <a:r>
                  <a:rPr lang="en-US" altLang="zh-TW" dirty="0" smtClean="0">
                    <a:latin typeface="Times New Roman" pitchFamily="18" charset="0"/>
                    <a:ea typeface="標楷體" pitchFamily="65" charset="-120"/>
                  </a:rPr>
                  <a:t>The </a:t>
                </a:r>
                <a:r>
                  <a:rPr lang="en-US" altLang="zh-TW" dirty="0">
                    <a:latin typeface="Times New Roman" pitchFamily="18" charset="0"/>
                    <a:ea typeface="標楷體" pitchFamily="65" charset="-120"/>
                  </a:rPr>
                  <a:t>set of all </a:t>
                </a:r>
                <a:r>
                  <a:rPr lang="en-US" altLang="zh-TW" dirty="0" smtClean="0">
                    <a:latin typeface="Times New Roman" pitchFamily="18" charset="0"/>
                    <a:ea typeface="標楷體" pitchFamily="65" charset="-120"/>
                  </a:rPr>
                  <a:t>integers is </a:t>
                </a:r>
                <a:r>
                  <a:rPr lang="en-US" altLang="zh-TW" dirty="0">
                    <a:latin typeface="Times New Roman" pitchFamily="18" charset="0"/>
                    <a:ea typeface="標楷體" pitchFamily="65" charset="-120"/>
                  </a:rPr>
                  <a:t>not a vector space</a:t>
                </a:r>
              </a:p>
            </p:txBody>
          </p:sp>
        </p:grpSp>
        <p:sp>
          <p:nvSpPr>
            <p:cNvPr id="11" name="Text Box 1075"/>
            <p:cNvSpPr txBox="1">
              <a:spLocks noChangeArrowheads="1"/>
            </p:cNvSpPr>
            <p:nvPr/>
          </p:nvSpPr>
          <p:spPr bwMode="auto">
            <a:xfrm>
              <a:off x="1197" y="2251"/>
              <a:ext cx="5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800" dirty="0">
                  <a:latin typeface="Times New Roman" pitchFamily="18" charset="0"/>
                  <a:ea typeface="標楷體" pitchFamily="65" charset="-120"/>
                </a:rPr>
                <a:t>integer</a:t>
              </a:r>
            </a:p>
          </p:txBody>
        </p:sp>
        <p:sp>
          <p:nvSpPr>
            <p:cNvPr id="12" name="Text Box 1076"/>
            <p:cNvSpPr txBox="1">
              <a:spLocks noChangeArrowheads="1"/>
            </p:cNvSpPr>
            <p:nvPr/>
          </p:nvSpPr>
          <p:spPr bwMode="auto">
            <a:xfrm>
              <a:off x="1581" y="2160"/>
              <a:ext cx="665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新細明體" charset="-120"/>
                </a:defRPr>
              </a:lvl9pPr>
            </a:lstStyle>
            <a:p>
              <a:pPr eaLnBrk="1" hangingPunct="1"/>
              <a:r>
                <a:rPr lang="en-US" altLang="zh-TW" sz="1600" dirty="0" err="1">
                  <a:latin typeface="Times New Roman" pitchFamily="18" charset="0"/>
                  <a:ea typeface="標楷體" pitchFamily="65" charset="-120"/>
                </a:rPr>
                <a:t>noninteger</a:t>
              </a:r>
              <a:endParaRPr lang="en-US" altLang="zh-TW" sz="1600" dirty="0">
                <a:latin typeface="Times New Roman" pitchFamily="18" charset="0"/>
                <a:ea typeface="標楷體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3970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Example subspace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27948" y="1576490"/>
            <a:ext cx="8687452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>
              <a:buClrTx/>
            </a:pPr>
            <a:r>
              <a:rPr lang="en-US" altLang="en-US" dirty="0">
                <a:solidFill>
                  <a:srgbClr val="000000"/>
                </a:solidFill>
                <a:latin typeface="Droid Sans"/>
              </a:rPr>
              <a:t>Give an example of a </a:t>
            </a:r>
            <a:r>
              <a:rPr lang="en-US" altLang="en-US" dirty="0" smtClean="0">
                <a:solidFill>
                  <a:srgbClr val="000000"/>
                </a:solidFill>
                <a:latin typeface="Droid Sans"/>
              </a:rPr>
              <a:t>subspace 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of the vector space of polynomials in </a:t>
            </a:r>
            <a:r>
              <a:rPr lang="en-US" altLang="en-US" dirty="0" smtClean="0">
                <a:solidFill>
                  <a:srgbClr val="000000"/>
                </a:solidFill>
                <a:latin typeface="MathJax_Math-italic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 with real coefficients of degree at most </a:t>
            </a:r>
            <a:r>
              <a:rPr lang="en-US" altLang="en-US" dirty="0">
                <a:solidFill>
                  <a:srgbClr val="000000"/>
                </a:solidFill>
                <a:latin typeface="MathJax_Main"/>
              </a:rPr>
              <a:t>2</a:t>
            </a:r>
            <a:r>
              <a:rPr lang="en-US" altLang="en-US" dirty="0"/>
              <a:t> </a:t>
            </a:r>
            <a:r>
              <a:rPr lang="en-US" altLang="en-US" dirty="0" smtClean="0"/>
              <a:t>.</a:t>
            </a:r>
          </a:p>
          <a:p>
            <a:pPr marL="0" indent="0">
              <a:buClrTx/>
            </a:pPr>
            <a:endParaRPr lang="en-US" altLang="en-US" dirty="0"/>
          </a:p>
          <a:p>
            <a:pPr marL="0" lvl="0" indent="0">
              <a:buClrTx/>
            </a:pPr>
            <a:r>
              <a:rPr lang="en-US" altLang="en-US" dirty="0">
                <a:solidFill>
                  <a:srgbClr val="000000"/>
                </a:solidFill>
                <a:latin typeface="Droid Sans"/>
              </a:rPr>
              <a:t>Let </a:t>
            </a:r>
            <a:r>
              <a:rPr lang="en-US" altLang="en-US" dirty="0" smtClean="0">
                <a:solidFill>
                  <a:srgbClr val="000000"/>
                </a:solidFill>
                <a:latin typeface="MathJax_Math-italic"/>
              </a:rPr>
              <a:t>P</a:t>
            </a:r>
            <a:r>
              <a:rPr lang="en-US" altLang="en-US" baseline="-25000" dirty="0" smtClean="0">
                <a:solidFill>
                  <a:srgbClr val="000000"/>
                </a:solidFill>
                <a:latin typeface="MathJax_Main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 denote the vector space of polynomials in </a:t>
            </a:r>
            <a:r>
              <a:rPr lang="en-US" altLang="en-US" dirty="0" smtClean="0">
                <a:solidFill>
                  <a:srgbClr val="000000"/>
                </a:solidFill>
                <a:latin typeface="MathJax_Math-italic"/>
              </a:rPr>
              <a:t>x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 with real coefficients of degree at most 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  <a:latin typeface="Droid Sans"/>
              </a:rPr>
              <a:t>. </a:t>
            </a:r>
          </a:p>
          <a:p>
            <a:pPr marL="0" lvl="0" indent="0">
              <a:buClrTx/>
            </a:pPr>
            <a:endParaRPr lang="en-US" altLang="en-US" dirty="0">
              <a:solidFill>
                <a:srgbClr val="000000"/>
              </a:solidFill>
              <a:latin typeface="Droid Sans"/>
            </a:endParaRPr>
          </a:p>
          <a:p>
            <a:pPr marL="0" lvl="0" indent="0">
              <a:buClrTx/>
            </a:pPr>
            <a:r>
              <a:rPr lang="en-US" altLang="en-US" dirty="0" smtClean="0">
                <a:solidFill>
                  <a:srgbClr val="000000"/>
                </a:solidFill>
                <a:latin typeface="Droid Sans"/>
              </a:rPr>
              <a:t>Consider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 </a:t>
            </a:r>
            <a:r>
              <a:rPr lang="en-US" altLang="en-US" dirty="0">
                <a:solidFill>
                  <a:srgbClr val="000000"/>
                </a:solidFill>
                <a:latin typeface="MathJax_Math-italic"/>
              </a:rPr>
              <a:t>W</a:t>
            </a:r>
            <a:r>
              <a:rPr lang="en-US" altLang="en-US" dirty="0">
                <a:solidFill>
                  <a:srgbClr val="000000"/>
                </a:solidFill>
                <a:latin typeface="MathJax_Main"/>
              </a:rPr>
              <a:t>={</a:t>
            </a:r>
            <a:r>
              <a:rPr lang="en-US" altLang="en-US" dirty="0" smtClean="0">
                <a:solidFill>
                  <a:srgbClr val="000000"/>
                </a:solidFill>
                <a:latin typeface="MathJax_Math-italic"/>
              </a:rPr>
              <a:t>ax</a:t>
            </a:r>
            <a:r>
              <a:rPr lang="en-US" altLang="en-US" baseline="30000" dirty="0" smtClean="0">
                <a:solidFill>
                  <a:srgbClr val="000000"/>
                </a:solidFill>
                <a:latin typeface="MathJax_Main"/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+bx+c; </a:t>
            </a:r>
            <a:r>
              <a:rPr lang="en-US" altLang="en-US" dirty="0" err="1" smtClean="0">
                <a:solidFill>
                  <a:srgbClr val="000000"/>
                </a:solidFill>
                <a:latin typeface="MathJax_Math-italic"/>
              </a:rPr>
              <a:t>a,b,c</a:t>
            </a:r>
            <a:r>
              <a:rPr lang="en-US" altLang="en-US" dirty="0" err="1" smtClean="0">
                <a:solidFill>
                  <a:srgbClr val="000000"/>
                </a:solidFill>
                <a:latin typeface="MathJax_Main"/>
              </a:rPr>
              <a:t>∈</a:t>
            </a:r>
            <a:r>
              <a:rPr lang="en-US" altLang="en-US" dirty="0" err="1" smtClean="0">
                <a:solidFill>
                  <a:srgbClr val="000000"/>
                </a:solidFill>
                <a:latin typeface="MathJax_AMS"/>
              </a:rPr>
              <a:t>R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}</a:t>
            </a:r>
            <a:endParaRPr lang="en-US" altLang="en-US" dirty="0">
              <a:solidFill>
                <a:srgbClr val="000000"/>
              </a:solidFill>
              <a:latin typeface="Droid Sans"/>
            </a:endParaRPr>
          </a:p>
          <a:p>
            <a:pPr marL="0" lvl="0" indent="0">
              <a:buClrTx/>
            </a:pPr>
            <a:endParaRPr lang="en-US" altLang="en-US" dirty="0" smtClean="0">
              <a:solidFill>
                <a:srgbClr val="000000"/>
              </a:solidFill>
              <a:latin typeface="Droid Sans"/>
            </a:endParaRPr>
          </a:p>
          <a:p>
            <a:pPr marL="0" lvl="0" indent="0">
              <a:buClrTx/>
            </a:pPr>
            <a:r>
              <a:rPr lang="en-US" altLang="en-US" dirty="0" smtClean="0">
                <a:solidFill>
                  <a:srgbClr val="000000"/>
                </a:solidFill>
                <a:latin typeface="Droid Sans"/>
              </a:rPr>
              <a:t>Let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 </a:t>
            </a:r>
            <a:r>
              <a:rPr lang="en-US" altLang="en-US" dirty="0" smtClean="0">
                <a:solidFill>
                  <a:srgbClr val="000000"/>
                </a:solidFill>
                <a:latin typeface="MathJax_Math-italic"/>
              </a:rPr>
              <a:t>u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MathJax_Math-italic"/>
              </a:rPr>
              <a:t> ax</a:t>
            </a:r>
            <a:r>
              <a:rPr lang="en-US" altLang="en-US" baseline="30000" dirty="0">
                <a:solidFill>
                  <a:srgbClr val="000000"/>
                </a:solidFill>
                <a:latin typeface="MathJax_Main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MathJax_Main"/>
              </a:rPr>
              <a:t>+bx+c 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 and </a:t>
            </a:r>
            <a:r>
              <a:rPr lang="en-US" altLang="en-US" dirty="0" smtClean="0">
                <a:solidFill>
                  <a:srgbClr val="000000"/>
                </a:solidFill>
                <a:latin typeface="MathJax_Math-italic"/>
              </a:rPr>
              <a:t>v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=</a:t>
            </a:r>
            <a:r>
              <a:rPr lang="en-US" altLang="en-US" dirty="0">
                <a:solidFill>
                  <a:srgbClr val="000000"/>
                </a:solidFill>
                <a:latin typeface="MathJax_Math-italic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MathJax_Math-italic"/>
              </a:rPr>
              <a:t>a’x</a:t>
            </a:r>
            <a:r>
              <a:rPr lang="en-US" altLang="en-US" baseline="30000" dirty="0" smtClean="0">
                <a:solidFill>
                  <a:srgbClr val="000000"/>
                </a:solidFill>
                <a:latin typeface="MathJax_Main"/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+b’x+c’ 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 where </a:t>
            </a:r>
            <a:r>
              <a:rPr lang="en-US" altLang="en-US" dirty="0">
                <a:solidFill>
                  <a:srgbClr val="000000"/>
                </a:solidFill>
                <a:latin typeface="MathJax_Math-italic"/>
              </a:rPr>
              <a:t>a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, </a:t>
            </a:r>
            <a:r>
              <a:rPr lang="en-US" altLang="en-US" dirty="0" err="1" smtClean="0">
                <a:solidFill>
                  <a:srgbClr val="000000"/>
                </a:solidFill>
                <a:latin typeface="MathJax_Math-italic"/>
              </a:rPr>
              <a:t>a</a:t>
            </a:r>
            <a:r>
              <a:rPr lang="en-US" altLang="en-US" dirty="0" err="1" smtClean="0">
                <a:solidFill>
                  <a:srgbClr val="000000"/>
                </a:solidFill>
                <a:latin typeface="MathJax_Main"/>
              </a:rPr>
              <a:t>′,b,b’,c,c’∈</a:t>
            </a:r>
            <a:r>
              <a:rPr lang="en-US" altLang="en-US" dirty="0" err="1" smtClean="0">
                <a:solidFill>
                  <a:srgbClr val="000000"/>
                </a:solidFill>
                <a:latin typeface="MathJax_AMS"/>
              </a:rPr>
              <a:t>R</a:t>
            </a:r>
            <a:r>
              <a:rPr lang="en-US" altLang="en-US" dirty="0" smtClean="0">
                <a:solidFill>
                  <a:srgbClr val="000000"/>
                </a:solidFill>
                <a:latin typeface="Droid Sans"/>
              </a:rPr>
              <a:t>. 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Then </a:t>
            </a:r>
            <a:r>
              <a:rPr lang="en-US" altLang="en-US" dirty="0">
                <a:solidFill>
                  <a:srgbClr val="000000"/>
                </a:solidFill>
                <a:latin typeface="MathJax_Math-italic"/>
              </a:rPr>
              <a:t>u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, </a:t>
            </a:r>
            <a:r>
              <a:rPr lang="en-US" altLang="en-US" dirty="0" err="1" smtClean="0">
                <a:solidFill>
                  <a:srgbClr val="000000"/>
                </a:solidFill>
                <a:latin typeface="MathJax_Math-italic"/>
              </a:rPr>
              <a:t>v</a:t>
            </a:r>
            <a:r>
              <a:rPr lang="en-US" altLang="en-US" dirty="0" err="1">
                <a:solidFill>
                  <a:srgbClr val="000000"/>
                </a:solidFill>
                <a:latin typeface="MathJax_Main"/>
              </a:rPr>
              <a:t>∈</a:t>
            </a:r>
            <a:r>
              <a:rPr lang="en-US" altLang="en-US" dirty="0" err="1" smtClean="0">
                <a:solidFill>
                  <a:srgbClr val="000000"/>
                </a:solidFill>
                <a:latin typeface="MathJax_Math-italic"/>
              </a:rPr>
              <a:t>W</a:t>
            </a:r>
            <a:r>
              <a:rPr lang="en-US" altLang="en-US" dirty="0" smtClean="0">
                <a:solidFill>
                  <a:srgbClr val="000000"/>
                </a:solidFill>
                <a:latin typeface="Droid Sans"/>
              </a:rPr>
              <a:t>. 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Also, </a:t>
            </a:r>
            <a:r>
              <a:rPr lang="en-US" altLang="en-US" dirty="0" err="1">
                <a:solidFill>
                  <a:srgbClr val="000000"/>
                </a:solidFill>
                <a:latin typeface="MathJax_Math-italic"/>
              </a:rPr>
              <a:t>u</a:t>
            </a:r>
            <a:r>
              <a:rPr lang="en-US" altLang="en-US" dirty="0" err="1">
                <a:solidFill>
                  <a:srgbClr val="000000"/>
                </a:solidFill>
                <a:latin typeface="MathJax_Main"/>
              </a:rPr>
              <a:t>+</a:t>
            </a:r>
            <a:r>
              <a:rPr lang="en-US" altLang="en-US" dirty="0" err="1">
                <a:solidFill>
                  <a:srgbClr val="000000"/>
                </a:solidFill>
                <a:latin typeface="MathJax_Math-italic"/>
              </a:rPr>
              <a:t>v</a:t>
            </a:r>
            <a:r>
              <a:rPr lang="en-US" altLang="en-US" dirty="0">
                <a:solidFill>
                  <a:srgbClr val="000000"/>
                </a:solidFill>
                <a:latin typeface="MathJax_Main"/>
              </a:rPr>
              <a:t>=(</a:t>
            </a:r>
            <a:r>
              <a:rPr lang="en-US" altLang="en-US" dirty="0" err="1">
                <a:solidFill>
                  <a:srgbClr val="000000"/>
                </a:solidFill>
                <a:latin typeface="MathJax_Math-italic"/>
              </a:rPr>
              <a:t>a</a:t>
            </a:r>
            <a:r>
              <a:rPr lang="en-US" altLang="en-US" dirty="0" err="1">
                <a:solidFill>
                  <a:srgbClr val="000000"/>
                </a:solidFill>
                <a:latin typeface="MathJax_Main"/>
              </a:rPr>
              <a:t>+</a:t>
            </a:r>
            <a:r>
              <a:rPr lang="en-US" altLang="en-US" dirty="0" err="1">
                <a:solidFill>
                  <a:srgbClr val="000000"/>
                </a:solidFill>
                <a:latin typeface="MathJax_Math-italic"/>
              </a:rPr>
              <a:t>a</a:t>
            </a:r>
            <a:r>
              <a:rPr lang="en-US" altLang="en-US" dirty="0">
                <a:solidFill>
                  <a:srgbClr val="000000"/>
                </a:solidFill>
                <a:latin typeface="MathJax_Main"/>
              </a:rPr>
              <a:t>′)</a:t>
            </a:r>
            <a:r>
              <a:rPr lang="en-US" altLang="en-US" dirty="0" smtClean="0">
                <a:solidFill>
                  <a:srgbClr val="000000"/>
                </a:solidFill>
                <a:latin typeface="MathJax_Math-italic"/>
              </a:rPr>
              <a:t>x</a:t>
            </a:r>
            <a:r>
              <a:rPr lang="en-US" altLang="en-US" baseline="30000" dirty="0" smtClean="0">
                <a:solidFill>
                  <a:srgbClr val="000000"/>
                </a:solidFill>
                <a:latin typeface="MathJax_Main"/>
              </a:rPr>
              <a:t>2   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 +(</a:t>
            </a:r>
            <a:r>
              <a:rPr lang="en-US" altLang="en-US" dirty="0" err="1" smtClean="0">
                <a:solidFill>
                  <a:srgbClr val="000000"/>
                </a:solidFill>
                <a:latin typeface="MathJax_Main"/>
              </a:rPr>
              <a:t>b+b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’)x+(</a:t>
            </a:r>
            <a:r>
              <a:rPr lang="en-US" altLang="en-US" dirty="0" err="1" smtClean="0">
                <a:solidFill>
                  <a:srgbClr val="000000"/>
                </a:solidFill>
                <a:latin typeface="MathJax_Main"/>
              </a:rPr>
              <a:t>c+c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’)∈</a:t>
            </a:r>
            <a:r>
              <a:rPr lang="en-US" altLang="en-US" dirty="0" smtClean="0">
                <a:solidFill>
                  <a:srgbClr val="000000"/>
                </a:solidFill>
                <a:latin typeface="Droid Sans"/>
              </a:rPr>
              <a:t>W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.</a:t>
            </a:r>
            <a:endParaRPr lang="en-US" altLang="en-US" dirty="0"/>
          </a:p>
          <a:p>
            <a:pPr marL="0" lvl="0" indent="0">
              <a:buClrTx/>
            </a:pPr>
            <a:r>
              <a:rPr lang="en-US" altLang="en-US" dirty="0">
                <a:solidFill>
                  <a:srgbClr val="000000"/>
                </a:solidFill>
                <a:latin typeface="Droid Sans"/>
              </a:rPr>
              <a:t>If </a:t>
            </a:r>
            <a:r>
              <a:rPr lang="en-US" altLang="en-US" dirty="0" err="1">
                <a:solidFill>
                  <a:srgbClr val="000000"/>
                </a:solidFill>
                <a:latin typeface="MathJax_Math-italic"/>
              </a:rPr>
              <a:t>λ</a:t>
            </a:r>
            <a:r>
              <a:rPr lang="en-US" altLang="en-US" dirty="0" err="1" smtClean="0">
                <a:solidFill>
                  <a:srgbClr val="000000"/>
                </a:solidFill>
                <a:latin typeface="MathJax_Main"/>
              </a:rPr>
              <a:t>∈</a:t>
            </a:r>
            <a:r>
              <a:rPr lang="en-US" altLang="en-US" dirty="0" err="1" smtClean="0">
                <a:solidFill>
                  <a:srgbClr val="000000"/>
                </a:solidFill>
                <a:latin typeface="Droid Sans"/>
              </a:rPr>
              <a:t>R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, then </a:t>
            </a:r>
            <a:r>
              <a:rPr lang="en-US" altLang="en-US" dirty="0" err="1">
                <a:solidFill>
                  <a:srgbClr val="000000"/>
                </a:solidFill>
                <a:latin typeface="MathJax_Math-italic"/>
              </a:rPr>
              <a:t>λu</a:t>
            </a:r>
            <a:r>
              <a:rPr lang="en-US" altLang="en-US" dirty="0">
                <a:solidFill>
                  <a:srgbClr val="000000"/>
                </a:solidFill>
                <a:latin typeface="MathJax_Main"/>
              </a:rPr>
              <a:t>=(</a:t>
            </a:r>
            <a:r>
              <a:rPr lang="en-US" altLang="en-US" dirty="0" err="1" smtClean="0">
                <a:solidFill>
                  <a:srgbClr val="000000"/>
                </a:solidFill>
                <a:latin typeface="MathJax_Math-italic"/>
              </a:rPr>
              <a:t>λa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)</a:t>
            </a:r>
            <a:r>
              <a:rPr lang="en-US" altLang="en-US" dirty="0" smtClean="0">
                <a:solidFill>
                  <a:srgbClr val="000000"/>
                </a:solidFill>
                <a:latin typeface="MathJax_Math-italic"/>
              </a:rPr>
              <a:t>x</a:t>
            </a:r>
            <a:r>
              <a:rPr lang="en-US" altLang="en-US" baseline="30000" dirty="0" smtClean="0">
                <a:solidFill>
                  <a:srgbClr val="000000"/>
                </a:solidFill>
                <a:latin typeface="MathJax_Main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MathJax_Main"/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+(</a:t>
            </a:r>
            <a:r>
              <a:rPr lang="en-US" altLang="en-US" dirty="0" err="1">
                <a:solidFill>
                  <a:srgbClr val="000000"/>
                </a:solidFill>
                <a:latin typeface="MathJax_Math-italic"/>
              </a:rPr>
              <a:t>λ</a:t>
            </a:r>
            <a:r>
              <a:rPr lang="en-US" altLang="en-US" dirty="0" err="1" smtClean="0">
                <a:solidFill>
                  <a:srgbClr val="000000"/>
                </a:solidFill>
                <a:latin typeface="MathJax_Main"/>
              </a:rPr>
              <a:t>b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)x+(</a:t>
            </a:r>
            <a:r>
              <a:rPr lang="en-US" altLang="en-US" dirty="0" err="1" smtClean="0">
                <a:solidFill>
                  <a:srgbClr val="000000"/>
                </a:solidFill>
                <a:latin typeface="MathJax_Math-italic"/>
              </a:rPr>
              <a:t>λ</a:t>
            </a:r>
            <a:r>
              <a:rPr lang="en-US" altLang="en-US" dirty="0" err="1" smtClean="0">
                <a:solidFill>
                  <a:srgbClr val="000000"/>
                </a:solidFill>
                <a:latin typeface="MathJax_Main"/>
              </a:rPr>
              <a:t>c</a:t>
            </a:r>
            <a:r>
              <a:rPr lang="en-US" altLang="en-US" dirty="0" smtClean="0">
                <a:solidFill>
                  <a:srgbClr val="000000"/>
                </a:solidFill>
                <a:latin typeface="MathJax_Main"/>
              </a:rPr>
              <a:t>) </a:t>
            </a:r>
            <a:r>
              <a:rPr lang="en-US" altLang="en-US" dirty="0">
                <a:solidFill>
                  <a:srgbClr val="000000"/>
                </a:solidFill>
                <a:latin typeface="MathJax_Main"/>
              </a:rPr>
              <a:t>∈</a:t>
            </a:r>
            <a:r>
              <a:rPr lang="en-US" altLang="en-US" dirty="0" smtClean="0">
                <a:solidFill>
                  <a:srgbClr val="000000"/>
                </a:solidFill>
                <a:latin typeface="Droid Sans"/>
              </a:rPr>
              <a:t>W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. </a:t>
            </a:r>
            <a:endParaRPr lang="en-US" altLang="en-US" dirty="0" smtClean="0">
              <a:solidFill>
                <a:srgbClr val="000000"/>
              </a:solidFill>
              <a:latin typeface="Droid Sans"/>
            </a:endParaRPr>
          </a:p>
          <a:p>
            <a:pPr marL="0" lvl="0" indent="0">
              <a:buClrTx/>
            </a:pPr>
            <a:r>
              <a:rPr lang="en-US" altLang="en-US" dirty="0" smtClean="0">
                <a:solidFill>
                  <a:srgbClr val="000000"/>
                </a:solidFill>
                <a:latin typeface="Droid Sans"/>
              </a:rPr>
              <a:t>Thus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, </a:t>
            </a:r>
            <a:r>
              <a:rPr lang="en-US" altLang="en-US" dirty="0" smtClean="0">
                <a:solidFill>
                  <a:srgbClr val="000000"/>
                </a:solidFill>
                <a:latin typeface="MathJax_Math-italic"/>
              </a:rPr>
              <a:t>W </a:t>
            </a:r>
            <a:r>
              <a:rPr lang="en-US" altLang="en-US" dirty="0">
                <a:solidFill>
                  <a:srgbClr val="000000"/>
                </a:solidFill>
                <a:latin typeface="Droid Sans"/>
              </a:rPr>
              <a:t> is a subspace of </a:t>
            </a:r>
            <a:r>
              <a:rPr lang="en-US" altLang="en-US" dirty="0" smtClean="0">
                <a:solidFill>
                  <a:srgbClr val="000000"/>
                </a:solidFill>
                <a:latin typeface="MathJax_Math-italic"/>
              </a:rPr>
              <a:t>P</a:t>
            </a:r>
            <a:r>
              <a:rPr lang="en-US" altLang="en-US" baseline="-25000" dirty="0" smtClean="0">
                <a:solidFill>
                  <a:srgbClr val="000000"/>
                </a:solidFill>
                <a:latin typeface="MathJax_Main"/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  <a:latin typeface="Droid Sans"/>
              </a:rPr>
              <a:t>. </a:t>
            </a:r>
            <a:endParaRPr lang="en-US" altLang="en-US" dirty="0" smtClean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90100"/>
            <a:ext cx="22794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Droid Sans"/>
              </a:rPr>
              <a:t>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811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1600"/>
                <a:ext cx="9067800" cy="5029199"/>
              </a:xfrm>
            </p:spPr>
            <p:txBody>
              <a:bodyPr/>
              <a:lstStyle/>
              <a:p>
                <a:r>
                  <a:rPr lang="en-IN" dirty="0" smtClean="0"/>
                  <a:t>Is the given set of vectors a vector space. If your answer is yes, determine the dimension and find the basis?</a:t>
                </a:r>
              </a:p>
              <a:p>
                <a:endParaRPr lang="en-IN" dirty="0"/>
              </a:p>
              <a:p>
                <a:r>
                  <a:rPr lang="en-IN" dirty="0" smtClean="0"/>
                  <a:t>All the vectors in R</a:t>
                </a:r>
                <a:r>
                  <a:rPr lang="en-IN" baseline="30000" dirty="0" smtClean="0"/>
                  <a:t>3</a:t>
                </a:r>
                <a:r>
                  <a:rPr lang="en-IN" dirty="0" smtClean="0"/>
                  <a:t> such that v</a:t>
                </a:r>
                <a:r>
                  <a:rPr lang="en-IN" baseline="-25000" dirty="0" smtClean="0"/>
                  <a:t>1</a:t>
                </a:r>
                <a:r>
                  <a:rPr lang="en-IN" dirty="0" smtClean="0"/>
                  <a:t>+v</a:t>
                </a:r>
                <a:r>
                  <a:rPr lang="en-IN" baseline="-25000" dirty="0" smtClean="0"/>
                  <a:t>2</a:t>
                </a:r>
                <a:r>
                  <a:rPr lang="en-IN" dirty="0" smtClean="0"/>
                  <a:t>=0.</a:t>
                </a:r>
              </a:p>
              <a:p>
                <a:endParaRPr lang="en-IN" dirty="0"/>
              </a:p>
              <a:p>
                <a:r>
                  <a:rPr lang="en-IN" dirty="0" smtClean="0"/>
                  <a:t>Solution: Represent the given equation in Set (vector) notation and then verify all the properties.</a:t>
                </a:r>
              </a:p>
              <a:p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I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IN" b="0" i="1" baseline="-2500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IN" b="0" i="1" baseline="-25000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IN" b="0" i="1" baseline="-25000" dirty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  |  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baseline="-2500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IN" b="0" i="1" baseline="-25000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=0 </m:t>
                        </m:r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IN" dirty="0" smtClean="0"/>
                  <a:t>since R</a:t>
                </a:r>
                <a:r>
                  <a:rPr lang="en-IN" baseline="30000" dirty="0" smtClean="0"/>
                  <a:t>3 </a:t>
                </a:r>
                <a:r>
                  <a:rPr lang="en-IN" baseline="-25000" dirty="0" smtClean="0"/>
                  <a:t> </a:t>
                </a:r>
                <a:r>
                  <a:rPr lang="en-IN" dirty="0" smtClean="0"/>
                  <a:t>contains 3 vectors.</a:t>
                </a:r>
                <a:endParaRPr lang="en-IN" dirty="0"/>
              </a:p>
              <a:p>
                <a:r>
                  <a:rPr lang="en-IN" dirty="0" smtClean="0"/>
                  <a:t>To verify a vector space we have to test </a:t>
                </a:r>
                <a:r>
                  <a:rPr lang="en-IN" dirty="0" err="1" smtClean="0"/>
                  <a:t>atleast</a:t>
                </a:r>
                <a:r>
                  <a:rPr lang="en-IN" dirty="0" smtClean="0"/>
                  <a:t> two properties like vector addition and scalar multiplication, rest of the properties will come automatically from the above two properties.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1600"/>
                <a:ext cx="9067800" cy="5029199"/>
              </a:xfrm>
              <a:blipFill>
                <a:blip r:embed="rId2"/>
                <a:stretch>
                  <a:fillRect l="-1076" t="-848" r="-1681" b="-63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Vector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260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493837"/>
                <a:ext cx="8839200" cy="4906963"/>
              </a:xfrm>
            </p:spPr>
            <p:txBody>
              <a:bodyPr/>
              <a:lstStyle/>
              <a:p>
                <a:r>
                  <a:rPr lang="en-IN" dirty="0" smtClean="0"/>
                  <a:t>Vector addition 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i="1" baseline="-25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i="1" baseline="-25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i="1" baseline="-25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+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1" baseline="-25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1" baseline="-25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1" baseline="-25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i="1" baseline="-25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baseline="-25000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baseline="-250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baseline="-25000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b="0" i="1" baseline="-2500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b="0" i="1" baseline="-25000" dirty="0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= </a:t>
                </a:r>
                <a14:m>
                  <m:oMath xmlns:m="http://schemas.openxmlformats.org/officeDocument/2006/math"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)+(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 smtClean="0"/>
                  <a:t>)=(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+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 smtClean="0"/>
                  <a:t>)+(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 smtClean="0"/>
                  <a:t>+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IN" b="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 smtClean="0"/>
                  <a:t>)=0+0=0</a:t>
                </a:r>
              </a:p>
              <a:p>
                <a:endParaRPr lang="en-IN" dirty="0"/>
              </a:p>
              <a:p>
                <a:r>
                  <a:rPr lang="en-IN" dirty="0" smtClean="0"/>
                  <a:t>Scalar multiplication k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i="1" baseline="-250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i="1" baseline="-25000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i="1" baseline="-25000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=k</a:t>
                </a:r>
                <a:r>
                  <a:rPr lang="en-IN" dirty="0"/>
                  <a:t> </a:t>
                </a:r>
                <a:r>
                  <a:rPr lang="en-IN" dirty="0" smtClean="0"/>
                  <a:t>(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IN" dirty="0"/>
                  <a:t>+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IN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IN" dirty="0" smtClean="0"/>
                  <a:t>)=0</a:t>
                </a:r>
              </a:p>
              <a:p>
                <a:endParaRPr lang="en-IN" dirty="0"/>
              </a:p>
              <a:p>
                <a:r>
                  <a:rPr lang="en-IN" dirty="0" smtClean="0"/>
                  <a:t>The given vectors are closed under addition and scalar multiplication hence it is a vector space.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493837"/>
                <a:ext cx="8839200" cy="4906963"/>
              </a:xfrm>
              <a:blipFill>
                <a:blip r:embed="rId2"/>
                <a:stretch>
                  <a:fillRect l="-10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Vector space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494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" y="1371600"/>
            <a:ext cx="8915400" cy="5105399"/>
          </a:xfrm>
        </p:spPr>
        <p:txBody>
          <a:bodyPr/>
          <a:lstStyle/>
          <a:p>
            <a:r>
              <a:rPr lang="en-IN" dirty="0" smtClean="0"/>
              <a:t>Basis : v</a:t>
            </a:r>
            <a:r>
              <a:rPr lang="en-IN" baseline="-25000" dirty="0" smtClean="0"/>
              <a:t>1</a:t>
            </a:r>
            <a:r>
              <a:rPr lang="en-IN" dirty="0" smtClean="0"/>
              <a:t>+v</a:t>
            </a:r>
            <a:r>
              <a:rPr lang="en-IN" baseline="-25000" dirty="0" smtClean="0"/>
              <a:t>2</a:t>
            </a:r>
            <a:r>
              <a:rPr lang="en-IN" dirty="0" smtClean="0"/>
              <a:t>=0</a:t>
            </a:r>
            <a:r>
              <a:rPr lang="en-IN" dirty="0"/>
              <a:t> </a:t>
            </a:r>
            <a:r>
              <a:rPr lang="en-IN" dirty="0" smtClean="0"/>
              <a:t>for the given condition v</a:t>
            </a:r>
            <a:r>
              <a:rPr lang="en-IN" baseline="-25000" dirty="0" smtClean="0"/>
              <a:t>3</a:t>
            </a:r>
            <a:r>
              <a:rPr lang="en-IN" dirty="0" smtClean="0"/>
              <a:t> is arbitrary;</a:t>
            </a:r>
          </a:p>
          <a:p>
            <a:endParaRPr lang="en-IN" dirty="0"/>
          </a:p>
          <a:p>
            <a:r>
              <a:rPr lang="en-IN" dirty="0" smtClean="0"/>
              <a:t>So v</a:t>
            </a:r>
            <a:r>
              <a:rPr lang="en-IN" baseline="-25000" dirty="0" smtClean="0"/>
              <a:t>1</a:t>
            </a:r>
            <a:r>
              <a:rPr lang="en-IN" baseline="30000" dirty="0"/>
              <a:t> </a:t>
            </a:r>
            <a:r>
              <a:rPr lang="en-IN" dirty="0" smtClean="0"/>
              <a:t> = -v</a:t>
            </a:r>
            <a:r>
              <a:rPr lang="en-IN" baseline="-25000" dirty="0" smtClean="0"/>
              <a:t>2;</a:t>
            </a:r>
          </a:p>
          <a:p>
            <a:r>
              <a:rPr lang="en-IN" baseline="-25000" dirty="0"/>
              <a:t> </a:t>
            </a:r>
            <a:r>
              <a:rPr lang="en-IN" dirty="0" smtClean="0"/>
              <a:t>     v</a:t>
            </a:r>
            <a:r>
              <a:rPr lang="en-IN" baseline="-25000" dirty="0" smtClean="0"/>
              <a:t>2</a:t>
            </a:r>
            <a:r>
              <a:rPr lang="en-IN" dirty="0" smtClean="0"/>
              <a:t>  = s</a:t>
            </a:r>
          </a:p>
          <a:p>
            <a:r>
              <a:rPr lang="en-IN" dirty="0"/>
              <a:t> </a:t>
            </a:r>
            <a:r>
              <a:rPr lang="en-IN" dirty="0" smtClean="0"/>
              <a:t>    v</a:t>
            </a:r>
            <a:r>
              <a:rPr lang="en-IN" baseline="-25000" dirty="0" smtClean="0"/>
              <a:t>3</a:t>
            </a:r>
            <a:r>
              <a:rPr lang="en-IN" dirty="0" smtClean="0"/>
              <a:t> = t        v</a:t>
            </a:r>
            <a:r>
              <a:rPr lang="en-IN" baseline="-25000" dirty="0" smtClean="0"/>
              <a:t>1</a:t>
            </a:r>
            <a:r>
              <a:rPr lang="en-IN" dirty="0" smtClean="0"/>
              <a:t> = - s, v</a:t>
            </a:r>
            <a:r>
              <a:rPr lang="en-IN" baseline="-25000" dirty="0" smtClean="0"/>
              <a:t>2</a:t>
            </a:r>
            <a:r>
              <a:rPr lang="en-IN" dirty="0" smtClean="0"/>
              <a:t> =s, v</a:t>
            </a:r>
            <a:r>
              <a:rPr lang="en-IN" baseline="-25000" dirty="0" smtClean="0"/>
              <a:t>3</a:t>
            </a:r>
            <a:r>
              <a:rPr lang="en-IN" dirty="0" smtClean="0"/>
              <a:t> = t ; (-s, s, t)= s(-1,1,0)+t(0,0,1)</a:t>
            </a:r>
          </a:p>
          <a:p>
            <a:endParaRPr lang="en-IN" dirty="0"/>
          </a:p>
          <a:p>
            <a:endParaRPr lang="en-IN" dirty="0"/>
          </a:p>
          <a:p>
            <a:r>
              <a:rPr lang="en-IN" dirty="0" smtClean="0"/>
              <a:t>Basis is (-1,1,0) (0,0,1); since these two vector are independent and any vector in this space can be expressed as a linear combination of </a:t>
            </a:r>
            <a:r>
              <a:rPr lang="en-IN" dirty="0"/>
              <a:t>(-1,1,0) (0,0,1); 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Dimension : 2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/>
              <a:t>Vector space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791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371600"/>
                <a:ext cx="8991600" cy="5105400"/>
              </a:xfrm>
            </p:spPr>
            <p:txBody>
              <a:bodyPr/>
              <a:lstStyle/>
              <a:p>
                <a:r>
                  <a:rPr lang="en-IN" dirty="0" smtClean="0"/>
                  <a:t>Find the rank. Find a basis for the row space. Find a basis for the column space.</a:t>
                </a:r>
              </a:p>
              <a:p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eqArr>
                              </m:e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eqArr>
                              </m:e>
                            </m:mr>
                          </m: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    </m:t>
                          </m:r>
                        </m:e>
                      </m:d>
                    </m:oMath>
                  </m:oMathPara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Solution: Reduce the matrix into row echelon form :</a:t>
                </a:r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21</a:t>
                </a:r>
                <a:r>
                  <a:rPr lang="en-IN" dirty="0" smtClean="0"/>
                  <a:t>(-2), R</a:t>
                </a:r>
                <a:r>
                  <a:rPr lang="en-IN" baseline="-25000" dirty="0" smtClean="0"/>
                  <a:t>31</a:t>
                </a:r>
                <a:r>
                  <a:rPr lang="en-IN" dirty="0" smtClean="0"/>
                  <a:t>(-3), R</a:t>
                </a:r>
                <a:r>
                  <a:rPr lang="en-IN" baseline="-25000" dirty="0" smtClean="0"/>
                  <a:t>41</a:t>
                </a:r>
                <a:r>
                  <a:rPr lang="en-IN" dirty="0" smtClean="0"/>
                  <a:t>(-4)-</a:t>
                </a:r>
                <a:r>
                  <a:rPr lang="en-IN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−8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−10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d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371600"/>
                <a:ext cx="8991600" cy="5105400"/>
              </a:xfrm>
              <a:blipFill>
                <a:blip r:embed="rId2"/>
                <a:stretch>
                  <a:fillRect l="-1085" t="-835" r="-155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76200" y="76200"/>
            <a:ext cx="6324600" cy="1143000"/>
          </a:xfrm>
        </p:spPr>
        <p:txBody>
          <a:bodyPr/>
          <a:lstStyle/>
          <a:p>
            <a:r>
              <a:rPr lang="en-IN" dirty="0" smtClean="0"/>
              <a:t>Examples: Rank,  basis of row space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436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</p:spPr>
            <p:txBody>
              <a:bodyPr/>
              <a:lstStyle/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32</a:t>
                </a:r>
                <a:r>
                  <a:rPr lang="en-IN" dirty="0" smtClean="0"/>
                  <a:t>(-</a:t>
                </a:r>
                <a:r>
                  <a:rPr lang="en-IN" dirty="0"/>
                  <a:t>2), </a:t>
                </a:r>
                <a:r>
                  <a:rPr lang="en-IN" dirty="0" smtClean="0"/>
                  <a:t>R</a:t>
                </a:r>
                <a:r>
                  <a:rPr lang="en-IN" baseline="-25000" dirty="0" smtClean="0"/>
                  <a:t>44</a:t>
                </a:r>
                <a:r>
                  <a:rPr lang="en-IN" dirty="0" smtClean="0"/>
                  <a:t>(-7) </a:t>
                </a:r>
                <a:r>
                  <a:rPr lang="en-IN" dirty="0" smtClean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−36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d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43</a:t>
                </a:r>
                <a:r>
                  <a:rPr lang="en-IN" dirty="0" smtClean="0"/>
                  <a:t>(1)-</a:t>
                </a:r>
                <a:r>
                  <a:rPr lang="en-IN" dirty="0" smtClean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−4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40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d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The reduced matrix is in row echelon form, the number of non zero rows are 4 hence the rank is 4.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  <a:blipFill>
                <a:blip r:embed="rId2"/>
                <a:stretch>
                  <a:fillRect l="-10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988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</p:spPr>
            <p:txBody>
              <a:bodyPr/>
              <a:lstStyle/>
              <a:p>
                <a:r>
                  <a:rPr lang="en-IN" dirty="0" smtClean="0"/>
                  <a:t>To find the basis reduce the matrix into row reduced echelon:</a:t>
                </a:r>
              </a:p>
              <a:p>
                <a:endParaRPr lang="en-IN" dirty="0"/>
              </a:p>
              <a:p>
                <a:r>
                  <a:rPr lang="en-IN" dirty="0" smtClean="0"/>
                  <a:t>It turns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  <m:r>
                          <a:rPr lang="en-IN" i="1">
                            <a:latin typeface="Cambria Math" panose="02040503050406030204" pitchFamily="18" charset="0"/>
                          </a:rPr>
                          <m:t>    </m:t>
                        </m:r>
                      </m:e>
                    </m:d>
                  </m:oMath>
                </a14:m>
                <a:endParaRPr lang="en-IN" dirty="0"/>
              </a:p>
              <a:p>
                <a:endParaRPr lang="en-IN" dirty="0" smtClean="0"/>
              </a:p>
              <a:p>
                <a:r>
                  <a:rPr lang="en-IN" dirty="0" smtClean="0"/>
                  <a:t>Hence the basis for the row space is { (1 0 0 0), (0 1 0 0), (0 0 1 0), (0 0 0 1)}</a:t>
                </a:r>
              </a:p>
              <a:p>
                <a:r>
                  <a:rPr lang="en-IN" dirty="0" smtClean="0"/>
                  <a:t>Since the matrix is already in RREF, its column basis also same as the row basis 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  <a:blipFill>
                <a:blip r:embed="rId2"/>
                <a:stretch>
                  <a:fillRect l="-1085" t="-8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401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</p:spPr>
            <p:txBody>
              <a:bodyPr/>
              <a:lstStyle/>
              <a:p>
                <a:r>
                  <a:rPr lang="en-IN" dirty="0" smtClean="0"/>
                  <a:t>Find the rank. Find a basis for the row space. Find a basis for the column space.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 smtClean="0"/>
              </a:p>
              <a:p>
                <a:r>
                  <a:rPr lang="en-IN" dirty="0" smtClean="0"/>
                  <a:t>Solution : Reduce the matrix into row echelon form;</a:t>
                </a:r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21</a:t>
                </a:r>
                <a:r>
                  <a:rPr lang="en-IN" dirty="0" smtClean="0"/>
                  <a:t>(-2), R</a:t>
                </a:r>
                <a:r>
                  <a:rPr lang="en-IN" baseline="-25000" dirty="0" smtClean="0"/>
                  <a:t>31</a:t>
                </a:r>
                <a:r>
                  <a:rPr lang="en-IN" dirty="0" smtClean="0"/>
                  <a:t>(-4)  -&gt;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19/2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32</a:t>
                </a:r>
                <a:r>
                  <a:rPr lang="en-IN" dirty="0" smtClean="0"/>
                  <a:t>(1/2), -&gt;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 Rank of the given matrix is 2</a:t>
                </a:r>
              </a:p>
              <a:p>
                <a:r>
                  <a:rPr lang="en-IN" dirty="0" smtClean="0"/>
                  <a:t>The basis for the row space is {(8 2 5), (0 2 19)}</a:t>
                </a:r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4983163"/>
              </a:xfrm>
              <a:blipFill>
                <a:blip r:embed="rId2"/>
                <a:stretch>
                  <a:fillRect l="-1085" t="-856" r="-1559" b="-489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5061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Because we have only performed linear operations on rows, the non-zero rows in the reduced row echelon form of the matrix comprise a Basis for the Row Space of the matrix.</a:t>
            </a:r>
            <a:br>
              <a:rPr lang="en-IN" dirty="0"/>
            </a:br>
            <a:r>
              <a:rPr lang="en-IN" dirty="0"/>
              <a:t>(Note that this is not true of the Column Space; the Column Space certainly changes as you perform row operations.)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Cont..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330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2400" y="1493837"/>
            <a:ext cx="8763000" cy="4983163"/>
          </a:xfrm>
        </p:spPr>
        <p:txBody>
          <a:bodyPr/>
          <a:lstStyle/>
          <a:p>
            <a:r>
              <a:rPr lang="en-IN" dirty="0"/>
              <a:t>Solve the following system by gauss elimination </a:t>
            </a:r>
            <a:r>
              <a:rPr lang="en-IN" dirty="0" smtClean="0"/>
              <a:t>method and gauss Jordan method.</a:t>
            </a:r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8y+6z=-4</a:t>
            </a:r>
            <a:endParaRPr lang="en-IN" dirty="0"/>
          </a:p>
          <a:p>
            <a:r>
              <a:rPr lang="en-IN" dirty="0" smtClean="0"/>
              <a:t>-2x+4y-6z=18</a:t>
            </a:r>
            <a:endParaRPr lang="en-IN" dirty="0"/>
          </a:p>
          <a:p>
            <a:r>
              <a:rPr lang="en-IN" dirty="0" err="1" smtClean="0"/>
              <a:t>x+y-z</a:t>
            </a:r>
            <a:r>
              <a:rPr lang="en-IN" dirty="0" smtClean="0"/>
              <a:t>=2.</a:t>
            </a:r>
            <a:endParaRPr lang="en-IN" dirty="0"/>
          </a:p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Gauss elimination method:</a:t>
            </a:r>
          </a:p>
          <a:p>
            <a:r>
              <a:rPr lang="en-IN" dirty="0" smtClean="0"/>
              <a:t>Unique solution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04800" y="3810000"/>
                <a:ext cx="8077200" cy="121193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000" dirty="0" smtClean="0"/>
                  <a:t>Step 1: Put the system in matrix form :</a:t>
                </a:r>
                <a:r>
                  <a:rPr lang="en-IN" sz="2000" dirty="0" err="1"/>
                  <a:t>Ax</a:t>
                </a:r>
                <a:r>
                  <a:rPr lang="en-IN" sz="2000" dirty="0"/>
                  <a:t>=b</a:t>
                </a:r>
              </a:p>
              <a:p>
                <a:r>
                  <a:rPr lang="en-IN" sz="2000" dirty="0"/>
                  <a:t>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IN" sz="2000" dirty="0"/>
                          <m:t>  </m:t>
                        </m:r>
                      </m:e>
                    </m:d>
                    <m:d>
                      <m:d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IN" sz="2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2000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IN" sz="20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10000"/>
                <a:ext cx="8077200" cy="1211935"/>
              </a:xfrm>
              <a:prstGeom prst="rect">
                <a:avLst/>
              </a:prstGeom>
              <a:blipFill>
                <a:blip r:embed="rId2"/>
                <a:stretch>
                  <a:fillRect l="-755" t="-25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381000" y="5220372"/>
                <a:ext cx="7543800" cy="469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 dirty="0"/>
                  <a:t>Step 2: Write the augmented matrix </a:t>
                </a:r>
                <a:r>
                  <a:rPr lang="en-IN" sz="2400" dirty="0" smtClean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24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IN" sz="2400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 |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IN" sz="2400" dirty="0"/>
                  <a:t>;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220372"/>
                <a:ext cx="7543800" cy="469680"/>
              </a:xfrm>
              <a:prstGeom prst="rect">
                <a:avLst/>
              </a:prstGeom>
              <a:blipFill>
                <a:blip r:embed="rId3"/>
                <a:stretch>
                  <a:fillRect l="-1293" t="-7792" b="-298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871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24000"/>
                <a:ext cx="8915400" cy="5105400"/>
              </a:xfrm>
            </p:spPr>
            <p:txBody>
              <a:bodyPr/>
              <a:lstStyle/>
              <a:p>
                <a:r>
                  <a:rPr lang="en-IN" dirty="0" smtClean="0"/>
                  <a:t>To find the basis for the  column space: Consider A</a:t>
                </a:r>
                <a:r>
                  <a:rPr lang="en-IN" baseline="30000" dirty="0" smtClean="0"/>
                  <a:t>T</a:t>
                </a:r>
                <a:r>
                  <a:rPr lang="en-IN" dirty="0" smtClean="0"/>
                  <a:t> for the given matrix. Then apply the same procedure (REF). Then take the transpose of the matrix to get the basis.</a:t>
                </a:r>
                <a:endParaRPr lang="en-I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16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29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−7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 smtClean="0"/>
              </a:p>
              <a:p>
                <a:r>
                  <a:rPr lang="en-IN" dirty="0" smtClean="0"/>
                  <a:t>Applying row operations: R</a:t>
                </a:r>
                <a:r>
                  <a:rPr lang="en-IN" baseline="-25000" dirty="0" smtClean="0"/>
                  <a:t>21</a:t>
                </a:r>
                <a:r>
                  <a:rPr lang="en-IN" dirty="0" smtClean="0"/>
                  <a:t>(-1/4), R</a:t>
                </a:r>
                <a:r>
                  <a:rPr lang="en-IN" baseline="-25000" dirty="0" smtClean="0"/>
                  <a:t>31</a:t>
                </a:r>
                <a:r>
                  <a:rPr lang="en-IN" dirty="0" smtClean="0"/>
                  <a:t>(-5/8)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19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−19/2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3</a:t>
                </a:r>
                <a:r>
                  <a:rPr lang="en-IN" dirty="0" smtClean="0"/>
                  <a:t>(2/19)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 R</a:t>
                </a:r>
                <a:r>
                  <a:rPr lang="en-IN" baseline="-25000" dirty="0" smtClean="0"/>
                  <a:t>32</a:t>
                </a:r>
                <a:r>
                  <a:rPr lang="en-IN" dirty="0" smtClean="0"/>
                  <a:t>(-1)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r>
                  <a:rPr lang="en-IN" dirty="0"/>
                  <a:t>Basis for the column space is { (8 16 4)</a:t>
                </a:r>
                <a:r>
                  <a:rPr lang="en-IN" baseline="30000" dirty="0"/>
                  <a:t>T</a:t>
                </a:r>
                <a:r>
                  <a:rPr lang="en-IN" dirty="0"/>
                  <a:t>, (0 2 -1)</a:t>
                </a:r>
                <a:r>
                  <a:rPr lang="en-IN" baseline="30000" dirty="0"/>
                  <a:t>T</a:t>
                </a:r>
                <a:r>
                  <a:rPr lang="en-IN" dirty="0"/>
                  <a:t>}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24000"/>
                <a:ext cx="8915400" cy="5105400"/>
              </a:xfrm>
              <a:blipFill>
                <a:blip r:embed="rId2"/>
                <a:stretch>
                  <a:fillRect l="-1094" t="-835" r="-1915" b="-47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Problem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861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3454" y="1127839"/>
            <a:ext cx="9067800" cy="282184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Fundamental theorem for linear systems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63" y="3667823"/>
            <a:ext cx="8982307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7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600" y="1828800"/>
            <a:ext cx="8684175" cy="4343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Theorem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7469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6200" y="152400"/>
            <a:ext cx="68580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591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Theorem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752600"/>
            <a:ext cx="846086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107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248400" cy="762000"/>
          </a:xfrm>
        </p:spPr>
        <p:txBody>
          <a:bodyPr/>
          <a:lstStyle/>
          <a:p>
            <a:r>
              <a:rPr lang="en-IN" dirty="0" smtClean="0"/>
              <a:t>Theorem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352340"/>
            <a:ext cx="6858000" cy="512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15400" cy="49069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r>
                        <a:rPr lang="en-IN" i="1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  |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IN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15400" cy="49069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6200" y="2667000"/>
                <a:ext cx="8915400" cy="381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IN" sz="2400" dirty="0" smtClean="0"/>
                  <a:t>Step3 : Apply row operations and reduce the matrix into Row Reduced  Echelon </a:t>
                </a:r>
                <a:r>
                  <a:rPr lang="en-IN" sz="2400" dirty="0"/>
                  <a:t>Form 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IN" b="0" i="0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IN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IN" b="0" i="1" baseline="-25000" smtClean="0">
                          <a:latin typeface="Cambria Math" panose="02040503050406030204" pitchFamily="18" charset="0"/>
                        </a:rPr>
                        <m:t>13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  <m:e>
                                <m:r>
                                  <a:rPr lang="en-IN" i="1">
                                    <a:latin typeface="Cambria Math" panose="02040503050406030204" pitchFamily="18" charset="0"/>
                                  </a:rPr>
                                  <m:t>−6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  <m:e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i="1" dirty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   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i="1" dirty="0">
                                    <a:latin typeface="Cambria Math" panose="02040503050406030204" pitchFamily="18" charset="0"/>
                                  </a:rPr>
                                  <m:t>      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dirty="0" smtClean="0"/>
              </a:p>
              <a:p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IN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R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21</m:t>
                    </m:r>
                    <m:d>
                      <m:dPr>
                        <m:ctrlPr>
                          <a:rPr lang="en-IN" b="0" i="1" baseline="-2500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b="0" i="1" baseline="-2500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(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4/3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11/3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     −4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dirty="0" smtClean="0"/>
                  <a:t> </a:t>
                </a:r>
              </a:p>
              <a:p>
                <a:endParaRPr lang="en-IN" dirty="0" smtClean="0"/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32</a:t>
                </a:r>
                <a:r>
                  <a:rPr lang="en-IN" dirty="0" smtClean="0"/>
                  <a:t> (-8)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mr>
                          <m:m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IN" b="1" i="1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b="1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b="1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b="1" i="1" dirty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IN" b="1" i="1" dirty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mr>
                          <m:mr>
                            <m:e>
                              <m:r>
                                <a:rPr lang="en-IN" b="1" i="1" dirty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IN" b="1" i="1" dirty="0">
                                  <a:latin typeface="Cambria Math" panose="02040503050406030204" pitchFamily="18" charset="0"/>
                                </a:rPr>
                                <m:t>𝟏𝟏</m:t>
                              </m:r>
                              <m:r>
                                <a:rPr lang="en-IN" b="1" i="1" dirty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b="1" i="1" dirty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  <m:mr>
                            <m:e>
                              <m:r>
                                <a:rPr lang="en-IN" b="1" i="1" dirty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IN" b="1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b="1" i="1" dirty="0" smtClean="0">
                                  <a:latin typeface="Cambria Math" panose="02040503050406030204" pitchFamily="18" charset="0"/>
                                </a:rPr>
                                <m:t>𝟏𝟎𝟎</m:t>
                              </m:r>
                              <m:r>
                                <a:rPr lang="en-IN" b="1" i="1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b="1" i="1" dirty="0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e>
                          </m:mr>
                        </m:m>
                      </m:e>
                    </m:d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         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IN" b="0" i="0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50</m:t>
                        </m:r>
                      </m:den>
                    </m:f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</a:t>
                </a:r>
                <a:r>
                  <a:rPr lang="en-IN" dirty="0" smtClean="0"/>
                  <a:t>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−4/3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  2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  11/3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     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baseline="-25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" y="2667000"/>
                <a:ext cx="8915400" cy="3810000"/>
              </a:xfrm>
              <a:prstGeom prst="rect">
                <a:avLst/>
              </a:prstGeom>
              <a:blipFill>
                <a:blip r:embed="rId3"/>
                <a:stretch>
                  <a:fillRect l="-1094" t="-1280" r="-198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3886200" y="1600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057400" y="34290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24200" y="4343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514600" y="55626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400800" y="5410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3038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524000"/>
                <a:ext cx="8991600" cy="49530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IN" sz="280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28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2800" b="0" i="1" baseline="-25000" dirty="0" smtClean="0">
                        <a:latin typeface="Cambria Math" panose="02040503050406030204" pitchFamily="18" charset="0"/>
                      </a:rPr>
                      <m:t>13</m:t>
                    </m:r>
                  </m:oMath>
                </a14:m>
                <a:r>
                  <a:rPr lang="en-IN" sz="2800" dirty="0" smtClean="0"/>
                  <a:t>(1), R</a:t>
                </a:r>
                <a:r>
                  <a:rPr lang="en-IN" sz="2800" baseline="-25000" dirty="0" smtClean="0"/>
                  <a:t>23 </a:t>
                </a:r>
                <a:r>
                  <a:rPr lang="en-IN" sz="2800" dirty="0"/>
                  <a:t> </a:t>
                </a:r>
                <a:r>
                  <a:rPr lang="en-IN" sz="2800" dirty="0" smtClean="0"/>
                  <a:t>(4/3):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     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dirty="0" smtClean="0"/>
              </a:p>
              <a:p>
                <a:endParaRPr lang="en-IN" dirty="0"/>
              </a:p>
              <a:p>
                <a:r>
                  <a:rPr lang="en-IN" dirty="0" smtClean="0"/>
                  <a:t>R</a:t>
                </a:r>
                <a:r>
                  <a:rPr lang="en-IN" baseline="-25000" dirty="0" smtClean="0"/>
                  <a:t>12</a:t>
                </a:r>
                <a:r>
                  <a:rPr lang="en-IN" dirty="0" smtClean="0"/>
                  <a:t> (-1):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  1</m:t>
                              </m:r>
                            </m:e>
                          </m:mr>
                          <m:mr>
                            <m:e>
                              <m:r>
                                <a:rPr lang="en-IN" i="1" dirty="0">
                                  <a:latin typeface="Cambria Math" panose="02040503050406030204" pitchFamily="18" charset="0"/>
                                </a:rPr>
                                <m:t>      −2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baseline="-25000" dirty="0" smtClean="0"/>
              </a:p>
              <a:p>
                <a:endParaRPr lang="en-IN" baseline="-25000" dirty="0"/>
              </a:p>
              <a:p>
                <a:r>
                  <a:rPr lang="en-IN" dirty="0" smtClean="0"/>
                  <a:t>Rank of the matrix : 3 : no of non zero rows =3= no of variables implies unique solution;</a:t>
                </a:r>
              </a:p>
              <a:p>
                <a:r>
                  <a:rPr lang="en-IN" dirty="0" smtClean="0"/>
                  <a:t>X=-1, y=1</a:t>
                </a:r>
                <a:r>
                  <a:rPr lang="en-IN" baseline="-25000" dirty="0" smtClean="0"/>
                  <a:t>,</a:t>
                </a:r>
                <a:r>
                  <a:rPr lang="en-IN" dirty="0" smtClean="0"/>
                  <a:t> z=-2</a:t>
                </a:r>
                <a:endParaRPr lang="en-IN" baseline="-25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524000"/>
                <a:ext cx="8991600" cy="4953000"/>
              </a:xfrm>
              <a:blipFill>
                <a:blip r:embed="rId2"/>
                <a:stretch>
                  <a:fillRect l="-108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Solution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4419600" y="1676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819400" y="32766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6398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91600" cy="5211763"/>
              </a:xfrm>
            </p:spPr>
            <p:txBody>
              <a:bodyPr/>
              <a:lstStyle/>
              <a:p>
                <a:r>
                  <a:rPr lang="en-IN" dirty="0" smtClean="0"/>
                  <a:t>The given problem can be written as </a:t>
                </a:r>
                <a:r>
                  <a:rPr lang="en-IN" dirty="0" err="1" smtClean="0"/>
                  <a:t>Ax</a:t>
                </a:r>
                <a:r>
                  <a:rPr lang="en-IN" dirty="0" smtClean="0"/>
                  <a:t>=b, x= A</a:t>
                </a:r>
                <a:r>
                  <a:rPr lang="en-IN" baseline="30000" dirty="0" smtClean="0"/>
                  <a:t>-1</a:t>
                </a:r>
                <a:r>
                  <a:rPr lang="en-IN" dirty="0" smtClean="0"/>
                  <a:t>b then A</a:t>
                </a:r>
                <a:r>
                  <a:rPr lang="en-IN" baseline="30000" dirty="0" smtClean="0"/>
                  <a:t>-1</a:t>
                </a:r>
                <a:r>
                  <a:rPr lang="en-IN" dirty="0" smtClean="0"/>
                  <a:t> can be found through gauss Jordan method. To find A</a:t>
                </a:r>
                <a:r>
                  <a:rPr lang="en-IN" baseline="30000" dirty="0" smtClean="0"/>
                  <a:t>-1</a:t>
                </a:r>
                <a:r>
                  <a:rPr lang="en-IN" dirty="0" smtClean="0"/>
                  <a:t> use the following procedure </a:t>
                </a:r>
              </a:p>
              <a:p>
                <a:endParaRPr lang="en-IN" dirty="0"/>
              </a:p>
              <a:p>
                <a:r>
                  <a:rPr lang="en-IN" dirty="0" smtClean="0"/>
                  <a:t>Solution </a:t>
                </a:r>
                <a:r>
                  <a:rPr lang="en-IN" dirty="0"/>
                  <a:t>: Step 1: Create the augmented matrix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IN" dirty="0"/>
                  <a:t> for the given matrix :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IN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sz="1800" dirty="0"/>
                  <a:t> (A  |  I)=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  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800" dirty="0" smtClean="0"/>
                  <a:t>; R</a:t>
                </a:r>
                <a:r>
                  <a:rPr lang="en-IN" sz="1800" baseline="-25000" dirty="0" smtClean="0"/>
                  <a:t>13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  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800" dirty="0" smtClean="0"/>
              </a:p>
              <a:p>
                <a:endParaRPr lang="en-IN" sz="1800" dirty="0" smtClean="0"/>
              </a:p>
              <a:p>
                <a:r>
                  <a:rPr lang="en-IN" sz="1800" dirty="0" smtClean="0"/>
                  <a:t>R</a:t>
                </a:r>
                <a:r>
                  <a:rPr lang="en-IN" sz="1800" baseline="-25000" dirty="0" smtClean="0"/>
                  <a:t>21</a:t>
                </a:r>
                <a:r>
                  <a:rPr lang="en-IN" sz="1800" dirty="0" smtClean="0"/>
                  <a:t> (2):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  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800" baseline="-25000" dirty="0" smtClean="0"/>
                  <a:t> </a:t>
                </a:r>
                <a14:m>
                  <m:oMath xmlns:m="http://schemas.openxmlformats.org/officeDocument/2006/math">
                    <m:r>
                      <a:rPr lang="en-IN" sz="180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1800" i="1" baseline="-25000">
                        <a:latin typeface="Cambria Math" panose="02040503050406030204" pitchFamily="18" charset="0"/>
                      </a:rPr>
                      <m:t>2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IN" sz="1800" b="0" i="1" baseline="-25000" smtClean="0">
                        <a:latin typeface="Cambria Math" panose="02040503050406030204" pitchFamily="18" charset="0"/>
                      </a:rPr>
                      <m:t>32</m:t>
                    </m:r>
                    <m:r>
                      <a:rPr lang="en-IN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(−8)</m:t>
                    </m:r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−4/3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50/3</m:t>
                              </m:r>
                            </m:e>
                          </m:mr>
                        </m:m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 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/6</m:t>
                              </m:r>
                            </m:e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1/3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−4/3</m:t>
                              </m:r>
                            </m:e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−8/3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800" baseline="-25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91600" cy="5211763"/>
              </a:xfrm>
              <a:blipFill>
                <a:blip r:embed="rId2"/>
                <a:stretch>
                  <a:fillRect l="-1085" t="-81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smtClean="0"/>
              <a:t>Gauss Jordan method: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971800" y="3962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172200" y="3962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2286000" y="5257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6629400" y="52578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63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76200" y="1493837"/>
                <a:ext cx="8915400" cy="4983163"/>
              </a:xfrm>
            </p:spPr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8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sz="1800" i="1" baseline="-2500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IN" sz="1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den>
                          </m:f>
                        </m:e>
                      </m:d>
                      <m:r>
                        <a:rPr lang="en-IN" sz="1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IN" sz="1800" i="1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sz="1800" i="1" baseline="-25000">
                          <a:latin typeface="Cambria Math" panose="02040503050406030204" pitchFamily="18" charset="0"/>
                        </a:rPr>
                        <m:t>32</m:t>
                      </m:r>
                      <m:r>
                        <a:rPr lang="en-IN" sz="1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−8</m:t>
                          </m:r>
                        </m:e>
                      </m:d>
                      <m:d>
                        <m:d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 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num>
                                  <m:den>
                                    <m:r>
                                      <a:rPr lang="en-IN" sz="1800" i="1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IN" sz="180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IN" sz="1800" b="0" i="1" baseline="-25000" smtClean="0">
                          <a:latin typeface="Cambria Math" panose="02040503050406030204" pitchFamily="18" charset="0"/>
                        </a:rPr>
                        <m:t>12</m:t>
                      </m:r>
                      <m:r>
                        <a:rPr lang="en-IN" sz="1800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180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d>
                        <m:dPr>
                          <m:ctrlPr>
                            <a:rPr lang="en-IN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−4/3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IN" sz="1800" i="1">
                              <a:latin typeface="Cambria Math" panose="02040503050406030204" pitchFamily="18" charset="0"/>
                            </a:rPr>
                            <m:t>   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IN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−1/6</m:t>
                                </m:r>
                              </m:e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−1/3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</m:e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1/6</m:t>
                                </m:r>
                              </m:e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1/3</m:t>
                                </m:r>
                              </m:e>
                            </m:mr>
                            <m:mr>
                              <m:e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3/50</m:t>
                                </m:r>
                              </m:e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  <m:e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IN" sz="18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IN" sz="1800" b="0" i="1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IN" sz="1800" dirty="0" smtClean="0"/>
              </a:p>
              <a:p>
                <a:endParaRPr lang="en-IN" sz="1800" dirty="0"/>
              </a:p>
              <a:p>
                <a:r>
                  <a:rPr lang="en-IN" sz="1800" dirty="0" smtClean="0"/>
                  <a:t>R</a:t>
                </a:r>
                <a:r>
                  <a:rPr lang="en-IN" sz="1800" baseline="-25000" dirty="0" smtClean="0"/>
                  <a:t>31</a:t>
                </a:r>
                <a:r>
                  <a:rPr lang="en-IN" sz="1800" dirty="0" smtClean="0"/>
                  <a:t> (-1/3) R</a:t>
                </a:r>
                <a:r>
                  <a:rPr lang="en-IN" sz="1800" baseline="-25000" dirty="0" smtClean="0"/>
                  <a:t>32</a:t>
                </a:r>
                <a:r>
                  <a:rPr lang="en-IN" sz="1800" dirty="0" smtClean="0"/>
                  <a:t> (4/3)</a:t>
                </a:r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I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IN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IN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IN" sz="1800" i="1">
                            <a:latin typeface="Cambria Math" panose="02040503050406030204" pitchFamily="18" charset="0"/>
                          </a:rPr>
                          <m:t>      </m:t>
                        </m:r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1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</m:e>
                            <m:e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</m:e>
                            <m:e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  <m:e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</m:e>
                            <m:e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</m:e>
                            <m:e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  <m:e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 smtClean="0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IN" sz="1800" baseline="-25000" dirty="0" smtClean="0"/>
              </a:p>
              <a:p>
                <a:endParaRPr lang="en-IN" sz="1800" baseline="-25000" dirty="0"/>
              </a:p>
              <a:p>
                <a:r>
                  <a:rPr lang="en-IN" sz="1800" baseline="-25000" dirty="0" smtClean="0"/>
                  <a:t>A</a:t>
                </a:r>
                <a:r>
                  <a:rPr lang="en-IN" sz="1800" baseline="30000" dirty="0" smtClean="0"/>
                  <a:t>-1</a:t>
                </a:r>
                <a:r>
                  <a:rPr lang="en-IN" sz="1800" dirty="0"/>
                  <a:t> </a:t>
                </a:r>
                <a:r>
                  <a:rPr lang="en-IN" sz="1800" dirty="0" smtClean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1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</m:e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</m:e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</m:e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</m:e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800" baseline="-25000" dirty="0" smtClean="0"/>
                  <a:t>   </a:t>
                </a:r>
                <a:r>
                  <a:rPr lang="en-IN" sz="1800" dirty="0" smtClean="0"/>
                  <a:t> x= A</a:t>
                </a:r>
                <a:r>
                  <a:rPr lang="en-IN" sz="1800" baseline="30000" dirty="0" smtClean="0"/>
                  <a:t>-1</a:t>
                </a:r>
                <a:r>
                  <a:rPr lang="en-IN" sz="1800" dirty="0" smtClean="0"/>
                  <a:t> b</a:t>
                </a:r>
                <a:r>
                  <a:rPr lang="en-IN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IN" sz="1800" b="1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</m:e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𝟕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</m:e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𝟏𝟖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</m:e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𝟓𝟎</m:t>
                              </m:r>
                            </m:e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  <m:e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IN" sz="1800" b="1" i="1">
                                  <a:latin typeface="Cambria Math" panose="02040503050406030204" pitchFamily="18" charset="0"/>
                                </a:rPr>
                                <m:t>𝟐𝟓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e>
                          </m:mr>
                          <m:mr>
                            <m:e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800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IN" sz="18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IN" sz="18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sz="18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IN" sz="1800" dirty="0" smtClean="0"/>
                  <a:t> </a:t>
                </a:r>
                <a:endParaRPr lang="en-IN" sz="1800" baseline="-250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" y="1493837"/>
                <a:ext cx="8915400" cy="4983163"/>
              </a:xfrm>
              <a:blipFill>
                <a:blip r:embed="rId2"/>
                <a:stretch>
                  <a:fillRect l="-61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IN" dirty="0" err="1" smtClean="0"/>
              <a:t>Soluiton</a:t>
            </a:r>
            <a:endParaRPr lang="en-IN" dirty="0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3352800" y="1721005"/>
            <a:ext cx="18585" cy="1066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3048000" y="28194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3352800" y="4267200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36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1635</TotalTime>
  <Words>1978</Words>
  <Application>Microsoft Office PowerPoint</Application>
  <PresentationFormat>On-screen Show (4:3)</PresentationFormat>
  <Paragraphs>364</Paragraphs>
  <Slides>55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70" baseType="lpstr">
      <vt:lpstr>Arial</vt:lpstr>
      <vt:lpstr>Calibri</vt:lpstr>
      <vt:lpstr>Cambria Math</vt:lpstr>
      <vt:lpstr>標楷體</vt:lpstr>
      <vt:lpstr>Droid Sans</vt:lpstr>
      <vt:lpstr>MathJax_AMS</vt:lpstr>
      <vt:lpstr>MathJax_Main</vt:lpstr>
      <vt:lpstr>MathJax_Math-italic</vt:lpstr>
      <vt:lpstr>新細明體</vt:lpstr>
      <vt:lpstr>Times New Roman</vt:lpstr>
      <vt:lpstr>Verdana</vt:lpstr>
      <vt:lpstr>Wingdings</vt:lpstr>
      <vt:lpstr>1_Office Theme</vt:lpstr>
      <vt:lpstr>Equation</vt:lpstr>
      <vt:lpstr>方程式</vt:lpstr>
      <vt:lpstr>BITS Pilani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Number:    PERL ZC113 Course Title : Probability  and  Statistics Instructor: Dr. K VENKATA RATNAM  BITS-PILANI HYDERABAD CAMPUS</dc:title>
  <dc:creator>vrkota</dc:creator>
  <cp:lastModifiedBy>Windows User</cp:lastModifiedBy>
  <cp:revision>181</cp:revision>
  <dcterms:created xsi:type="dcterms:W3CDTF">2014-09-18T17:17:25Z</dcterms:created>
  <dcterms:modified xsi:type="dcterms:W3CDTF">2020-08-29T04:01:12Z</dcterms:modified>
</cp:coreProperties>
</file>