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3"/>
  </p:notesMasterIdLst>
  <p:sldIdLst>
    <p:sldId id="323" r:id="rId2"/>
    <p:sldId id="324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292" r:id="rId18"/>
    <p:sldId id="326" r:id="rId19"/>
    <p:sldId id="342" r:id="rId20"/>
    <p:sldId id="357" r:id="rId21"/>
    <p:sldId id="358" r:id="rId22"/>
    <p:sldId id="363" r:id="rId23"/>
    <p:sldId id="364" r:id="rId24"/>
    <p:sldId id="365" r:id="rId25"/>
    <p:sldId id="359" r:id="rId26"/>
    <p:sldId id="360" r:id="rId27"/>
    <p:sldId id="361" r:id="rId28"/>
    <p:sldId id="343" r:id="rId29"/>
    <p:sldId id="344" r:id="rId30"/>
    <p:sldId id="345" r:id="rId31"/>
    <p:sldId id="362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55" autoAdjust="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101141"/>
                </a:solidFill>
              </a:rPr>
              <a:t>BITS </a:t>
            </a:r>
            <a:r>
              <a:rPr lang="en-US" sz="9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/>
              <a:t>Course No</a:t>
            </a:r>
            <a:r>
              <a:rPr lang="en-US" sz="1100" b="1" smtClean="0"/>
              <a:t>:</a:t>
            </a:r>
            <a:r>
              <a:rPr lang="en-US" sz="1100" b="1" baseline="0" smtClean="0"/>
              <a:t> SS ZC416 </a:t>
            </a:r>
            <a:r>
              <a:rPr lang="en-US" sz="1100" b="1" baseline="0" dirty="0" smtClean="0"/>
              <a:t>Course Title : Mathematical Foundations for Data Science</a:t>
            </a:r>
            <a:r>
              <a:rPr lang="en-US" sz="1100" b="1" dirty="0" smtClean="0"/>
              <a:t>, Dr. KVR , </a:t>
            </a: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b="1" dirty="0" err="1" smtClean="0">
                <a:solidFill>
                  <a:srgbClr val="101141"/>
                </a:solidFill>
              </a:rPr>
              <a:t>Pilani</a:t>
            </a:r>
            <a:r>
              <a:rPr lang="en-US" sz="1100" b="1" dirty="0" smtClean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</a:t>
            </a:r>
            <a:r>
              <a:rPr lang="en-US" sz="4800" dirty="0" smtClean="0"/>
              <a:t>resentation</a:t>
            </a:r>
            <a:endParaRPr lang="en-US" sz="4800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K. </a:t>
            </a:r>
            <a:r>
              <a:rPr lang="en-US" altLang="en-US" dirty="0" err="1" smtClean="0"/>
              <a:t>Venkata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Ratnam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988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105399"/>
          </a:xfrm>
        </p:spPr>
        <p:txBody>
          <a:bodyPr/>
          <a:lstStyle/>
          <a:p>
            <a:r>
              <a:rPr lang="en-IN" dirty="0" smtClean="0"/>
              <a:t>Basis : v</a:t>
            </a:r>
            <a:r>
              <a:rPr lang="en-IN" baseline="-25000" dirty="0" smtClean="0"/>
              <a:t>1</a:t>
            </a:r>
            <a:r>
              <a:rPr lang="en-IN" dirty="0" smtClean="0"/>
              <a:t>+v</a:t>
            </a:r>
            <a:r>
              <a:rPr lang="en-IN" baseline="-25000" dirty="0" smtClean="0"/>
              <a:t>2</a:t>
            </a:r>
            <a:r>
              <a:rPr lang="en-IN" dirty="0" smtClean="0"/>
              <a:t>=0</a:t>
            </a:r>
            <a:r>
              <a:rPr lang="en-IN" dirty="0"/>
              <a:t> </a:t>
            </a:r>
            <a:r>
              <a:rPr lang="en-IN" dirty="0" smtClean="0"/>
              <a:t>for the given condition v</a:t>
            </a:r>
            <a:r>
              <a:rPr lang="en-IN" baseline="-25000" dirty="0" smtClean="0"/>
              <a:t>3</a:t>
            </a:r>
            <a:r>
              <a:rPr lang="en-IN" dirty="0" smtClean="0"/>
              <a:t> is arbitrary;</a:t>
            </a:r>
          </a:p>
          <a:p>
            <a:endParaRPr lang="en-IN" dirty="0"/>
          </a:p>
          <a:p>
            <a:r>
              <a:rPr lang="en-IN" dirty="0" smtClean="0"/>
              <a:t>So v</a:t>
            </a:r>
            <a:r>
              <a:rPr lang="en-IN" baseline="-25000" dirty="0" smtClean="0"/>
              <a:t>1</a:t>
            </a:r>
            <a:r>
              <a:rPr lang="en-IN" baseline="30000" dirty="0"/>
              <a:t> </a:t>
            </a:r>
            <a:r>
              <a:rPr lang="en-IN" dirty="0" smtClean="0"/>
              <a:t> = -v</a:t>
            </a:r>
            <a:r>
              <a:rPr lang="en-IN" baseline="-25000" dirty="0" smtClean="0"/>
              <a:t>2;</a:t>
            </a:r>
          </a:p>
          <a:p>
            <a:r>
              <a:rPr lang="en-IN" baseline="-25000" dirty="0"/>
              <a:t> </a:t>
            </a:r>
            <a:r>
              <a:rPr lang="en-IN" dirty="0" smtClean="0"/>
              <a:t>     v</a:t>
            </a:r>
            <a:r>
              <a:rPr lang="en-IN" baseline="-25000" dirty="0" smtClean="0"/>
              <a:t>2</a:t>
            </a:r>
            <a:r>
              <a:rPr lang="en-IN" dirty="0" smtClean="0"/>
              <a:t>  = s</a:t>
            </a:r>
          </a:p>
          <a:p>
            <a:r>
              <a:rPr lang="en-IN" dirty="0"/>
              <a:t> </a:t>
            </a:r>
            <a:r>
              <a:rPr lang="en-IN" dirty="0" smtClean="0"/>
              <a:t>    v</a:t>
            </a:r>
            <a:r>
              <a:rPr lang="en-IN" baseline="-25000" dirty="0" smtClean="0"/>
              <a:t>3</a:t>
            </a:r>
            <a:r>
              <a:rPr lang="en-IN" dirty="0" smtClean="0"/>
              <a:t> = t        v</a:t>
            </a:r>
            <a:r>
              <a:rPr lang="en-IN" baseline="-25000" dirty="0" smtClean="0"/>
              <a:t>1</a:t>
            </a:r>
            <a:r>
              <a:rPr lang="en-IN" dirty="0" smtClean="0"/>
              <a:t> = - s, v</a:t>
            </a:r>
            <a:r>
              <a:rPr lang="en-IN" baseline="-25000" dirty="0" smtClean="0"/>
              <a:t>2</a:t>
            </a:r>
            <a:r>
              <a:rPr lang="en-IN" dirty="0" smtClean="0"/>
              <a:t> =s, v</a:t>
            </a:r>
            <a:r>
              <a:rPr lang="en-IN" baseline="-25000" dirty="0" smtClean="0"/>
              <a:t>3</a:t>
            </a:r>
            <a:r>
              <a:rPr lang="en-IN" dirty="0" smtClean="0"/>
              <a:t> = t ; (-s, s, t)= s(-1,1,0)+t(0,0,1)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Basis is (-1,1,0) (0,0,1); since these two vector are independent and any vector in this space can be expressed as a linear combination of </a:t>
            </a:r>
            <a:r>
              <a:rPr lang="en-IN" dirty="0"/>
              <a:t>(-1,1,0) (0,0,1);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Dimension :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Vector space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4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991600" cy="5105400"/>
              </a:xfrm>
            </p:spPr>
            <p:txBody>
              <a:bodyPr/>
              <a:lstStyle/>
              <a:p>
                <a:r>
                  <a:rPr lang="en-IN" dirty="0" smtClean="0"/>
                  <a:t>Find the rank. Find a basis for the row space. Find a basis for the column space.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Solution: Reduce the matrix into row echelon form :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(-2), 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(-3), R</a:t>
                </a:r>
                <a:r>
                  <a:rPr lang="en-IN" baseline="-25000" dirty="0" smtClean="0"/>
                  <a:t>41</a:t>
                </a:r>
                <a:r>
                  <a:rPr lang="en-IN" dirty="0" smtClean="0"/>
                  <a:t>(-4)-</a:t>
                </a:r>
                <a:r>
                  <a:rPr lang="en-IN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991600" cy="5105400"/>
              </a:xfrm>
              <a:blipFill>
                <a:blip r:embed="rId2"/>
                <a:stretch>
                  <a:fillRect l="-1085" t="-835" r="-1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" y="76200"/>
            <a:ext cx="6324600" cy="1143000"/>
          </a:xfrm>
        </p:spPr>
        <p:txBody>
          <a:bodyPr/>
          <a:lstStyle/>
          <a:p>
            <a:r>
              <a:rPr lang="en-IN" dirty="0" smtClean="0"/>
              <a:t>Examples: Rank,  basis of row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8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</a:t>
                </a:r>
                <a:r>
                  <a:rPr lang="en-IN" dirty="0"/>
                  <a:t>2), </a:t>
                </a:r>
                <a:r>
                  <a:rPr lang="en-IN" dirty="0" smtClean="0"/>
                  <a:t>R</a:t>
                </a:r>
                <a:r>
                  <a:rPr lang="en-IN" baseline="-25000" dirty="0" smtClean="0"/>
                  <a:t>44</a:t>
                </a:r>
                <a:r>
                  <a:rPr lang="en-IN" dirty="0" smtClean="0"/>
                  <a:t>(-7) </a:t>
                </a:r>
                <a:r>
                  <a:rPr lang="en-IN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−36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43</a:t>
                </a:r>
                <a:r>
                  <a:rPr lang="en-IN" dirty="0" smtClean="0"/>
                  <a:t>(1)-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The reduced matrix is in row echelon form, the number of non zero rows are 4 hence the rank is 4.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3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To find the basis reduce the matrix into row reduced echelon:</a:t>
                </a:r>
              </a:p>
              <a:p>
                <a:endParaRPr lang="en-IN" dirty="0"/>
              </a:p>
              <a:p>
                <a:r>
                  <a:rPr lang="en-IN" dirty="0" smtClean="0"/>
                  <a:t>It turns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Hence the basis for the row space is { (1 0 0 0), (0 1 0 0), (0 0 1 0), (0 0 0 1)}</a:t>
                </a:r>
              </a:p>
              <a:p>
                <a:r>
                  <a:rPr lang="en-IN" dirty="0" smtClean="0"/>
                  <a:t>Since the matrix is already in RREF, its column basis also same as the row basis 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Find the rank. Find a basis for the row space. Find a basis for the column space.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Solution : Reduce the matrix into row echelon form;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(-2), 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(-4)  -&gt;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19/2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(1/2), -&gt;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Rank of the given matrix is 2</a:t>
                </a:r>
              </a:p>
              <a:p>
                <a:r>
                  <a:rPr lang="en-IN" dirty="0" smtClean="0"/>
                  <a:t>The basis for the row space is {(8 2 5), (0 2 19)}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 r="-1559" b="-4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5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Because we have only performed linear operations on rows, the non-zero rows in the reduced row echelon form of the matrix comprise a Basis for the Row Space of the matrix.</a:t>
            </a:r>
            <a:br>
              <a:rPr lang="en-IN" dirty="0"/>
            </a:br>
            <a:r>
              <a:rPr lang="en-IN" dirty="0"/>
              <a:t>(Note that this is not true of the Column Space; the Column Space certainly changes as you perform row operations.)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0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0"/>
                <a:ext cx="8915400" cy="5105400"/>
              </a:xfrm>
            </p:spPr>
            <p:txBody>
              <a:bodyPr/>
              <a:lstStyle/>
              <a:p>
                <a:r>
                  <a:rPr lang="en-IN" dirty="0" smtClean="0"/>
                  <a:t>To find the basis for the  column space: Consider A</a:t>
                </a:r>
                <a:r>
                  <a:rPr lang="en-IN" baseline="30000" dirty="0" smtClean="0"/>
                  <a:t>T</a:t>
                </a:r>
                <a:r>
                  <a:rPr lang="en-IN" dirty="0" smtClean="0"/>
                  <a:t> for the given matrix. Then apply the same procedure (REF). Then take the transpose of the matrix to get the basis.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Applying row operations: 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(-1/4), 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(-5/8)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−19/2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(2/19)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Basis for the column space is { (8 16 4)</a:t>
                </a:r>
                <a:r>
                  <a:rPr lang="en-IN" baseline="30000" dirty="0"/>
                  <a:t>T</a:t>
                </a:r>
                <a:r>
                  <a:rPr lang="en-IN" dirty="0"/>
                  <a:t>, (0 2 -1)</a:t>
                </a:r>
                <a:r>
                  <a:rPr lang="en-IN" baseline="30000" dirty="0"/>
                  <a:t>T</a:t>
                </a:r>
                <a:r>
                  <a:rPr lang="en-IN" dirty="0"/>
                  <a:t>}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0"/>
                <a:ext cx="8915400" cy="5105400"/>
              </a:xfrm>
              <a:blipFill>
                <a:blip r:embed="rId2"/>
                <a:stretch>
                  <a:fillRect l="-1094" t="-835" r="-1915" b="-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5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05" y="1219200"/>
            <a:ext cx="8976732" cy="5257800"/>
          </a:xfrm>
        </p:spPr>
        <p:txBody>
          <a:bodyPr/>
          <a:lstStyle/>
          <a:p>
            <a:pPr>
              <a:lnSpc>
                <a:spcPct val="115000"/>
              </a:lnSpc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5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Linear transformation.</a:t>
            </a:r>
          </a:p>
          <a:p>
            <a:pPr algn="ctr">
              <a:lnSpc>
                <a:spcPct val="115000"/>
              </a:lnSpc>
            </a:pPr>
            <a:endParaRPr lang="en-US" sz="5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5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Rank </a:t>
            </a: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N</a:t>
            </a:r>
            <a:r>
              <a:rPr lang="en-US" sz="5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ullity</a:t>
            </a:r>
            <a:endParaRPr lang="en-IN" sz="5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05" y="228600"/>
            <a:ext cx="7848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Todays Lecture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Linear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transformations </a:t>
            </a:r>
            <a:endParaRPr lang="en-IN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522" y="1493837"/>
            <a:ext cx="8943278" cy="4983163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/>
              <a:t>be any vector spaces.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each vector </a:t>
            </a:r>
            <a:r>
              <a:rPr lang="en-IN" b="1" dirty="0"/>
              <a:t>x </a:t>
            </a:r>
            <a:r>
              <a:rPr lang="en-IN" dirty="0"/>
              <a:t>in </a:t>
            </a:r>
            <a:r>
              <a:rPr lang="en-IN" i="1" dirty="0"/>
              <a:t>X </a:t>
            </a:r>
            <a:r>
              <a:rPr lang="en-IN" dirty="0"/>
              <a:t>we assign a unique vector </a:t>
            </a:r>
            <a:r>
              <a:rPr lang="en-IN" b="1" dirty="0"/>
              <a:t>y </a:t>
            </a:r>
            <a:r>
              <a:rPr lang="en-IN" dirty="0" smtClean="0"/>
              <a:t>in </a:t>
            </a:r>
            <a:r>
              <a:rPr lang="en-IN" i="1" dirty="0" smtClean="0"/>
              <a:t>Y</a:t>
            </a:r>
            <a:r>
              <a:rPr lang="en-IN" dirty="0"/>
              <a:t>. Then we say that a </a:t>
            </a:r>
            <a:r>
              <a:rPr lang="en-IN" b="1" dirty="0"/>
              <a:t>mapping </a:t>
            </a:r>
            <a:r>
              <a:rPr lang="en-IN" dirty="0"/>
              <a:t>(or </a:t>
            </a:r>
            <a:r>
              <a:rPr lang="en-IN" b="1" dirty="0"/>
              <a:t>transformation </a:t>
            </a:r>
            <a:r>
              <a:rPr lang="en-IN" dirty="0"/>
              <a:t>or </a:t>
            </a:r>
            <a:r>
              <a:rPr lang="en-IN" b="1" dirty="0"/>
              <a:t>operator</a:t>
            </a:r>
            <a:r>
              <a:rPr lang="en-IN" dirty="0"/>
              <a:t>) of </a:t>
            </a:r>
            <a:r>
              <a:rPr lang="en-IN" i="1" dirty="0"/>
              <a:t>X </a:t>
            </a:r>
            <a:r>
              <a:rPr lang="en-IN" dirty="0"/>
              <a:t>into </a:t>
            </a:r>
            <a:r>
              <a:rPr lang="en-IN" i="1" dirty="0"/>
              <a:t>Y </a:t>
            </a:r>
            <a:r>
              <a:rPr lang="en-IN" dirty="0"/>
              <a:t>is given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Such a mapping is denoted by a capital letter, say </a:t>
            </a:r>
            <a:r>
              <a:rPr lang="en-IN" i="1" dirty="0"/>
              <a:t>F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vector </a:t>
            </a:r>
            <a:r>
              <a:rPr lang="en-IN" b="1" dirty="0"/>
              <a:t>y </a:t>
            </a:r>
            <a:r>
              <a:rPr lang="en-IN" dirty="0"/>
              <a:t>in </a:t>
            </a:r>
            <a:r>
              <a:rPr lang="en-IN" i="1" dirty="0"/>
              <a:t>Y </a:t>
            </a:r>
            <a:r>
              <a:rPr lang="en-IN" dirty="0"/>
              <a:t>assigned to a </a:t>
            </a:r>
            <a:r>
              <a:rPr lang="en-IN" dirty="0" smtClean="0"/>
              <a:t>vector </a:t>
            </a:r>
            <a:r>
              <a:rPr lang="en-IN" b="1" dirty="0" smtClean="0"/>
              <a:t>x </a:t>
            </a:r>
            <a:r>
              <a:rPr lang="en-IN" dirty="0"/>
              <a:t>in </a:t>
            </a:r>
            <a:r>
              <a:rPr lang="en-IN" i="1" dirty="0"/>
              <a:t>X </a:t>
            </a:r>
            <a:r>
              <a:rPr lang="en-IN" dirty="0"/>
              <a:t>is called the </a:t>
            </a:r>
            <a:r>
              <a:rPr lang="en-IN" b="1" dirty="0"/>
              <a:t>image </a:t>
            </a:r>
            <a:r>
              <a:rPr lang="en-IN" dirty="0"/>
              <a:t>of </a:t>
            </a:r>
            <a:r>
              <a:rPr lang="en-IN" b="1" dirty="0"/>
              <a:t>x </a:t>
            </a:r>
            <a:r>
              <a:rPr lang="en-IN" dirty="0"/>
              <a:t>under </a:t>
            </a:r>
            <a:r>
              <a:rPr lang="en-IN" i="1" dirty="0"/>
              <a:t>F </a:t>
            </a:r>
            <a:r>
              <a:rPr lang="en-IN" dirty="0"/>
              <a:t>and is denoted by </a:t>
            </a:r>
            <a:r>
              <a:rPr lang="en-IN" i="1" dirty="0"/>
              <a:t>F 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en-US" i="1" dirty="0">
              <a:solidFill>
                <a:srgbClr val="3333CC"/>
              </a:solidFill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Definiton</a:t>
            </a:r>
            <a:endParaRPr lang="en-IN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48484" y="3253903"/>
            <a:ext cx="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zh-TW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5" name="Rectangle 86"/>
          <p:cNvSpPr>
            <a:spLocks noChangeArrowheads="1"/>
          </p:cNvSpPr>
          <p:nvPr/>
        </p:nvSpPr>
        <p:spPr bwMode="auto">
          <a:xfrm>
            <a:off x="1500188" y="4457228"/>
            <a:ext cx="685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endParaRPr lang="en-US" altLang="zh-TW" sz="2000" dirty="0">
              <a:solidFill>
                <a:srgbClr val="0000FF"/>
              </a:solidFill>
              <a:latin typeface="+mn-lt"/>
              <a:ea typeface="標楷體" pitchFamily="65" charset="-120"/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1500188" y="5314478"/>
            <a:ext cx="685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endParaRPr lang="en-US" altLang="zh-TW" sz="2000" dirty="0">
              <a:solidFill>
                <a:srgbClr val="0000FF"/>
              </a:solidFill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4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83163"/>
          </a:xfrm>
        </p:spPr>
        <p:txBody>
          <a:bodyPr/>
          <a:lstStyle/>
          <a:p>
            <a:r>
              <a:rPr lang="en-IN" i="1" dirty="0"/>
              <a:t>F </a:t>
            </a:r>
            <a:r>
              <a:rPr lang="en-IN" dirty="0"/>
              <a:t>is called a </a:t>
            </a:r>
            <a:r>
              <a:rPr lang="en-IN" b="1" dirty="0"/>
              <a:t>linear mapping </a:t>
            </a:r>
            <a:r>
              <a:rPr lang="en-IN" dirty="0"/>
              <a:t>or </a:t>
            </a:r>
            <a:r>
              <a:rPr lang="en-IN" b="1" dirty="0"/>
              <a:t>linear transformation </a:t>
            </a:r>
            <a:r>
              <a:rPr lang="en-IN" dirty="0"/>
              <a:t>if, for all </a:t>
            </a:r>
            <a:r>
              <a:rPr lang="en-IN" dirty="0" smtClean="0"/>
              <a:t>vectors </a:t>
            </a:r>
            <a:r>
              <a:rPr lang="en-IN" b="1" dirty="0"/>
              <a:t>v </a:t>
            </a:r>
            <a:r>
              <a:rPr lang="en-IN" dirty="0"/>
              <a:t>and </a:t>
            </a:r>
            <a:r>
              <a:rPr lang="en-IN" b="1" dirty="0"/>
              <a:t>x </a:t>
            </a:r>
            <a:r>
              <a:rPr lang="en-IN" dirty="0"/>
              <a:t>in </a:t>
            </a:r>
            <a:r>
              <a:rPr lang="en-IN" i="1" dirty="0" smtClean="0"/>
              <a:t>X </a:t>
            </a:r>
            <a:r>
              <a:rPr lang="en-IN" dirty="0" smtClean="0"/>
              <a:t>and </a:t>
            </a:r>
            <a:r>
              <a:rPr lang="en-IN" dirty="0"/>
              <a:t>scalars </a:t>
            </a:r>
            <a:r>
              <a:rPr lang="en-IN" i="1" dirty="0"/>
              <a:t>c</a:t>
            </a:r>
            <a:r>
              <a:rPr lang="en-IN" dirty="0" smtClean="0"/>
              <a:t>,</a:t>
            </a:r>
          </a:p>
          <a:p>
            <a:r>
              <a:rPr lang="en-IN" i="1" dirty="0" smtClean="0"/>
              <a:t>				F </a:t>
            </a:r>
            <a:r>
              <a:rPr lang="en-IN" dirty="0"/>
              <a:t>(</a:t>
            </a:r>
            <a:r>
              <a:rPr lang="en-IN" b="1" dirty="0"/>
              <a:t>v </a:t>
            </a:r>
            <a:r>
              <a:rPr lang="en-IN" b="1" dirty="0" smtClean="0"/>
              <a:t>+</a:t>
            </a:r>
            <a:r>
              <a:rPr lang="en-IN" dirty="0" smtClean="0"/>
              <a:t> </a:t>
            </a:r>
            <a:r>
              <a:rPr lang="en-IN" b="1" dirty="0"/>
              <a:t>x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i="1" dirty="0"/>
              <a:t>F </a:t>
            </a:r>
            <a:r>
              <a:rPr lang="en-IN" dirty="0"/>
              <a:t>(</a:t>
            </a:r>
            <a:r>
              <a:rPr lang="en-IN" b="1" dirty="0"/>
              <a:t>v</a:t>
            </a:r>
            <a:r>
              <a:rPr lang="en-IN" dirty="0"/>
              <a:t>) </a:t>
            </a:r>
            <a:r>
              <a:rPr lang="en-IN" dirty="0" smtClean="0"/>
              <a:t>+ </a:t>
            </a:r>
            <a:r>
              <a:rPr lang="en-IN" i="1" dirty="0"/>
              <a:t>F </a:t>
            </a:r>
            <a:r>
              <a:rPr lang="en-IN" dirty="0"/>
              <a:t>(</a:t>
            </a:r>
            <a:r>
              <a:rPr lang="en-IN" b="1" dirty="0"/>
              <a:t>x</a:t>
            </a:r>
            <a:r>
              <a:rPr lang="en-IN" dirty="0" smtClean="0"/>
              <a:t>)</a:t>
            </a:r>
          </a:p>
          <a:p>
            <a:r>
              <a:rPr lang="en-IN" dirty="0" smtClean="0"/>
              <a:t>				F(cx)= </a:t>
            </a:r>
            <a:r>
              <a:rPr lang="en-IN" dirty="0" err="1" smtClean="0"/>
              <a:t>cF</a:t>
            </a:r>
            <a:r>
              <a:rPr lang="en-IN" dirty="0" smtClean="0"/>
              <a:t>(x)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Null Space and Nullity are concepts in linear algebra which are used to identify the linear relationship among attributes.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" y="152400"/>
            <a:ext cx="5867400" cy="990600"/>
          </a:xfrm>
        </p:spPr>
        <p:txBody>
          <a:bodyPr/>
          <a:lstStyle/>
          <a:p>
            <a:r>
              <a:rPr lang="en-IN" dirty="0" smtClean="0"/>
              <a:t>Linear 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61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4196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Course Number : </a:t>
            </a:r>
            <a:r>
              <a:rPr lang="en-US" sz="3600" b="1" dirty="0"/>
              <a:t>SS ZC416</a:t>
            </a:r>
            <a:r>
              <a:rPr lang="en-IN" sz="3600" b="1" dirty="0"/>
              <a:t> </a:t>
            </a:r>
          </a:p>
          <a:p>
            <a:r>
              <a:rPr lang="en-IN" sz="3600" b="1" dirty="0"/>
              <a:t>Course Title: MATHEMATICAL FOUNDATIONS</a:t>
            </a:r>
          </a:p>
          <a:p>
            <a:r>
              <a:rPr lang="en-IN" sz="3600" b="1" dirty="0"/>
              <a:t>                        FOR DATA SCIENCE</a:t>
            </a:r>
          </a:p>
          <a:p>
            <a:r>
              <a:rPr lang="en-IN" sz="3600" b="1" dirty="0"/>
              <a:t>Lecture No. </a:t>
            </a:r>
            <a:r>
              <a:rPr lang="en-IN" sz="3600" b="1" dirty="0" smtClean="0"/>
              <a:t>:4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112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r>
              <a:rPr lang="en-IN" dirty="0" smtClean="0"/>
              <a:t>For a given </a:t>
            </a:r>
            <a:r>
              <a:rPr lang="en-IN" dirty="0"/>
              <a:t>matrix </a:t>
            </a:r>
            <a:r>
              <a:rPr lang="en-IN" b="1" dirty="0"/>
              <a:t>A </a:t>
            </a:r>
            <a:r>
              <a:rPr lang="en-IN" dirty="0"/>
              <a:t>the solution set of the homogeneous </a:t>
            </a:r>
            <a:r>
              <a:rPr lang="en-IN" dirty="0" smtClean="0"/>
              <a:t>system (</a:t>
            </a:r>
            <a:r>
              <a:rPr lang="en-IN" dirty="0" err="1" smtClean="0"/>
              <a:t>Ax</a:t>
            </a:r>
            <a:r>
              <a:rPr lang="en-IN" dirty="0" smtClean="0"/>
              <a:t>= 0) </a:t>
            </a:r>
            <a:r>
              <a:rPr lang="en-IN" dirty="0"/>
              <a:t>is </a:t>
            </a:r>
            <a:r>
              <a:rPr lang="en-IN" dirty="0" smtClean="0"/>
              <a:t>a vector </a:t>
            </a:r>
            <a:r>
              <a:rPr lang="en-IN" dirty="0"/>
              <a:t>space, called the </a:t>
            </a:r>
            <a:r>
              <a:rPr lang="en-IN" b="1" dirty="0"/>
              <a:t>null space </a:t>
            </a:r>
            <a:r>
              <a:rPr lang="en-IN" dirty="0"/>
              <a:t>of </a:t>
            </a:r>
            <a:r>
              <a:rPr lang="en-IN" b="1" dirty="0"/>
              <a:t>A</a:t>
            </a:r>
            <a:r>
              <a:rPr lang="en-IN" dirty="0"/>
              <a:t>, and its dimension is called the </a:t>
            </a:r>
            <a:r>
              <a:rPr lang="en-IN" b="1" dirty="0"/>
              <a:t>nullity </a:t>
            </a:r>
            <a:r>
              <a:rPr lang="en-IN" dirty="0"/>
              <a:t>of </a:t>
            </a:r>
            <a:r>
              <a:rPr lang="en-IN" b="1" dirty="0"/>
              <a:t>A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Nullity of A: the number of linearly independent vectors in the null space.</a:t>
            </a:r>
          </a:p>
          <a:p>
            <a:endParaRPr lang="en-IN" dirty="0"/>
          </a:p>
          <a:p>
            <a:r>
              <a:rPr lang="en-IN" dirty="0" smtClean="0"/>
              <a:t>Rank A: For a given matrix </a:t>
            </a:r>
            <a:r>
              <a:rPr lang="en-IN" b="1" dirty="0" smtClean="0"/>
              <a:t>A, </a:t>
            </a:r>
            <a:r>
              <a:rPr lang="en-IN" dirty="0" smtClean="0"/>
              <a:t>the </a:t>
            </a:r>
            <a:r>
              <a:rPr lang="en-IN" dirty="0"/>
              <a:t>maximum number of linearly independent row vectors of </a:t>
            </a:r>
            <a:r>
              <a:rPr lang="en-IN" b="1" dirty="0"/>
              <a:t>A</a:t>
            </a:r>
            <a:r>
              <a:rPr lang="en-IN" dirty="0"/>
              <a:t>. It is denoted by rank </a:t>
            </a:r>
            <a:r>
              <a:rPr lang="en-IN" b="1" dirty="0"/>
              <a:t>A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9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029199"/>
          </a:xfrm>
        </p:spPr>
        <p:txBody>
          <a:bodyPr/>
          <a:lstStyle/>
          <a:p>
            <a:r>
              <a:rPr lang="en-IN" sz="2800" dirty="0"/>
              <a:t>For any m × n matrix A, </a:t>
            </a:r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pPr algn="ctr"/>
            <a:r>
              <a:rPr lang="en-IN" sz="2800" dirty="0" smtClean="0"/>
              <a:t>rank </a:t>
            </a:r>
            <a:r>
              <a:rPr lang="en-IN" sz="2800" b="1" dirty="0"/>
              <a:t>A </a:t>
            </a:r>
            <a:r>
              <a:rPr lang="en-IN" sz="2800" b="1" dirty="0" smtClean="0"/>
              <a:t>+</a:t>
            </a:r>
            <a:r>
              <a:rPr lang="en-IN" sz="2800" dirty="0" smtClean="0"/>
              <a:t> </a:t>
            </a:r>
            <a:r>
              <a:rPr lang="en-IN" sz="2800" dirty="0"/>
              <a:t>nullity </a:t>
            </a:r>
            <a:r>
              <a:rPr lang="en-IN" sz="2800" b="1" dirty="0" smtClean="0"/>
              <a:t>A= n  (</a:t>
            </a:r>
            <a:r>
              <a:rPr lang="en-IN" sz="2800" dirty="0" smtClean="0"/>
              <a:t> </a:t>
            </a:r>
            <a:r>
              <a:rPr lang="en-IN" sz="2800" dirty="0"/>
              <a:t>Number of columns of </a:t>
            </a:r>
            <a:r>
              <a:rPr lang="en-IN" sz="2800" b="1" dirty="0" smtClean="0"/>
              <a:t>A)</a:t>
            </a:r>
            <a:r>
              <a:rPr lang="en-IN" sz="2800" dirty="0" smtClean="0"/>
              <a:t>.    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Rank -  Nullity theorem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54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pPr algn="just"/>
            <a:r>
              <a:rPr lang="en-IN" dirty="0" smtClean="0"/>
              <a:t>Let </a:t>
            </a:r>
            <a:r>
              <a:rPr lang="en-IN" i="1" dirty="0" smtClean="0"/>
              <a:t>X= </a:t>
            </a:r>
            <a:r>
              <a:rPr lang="en-IN" dirty="0" smtClean="0"/>
              <a:t> </a:t>
            </a:r>
            <a:r>
              <a:rPr lang="en-IN" i="1" dirty="0"/>
              <a:t>R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i="1" dirty="0" smtClean="0"/>
              <a:t> </a:t>
            </a:r>
            <a:r>
              <a:rPr lang="en-IN" dirty="0" smtClean="0"/>
              <a:t>and Y=R</a:t>
            </a:r>
            <a:r>
              <a:rPr lang="en-IN" baseline="30000" dirty="0" smtClean="0"/>
              <a:t>m</a:t>
            </a:r>
            <a:r>
              <a:rPr lang="en-IN" dirty="0" smtClean="0"/>
              <a:t>. </a:t>
            </a:r>
            <a:r>
              <a:rPr lang="en-IN" dirty="0"/>
              <a:t>Then any real </a:t>
            </a:r>
            <a:r>
              <a:rPr lang="en-IN" dirty="0" err="1" smtClean="0"/>
              <a:t>mXn</a:t>
            </a:r>
            <a:r>
              <a:rPr lang="en-IN" dirty="0" smtClean="0"/>
              <a:t> matrix A= [</a:t>
            </a:r>
            <a:r>
              <a:rPr lang="en-IN" dirty="0" err="1" smtClean="0"/>
              <a:t>aij</a:t>
            </a:r>
            <a:r>
              <a:rPr lang="en-IN" dirty="0" smtClean="0"/>
              <a:t>]</a:t>
            </a:r>
          </a:p>
          <a:p>
            <a:pPr algn="just"/>
            <a:r>
              <a:rPr lang="en-IN" dirty="0" smtClean="0"/>
              <a:t>gives a </a:t>
            </a:r>
            <a:r>
              <a:rPr lang="en-IN" dirty="0"/>
              <a:t>transformation of into </a:t>
            </a:r>
            <a:r>
              <a:rPr lang="en-IN" dirty="0" smtClean="0"/>
              <a:t>R</a:t>
            </a:r>
            <a:r>
              <a:rPr lang="en-IN" baseline="30000" dirty="0" smtClean="0"/>
              <a:t>n </a:t>
            </a:r>
            <a:r>
              <a:rPr lang="en-IN" dirty="0" smtClean="0"/>
              <a:t> into R</a:t>
            </a:r>
            <a:r>
              <a:rPr lang="en-IN" baseline="30000" dirty="0"/>
              <a:t>m</a:t>
            </a:r>
            <a:r>
              <a:rPr lang="en-IN" dirty="0" smtClean="0"/>
              <a:t>,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 					Y=AX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Since A(u + </a:t>
            </a:r>
            <a:r>
              <a:rPr lang="en-IN" dirty="0"/>
              <a:t>x) </a:t>
            </a:r>
            <a:r>
              <a:rPr lang="en-IN" dirty="0" smtClean="0"/>
              <a:t>= Au +  </a:t>
            </a:r>
            <a:r>
              <a:rPr lang="en-IN" dirty="0" err="1" smtClean="0"/>
              <a:t>Ax</a:t>
            </a:r>
            <a:r>
              <a:rPr lang="en-IN" dirty="0" smtClean="0"/>
              <a:t> and </a:t>
            </a:r>
            <a:r>
              <a:rPr lang="en-IN" dirty="0"/>
              <a:t>A(</a:t>
            </a:r>
            <a:r>
              <a:rPr lang="en-IN" i="1" dirty="0"/>
              <a:t>c</a:t>
            </a:r>
            <a:r>
              <a:rPr lang="en-IN" dirty="0"/>
              <a:t>x) </a:t>
            </a:r>
            <a:r>
              <a:rPr lang="en-IN" dirty="0" smtClean="0"/>
              <a:t>= </a:t>
            </a:r>
            <a:r>
              <a:rPr lang="en-IN" i="1" dirty="0" err="1" smtClean="0"/>
              <a:t>c</a:t>
            </a:r>
            <a:r>
              <a:rPr lang="en-IN" dirty="0" err="1" smtClean="0"/>
              <a:t>Ax</a:t>
            </a:r>
            <a:r>
              <a:rPr lang="en-IN" dirty="0" smtClean="0"/>
              <a:t>, this transformation  is linear.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Every </a:t>
            </a:r>
            <a:r>
              <a:rPr lang="en-IN" dirty="0"/>
              <a:t>linear transformation </a:t>
            </a:r>
            <a:r>
              <a:rPr lang="en-IN" i="1" dirty="0"/>
              <a:t>F </a:t>
            </a:r>
            <a:r>
              <a:rPr lang="en-IN" dirty="0"/>
              <a:t>of R</a:t>
            </a:r>
            <a:r>
              <a:rPr lang="en-IN" baseline="30000" dirty="0"/>
              <a:t>n </a:t>
            </a:r>
            <a:r>
              <a:rPr lang="en-IN" dirty="0"/>
              <a:t> into R</a:t>
            </a:r>
            <a:r>
              <a:rPr lang="en-IN" baseline="30000" dirty="0"/>
              <a:t>m</a:t>
            </a:r>
            <a:r>
              <a:rPr lang="en-IN" dirty="0" smtClean="0"/>
              <a:t> </a:t>
            </a:r>
            <a:r>
              <a:rPr lang="en-IN" dirty="0"/>
              <a:t>can be given</a:t>
            </a:r>
          </a:p>
          <a:p>
            <a:pPr algn="just"/>
            <a:r>
              <a:rPr lang="en-IN" dirty="0"/>
              <a:t>in terms of an </a:t>
            </a:r>
            <a:r>
              <a:rPr lang="en-IN" dirty="0" err="1" smtClean="0"/>
              <a:t>mXn</a:t>
            </a:r>
            <a:r>
              <a:rPr lang="en-IN" dirty="0" smtClean="0"/>
              <a:t> matrix </a:t>
            </a:r>
            <a:r>
              <a:rPr lang="en-IN" b="1" dirty="0"/>
              <a:t>A</a:t>
            </a:r>
            <a:r>
              <a:rPr lang="en-IN" dirty="0"/>
              <a:t>, after a basis for </a:t>
            </a:r>
            <a:r>
              <a:rPr lang="en-IN" dirty="0" smtClean="0"/>
              <a:t>R</a:t>
            </a:r>
            <a:r>
              <a:rPr lang="en-IN" baseline="30000" dirty="0" smtClean="0"/>
              <a:t>n</a:t>
            </a:r>
            <a:r>
              <a:rPr lang="en-IN" dirty="0" smtClean="0"/>
              <a:t> and </a:t>
            </a:r>
            <a:r>
              <a:rPr lang="en-IN" dirty="0"/>
              <a:t>a basis for R</a:t>
            </a:r>
            <a:r>
              <a:rPr lang="en-IN" baseline="30000" dirty="0"/>
              <a:t>m </a:t>
            </a:r>
            <a:r>
              <a:rPr lang="en-IN" baseline="30000" dirty="0" smtClean="0"/>
              <a:t> </a:t>
            </a:r>
            <a:r>
              <a:rPr lang="en-IN" dirty="0" smtClean="0"/>
              <a:t>have </a:t>
            </a:r>
            <a:r>
              <a:rPr lang="en-IN" dirty="0"/>
              <a:t>been chosen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Linear Transformation of Space </a:t>
            </a:r>
            <a:r>
              <a:rPr lang="en-IN" dirty="0" smtClean="0"/>
              <a:t>R</a:t>
            </a:r>
            <a:r>
              <a:rPr lang="en-IN" baseline="30000" dirty="0" smtClean="0"/>
              <a:t>n</a:t>
            </a:r>
            <a:r>
              <a:rPr lang="en-IN" dirty="0" smtClean="0"/>
              <a:t>  into R</a:t>
            </a:r>
            <a:r>
              <a:rPr lang="en-IN" baseline="30000" dirty="0" smtClean="0"/>
              <a:t>m </a:t>
            </a:r>
            <a:r>
              <a:rPr lang="en-IN" dirty="0" smtClean="0"/>
              <a:t>Space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42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315200" cy="47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23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61" y="1905000"/>
            <a:ext cx="8229600" cy="307795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65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06963"/>
          </a:xfrm>
        </p:spPr>
        <p:txBody>
          <a:bodyPr/>
          <a:lstStyle/>
          <a:p>
            <a:r>
              <a:rPr lang="en-IN" dirty="0" smtClean="0"/>
              <a:t>For a matrix A find a basis for the </a:t>
            </a:r>
            <a:r>
              <a:rPr lang="en-IN" dirty="0" err="1" smtClean="0"/>
              <a:t>nullspace</a:t>
            </a:r>
            <a:r>
              <a:rPr lang="en-IN" dirty="0" smtClean="0"/>
              <a:t> and verify rank- nullity theorem.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Solution: To get the basis for the </a:t>
            </a:r>
            <a:r>
              <a:rPr lang="en-IN" dirty="0" err="1" smtClean="0"/>
              <a:t>nullspace</a:t>
            </a:r>
            <a:r>
              <a:rPr lang="en-IN" dirty="0" smtClean="0"/>
              <a:t> we have to consider the homogeneous system </a:t>
            </a:r>
            <a:r>
              <a:rPr lang="en-IN" dirty="0" err="1" smtClean="0"/>
              <a:t>Ax</a:t>
            </a:r>
            <a:r>
              <a:rPr lang="en-IN" dirty="0" smtClean="0"/>
              <a:t>=0, then create the augmented matrix, then apply row transformation to get into row echelon form then we have the following matrix.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2400" y="76200"/>
            <a:ext cx="6324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24411"/>
            <a:ext cx="2891100" cy="12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720" y="1368201"/>
            <a:ext cx="4441400" cy="11737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324600" cy="1143000"/>
          </a:xfrm>
        </p:spPr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" y="1524000"/>
                <a:ext cx="4572000" cy="9975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4000" dirty="0" smtClean="0"/>
                  <a:t> </a:t>
                </a:r>
                <a:endParaRPr lang="en-IN" sz="40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4572000" cy="997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770561"/>
            <a:ext cx="812860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9800"/>
            <a:ext cx="8229600" cy="304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70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</p:spPr>
            <p:txBody>
              <a:bodyPr/>
              <a:lstStyle/>
              <a:p>
                <a:r>
                  <a:rPr lang="en-IN" dirty="0" smtClean="0"/>
                  <a:t>Define the map  T: R</a:t>
                </a:r>
                <a:r>
                  <a:rPr lang="en-IN" baseline="30000" dirty="0" smtClean="0"/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R</a:t>
                </a:r>
                <a:r>
                  <a:rPr lang="en-IN" baseline="30000" dirty="0" smtClean="0">
                    <a:sym typeface="Wingdings" panose="05000000000000000000" pitchFamily="2" charset="2"/>
                  </a:rPr>
                  <a:t>3  </a:t>
                </a:r>
                <a:r>
                  <a:rPr lang="en-IN" dirty="0" smtClean="0">
                    <a:sym typeface="Wingdings" panose="05000000000000000000" pitchFamily="2" charset="2"/>
                  </a:rPr>
                  <a:t> by T(x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, 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)=(x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-x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, 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, 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Show that T is a linear transformation.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Find a matrix A such that T(x)=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Ax</a:t>
                </a:r>
                <a:r>
                  <a:rPr lang="en-IN" dirty="0" smtClean="0">
                    <a:sym typeface="Wingdings" panose="05000000000000000000" pitchFamily="2" charset="2"/>
                  </a:rPr>
                  <a:t> such that x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Describe the null space ( kernel) and range of T and give the rank and nullity of T.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  <a:blipFill>
                <a:blip r:embed="rId2"/>
                <a:stretch>
                  <a:fillRect l="-1034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7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915400" cy="5135563"/>
              </a:xfrm>
            </p:spPr>
            <p:txBody>
              <a:bodyPr/>
              <a:lstStyle/>
              <a:p>
                <a:r>
                  <a:rPr lang="en-IN" dirty="0" smtClean="0"/>
                  <a:t>To show that </a:t>
                </a:r>
                <a:r>
                  <a:rPr lang="en-IN" dirty="0"/>
                  <a:t>T: R</a:t>
                </a:r>
                <a:r>
                  <a:rPr lang="en-IN" baseline="30000" dirty="0"/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R</a:t>
                </a:r>
                <a:r>
                  <a:rPr lang="en-IN" baseline="30000" dirty="0">
                    <a:sym typeface="Wingdings" panose="05000000000000000000" pitchFamily="2" charset="2"/>
                  </a:rPr>
                  <a:t>3 </a:t>
                </a:r>
                <a:r>
                  <a:rPr lang="en-IN" baseline="-25000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 is a linear transformation, the map T need to satisfy 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pPr marL="514350" indent="-514350">
                  <a:buAutoNum type="romanLcParenR"/>
                </a:pPr>
                <a:r>
                  <a:rPr lang="en-IN" dirty="0" smtClean="0">
                    <a:sym typeface="Wingdings" panose="05000000000000000000" pitchFamily="2" charset="2"/>
                  </a:rPr>
                  <a:t>T(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u+v</a:t>
                </a:r>
                <a:r>
                  <a:rPr lang="en-IN" dirty="0" smtClean="0">
                    <a:sym typeface="Wingdings" panose="05000000000000000000" pitchFamily="2" charset="2"/>
                  </a:rPr>
                  <a:t>)=T(u)+T(v)  for any u, v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and</a:t>
                </a:r>
              </a:p>
              <a:p>
                <a:pPr marL="514350" indent="-514350">
                  <a:buAutoNum type="romanLcParenR"/>
                </a:pPr>
                <a:r>
                  <a:rPr lang="en-IN" dirty="0" smtClean="0"/>
                  <a:t>T(</a:t>
                </a:r>
                <a:r>
                  <a:rPr lang="en-IN" dirty="0" err="1" smtClean="0"/>
                  <a:t>ku</a:t>
                </a:r>
                <a:r>
                  <a:rPr lang="en-IN" dirty="0" smtClean="0"/>
                  <a:t>)=</a:t>
                </a:r>
                <a:r>
                  <a:rPr lang="en-IN" dirty="0" err="1" smtClean="0"/>
                  <a:t>kT</a:t>
                </a:r>
                <a:r>
                  <a:rPr lang="en-IN" dirty="0" smtClean="0"/>
                  <a:t>(u)</a:t>
                </a:r>
                <a:r>
                  <a:rPr lang="en-IN" dirty="0">
                    <a:sym typeface="Wingdings" panose="05000000000000000000" pitchFamily="2" charset="2"/>
                  </a:rPr>
                  <a:t> for any </a:t>
                </a:r>
                <a:r>
                  <a:rPr lang="en-IN" dirty="0" smtClean="0">
                    <a:sym typeface="Wingdings" panose="05000000000000000000" pitchFamily="2" charset="2"/>
                  </a:rPr>
                  <a:t>u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 and k</a:t>
                </a:r>
                <a:r>
                  <a:rPr lang="en-IN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IN" dirty="0" smtClean="0"/>
                  <a:t>R</a:t>
                </a:r>
              </a:p>
              <a:p>
                <a:pPr marL="514350" indent="-514350">
                  <a:buAutoNum type="romanLcParenR"/>
                </a:pPr>
                <a:endParaRPr lang="en-IN" dirty="0"/>
              </a:p>
              <a:p>
                <a:pPr marL="0" indent="0"/>
                <a:r>
                  <a:rPr lang="en-IN" dirty="0" smtClean="0"/>
                  <a:t>To prove this let u=(u</a:t>
                </a:r>
                <a:r>
                  <a:rPr lang="en-IN" baseline="-25000" dirty="0" smtClean="0"/>
                  <a:t>1,</a:t>
                </a:r>
                <a:r>
                  <a:rPr lang="en-IN" dirty="0" smtClean="0"/>
                  <a:t> u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) and v=(v</a:t>
                </a:r>
                <a:r>
                  <a:rPr lang="en-IN" baseline="-25000" dirty="0" smtClean="0"/>
                  <a:t>1,</a:t>
                </a:r>
                <a:r>
                  <a:rPr lang="en-IN" dirty="0" smtClean="0"/>
                  <a:t> v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)</a:t>
                </a:r>
                <a:r>
                  <a:rPr lang="en-IN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0" indent="0"/>
                <a:endParaRPr lang="en-IN" dirty="0"/>
              </a:p>
              <a:p>
                <a:pPr marL="0" indent="0"/>
                <a:r>
                  <a:rPr lang="en-IN" dirty="0" smtClean="0">
                    <a:sym typeface="Wingdings" panose="05000000000000000000" pitchFamily="2" charset="2"/>
                  </a:rPr>
                  <a:t>T(u + v)=T(u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,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)=(u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-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),  </a:t>
                </a:r>
                <a:r>
                  <a:rPr lang="en-IN" dirty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 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), </a:t>
                </a:r>
                <a:r>
                  <a:rPr lang="en-IN" dirty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0" indent="0"/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                                    =(u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-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+</a:t>
                </a:r>
                <a:r>
                  <a:rPr lang="en-IN" dirty="0">
                    <a:sym typeface="Wingdings" panose="05000000000000000000" pitchFamily="2" charset="2"/>
                  </a:rPr>
                  <a:t>v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- </a:t>
                </a:r>
                <a:r>
                  <a:rPr lang="en-IN" dirty="0" smtClean="0">
                    <a:sym typeface="Wingdings" panose="05000000000000000000" pitchFamily="2" charset="2"/>
                  </a:rPr>
                  <a:t>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2  , </a:t>
                </a:r>
                <a:r>
                  <a:rPr lang="en-IN" dirty="0" smtClean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 </a:t>
                </a:r>
                <a:r>
                  <a:rPr lang="en-IN" dirty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 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 ,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0" indent="0"/>
                <a:r>
                  <a:rPr lang="en-IN" dirty="0" smtClean="0"/>
                  <a:t>			     </a:t>
                </a:r>
                <a:r>
                  <a:rPr lang="en-IN" dirty="0">
                    <a:sym typeface="Wingdings" panose="05000000000000000000" pitchFamily="2" charset="2"/>
                  </a:rPr>
                  <a:t>=(u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- 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,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+ </a:t>
                </a:r>
                <a:r>
                  <a:rPr lang="en-IN" dirty="0" smtClean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,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 +(v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- </a:t>
                </a:r>
                <a:r>
                  <a:rPr lang="en-IN" dirty="0">
                    <a:sym typeface="Wingdings" panose="05000000000000000000" pitchFamily="2" charset="2"/>
                  </a:rPr>
                  <a:t>v</a:t>
                </a:r>
                <a:r>
                  <a:rPr lang="en-IN" baseline="-25000" dirty="0">
                    <a:sym typeface="Wingdings" panose="05000000000000000000" pitchFamily="2" charset="2"/>
                  </a:rPr>
                  <a:t>2  , </a:t>
                </a:r>
                <a:r>
                  <a:rPr lang="en-IN" dirty="0" smtClean="0">
                    <a:sym typeface="Wingdings" panose="05000000000000000000" pitchFamily="2" charset="2"/>
                  </a:rPr>
                  <a:t>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+ v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,v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/>
                <a:r>
                  <a:rPr lang="en-IN" dirty="0" smtClean="0"/>
                  <a:t>			     =</a:t>
                </a:r>
                <a:r>
                  <a:rPr lang="en-IN" dirty="0">
                    <a:sym typeface="Wingdings" panose="05000000000000000000" pitchFamily="2" charset="2"/>
                  </a:rPr>
                  <a:t> T(u)+T(v) 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915400" cy="5135563"/>
              </a:xfrm>
              <a:blipFill>
                <a:blip r:embed="rId2"/>
                <a:stretch>
                  <a:fillRect l="-1025" t="-830" b="-4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7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22" y="1485023"/>
            <a:ext cx="8610600" cy="53729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Vector space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9067800" cy="5257800"/>
              </a:xfrm>
            </p:spPr>
            <p:txBody>
              <a:bodyPr/>
              <a:lstStyle/>
              <a:p>
                <a:r>
                  <a:rPr lang="en-IN" dirty="0" smtClean="0"/>
                  <a:t>For any </a:t>
                </a:r>
                <a:r>
                  <a:rPr lang="en-IN" dirty="0"/>
                  <a:t>u=(u</a:t>
                </a:r>
                <a:r>
                  <a:rPr lang="en-IN" baseline="-25000" dirty="0"/>
                  <a:t>1,</a:t>
                </a:r>
                <a:r>
                  <a:rPr lang="en-IN" dirty="0"/>
                  <a:t> u</a:t>
                </a:r>
                <a:r>
                  <a:rPr lang="en-IN" baseline="-25000" dirty="0"/>
                  <a:t>2</a:t>
                </a:r>
                <a:r>
                  <a:rPr lang="en-IN" dirty="0"/>
                  <a:t>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and c</a:t>
                </a:r>
                <a:r>
                  <a:rPr lang="en-IN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IN" dirty="0" smtClean="0"/>
                  <a:t>R,</a:t>
                </a:r>
              </a:p>
              <a:p>
                <a:endParaRPr lang="en-IN" dirty="0"/>
              </a:p>
              <a:p>
                <a:r>
                  <a:rPr lang="en-IN" dirty="0" smtClean="0"/>
                  <a:t>T(c u)= T(cu</a:t>
                </a:r>
                <a:r>
                  <a:rPr lang="en-IN" baseline="-25000" dirty="0" smtClean="0"/>
                  <a:t>1</a:t>
                </a:r>
                <a:r>
                  <a:rPr lang="en-IN" baseline="-25000" dirty="0"/>
                  <a:t>,</a:t>
                </a:r>
                <a:r>
                  <a:rPr lang="en-IN" dirty="0"/>
                  <a:t> </a:t>
                </a:r>
                <a:r>
                  <a:rPr lang="en-IN" dirty="0" smtClean="0"/>
                  <a:t>cu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)=(cu</a:t>
                </a:r>
                <a:r>
                  <a:rPr lang="en-IN" baseline="-25000" dirty="0" smtClean="0"/>
                  <a:t>1</a:t>
                </a:r>
                <a:r>
                  <a:rPr lang="en-IN" dirty="0"/>
                  <a:t>-</a:t>
                </a:r>
                <a:r>
                  <a:rPr lang="en-IN" dirty="0" smtClean="0"/>
                  <a:t>cu</a:t>
                </a:r>
                <a:r>
                  <a:rPr lang="en-IN" baseline="-25000" dirty="0" smtClean="0"/>
                  <a:t>2 , </a:t>
                </a:r>
                <a:r>
                  <a:rPr lang="en-IN" dirty="0" smtClean="0"/>
                  <a:t>cu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+cu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, cu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)= c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(</a:t>
                </a:r>
                <a:r>
                  <a:rPr lang="en-IN" dirty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- 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, u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+ 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, 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) 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baseline="-25000" dirty="0">
                    <a:sym typeface="Wingdings" panose="05000000000000000000" pitchFamily="2" charset="2"/>
                  </a:rPr>
                  <a:t>	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	</a:t>
                </a:r>
                <a:r>
                  <a:rPr lang="en-IN" dirty="0" smtClean="0">
                    <a:sym typeface="Wingdings" panose="05000000000000000000" pitchFamily="2" charset="2"/>
                  </a:rPr>
                  <a:t>=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cT</a:t>
                </a:r>
                <a:r>
                  <a:rPr lang="en-IN" dirty="0" smtClean="0">
                    <a:sym typeface="Wingdings" panose="05000000000000000000" pitchFamily="2" charset="2"/>
                  </a:rPr>
                  <a:t>(u)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/>
                  <a:t>Thus T is a linear transformation from </a:t>
                </a:r>
                <a:r>
                  <a:rPr lang="en-IN" dirty="0"/>
                  <a:t>R</a:t>
                </a:r>
                <a:r>
                  <a:rPr lang="en-IN" baseline="30000" dirty="0"/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R</a:t>
                </a:r>
                <a:r>
                  <a:rPr lang="en-IN" baseline="30000" dirty="0">
                    <a:sym typeface="Wingdings" panose="05000000000000000000" pitchFamily="2" charset="2"/>
                  </a:rPr>
                  <a:t>3 </a:t>
                </a:r>
                <a:r>
                  <a:rPr lang="en-IN" baseline="30000" dirty="0" smtClean="0">
                    <a:sym typeface="Wingdings" panose="05000000000000000000" pitchFamily="2" charset="2"/>
                  </a:rPr>
                  <a:t>.</a:t>
                </a:r>
              </a:p>
              <a:p>
                <a:endParaRPr lang="en-IN" baseline="30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9067800" cy="5257800"/>
              </a:xfrm>
              <a:blipFill>
                <a:blip r:embed="rId2"/>
                <a:stretch>
                  <a:fillRect l="-1008" t="-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5059363"/>
              </a:xfrm>
            </p:spPr>
            <p:txBody>
              <a:bodyPr/>
              <a:lstStyle/>
              <a:p>
                <a:r>
                  <a:rPr lang="en-IN" b="1" dirty="0">
                    <a:sym typeface="Wingdings" panose="05000000000000000000" pitchFamily="2" charset="2"/>
                  </a:rPr>
                  <a:t>Find a matrix A such that T(x)=</a:t>
                </a:r>
                <a:r>
                  <a:rPr lang="en-IN" b="1" dirty="0" err="1">
                    <a:sym typeface="Wingdings" panose="05000000000000000000" pitchFamily="2" charset="2"/>
                  </a:rPr>
                  <a:t>Ax</a:t>
                </a:r>
                <a:r>
                  <a:rPr lang="en-IN" b="1" dirty="0">
                    <a:sym typeface="Wingdings" panose="05000000000000000000" pitchFamily="2" charset="2"/>
                  </a:rPr>
                  <a:t> such that x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𝑹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endParaRPr lang="en-IN" b="1" dirty="0"/>
              </a:p>
              <a:p>
                <a:endParaRPr lang="en-IN" b="1" dirty="0"/>
              </a:p>
              <a:p>
                <a:r>
                  <a:rPr lang="en-IN" dirty="0"/>
                  <a:t>Since </a:t>
                </a:r>
                <a:r>
                  <a:rPr lang="en-IN" dirty="0">
                    <a:sym typeface="Wingdings" panose="05000000000000000000" pitchFamily="2" charset="2"/>
                  </a:rPr>
                  <a:t>x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; e</a:t>
                </a:r>
                <a:r>
                  <a:rPr lang="en-IN" baseline="-25000" dirty="0"/>
                  <a:t>1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e</a:t>
                </a:r>
                <a:r>
                  <a:rPr lang="en-IN" baseline="-25000" dirty="0"/>
                  <a:t>2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be the standard basis for R</a:t>
                </a:r>
                <a:r>
                  <a:rPr lang="en-IN" baseline="30000" dirty="0"/>
                  <a:t>2</a:t>
                </a:r>
                <a:r>
                  <a:rPr lang="en-IN" dirty="0"/>
                  <a:t>,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matrix A satisfying the linear transformation T is </a:t>
                </a:r>
                <a:r>
                  <a:rPr lang="en-IN" dirty="0">
                    <a:sym typeface="Wingdings" panose="05000000000000000000" pitchFamily="2" charset="2"/>
                  </a:rPr>
                  <a:t>T(x)=</a:t>
                </a:r>
                <a:r>
                  <a:rPr lang="en-IN" dirty="0" err="1">
                    <a:sym typeface="Wingdings" panose="05000000000000000000" pitchFamily="2" charset="2"/>
                  </a:rPr>
                  <a:t>Ax</a:t>
                </a:r>
                <a:r>
                  <a:rPr lang="en-IN" dirty="0">
                    <a:sym typeface="Wingdings" panose="05000000000000000000" pitchFamily="2" charset="2"/>
                  </a:rPr>
                  <a:t> with standard basis is 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= T(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1+0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by the given definition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5059363"/>
              </a:xfrm>
              <a:blipFill>
                <a:blip r:embed="rId2"/>
                <a:stretch>
                  <a:fillRect l="-1085" t="-723" r="-14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667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686800" cy="49831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= </a:t>
                </a:r>
                <a:r>
                  <a:rPr lang="en-IN" dirty="0"/>
                  <a:t>T(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 then A is 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686800" cy="4983163"/>
              </a:xfrm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9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indent="0">
              <a:lnSpc>
                <a:spcPct val="100000"/>
              </a:lnSpc>
              <a:spcBef>
                <a:spcPct val="0"/>
              </a:spcBef>
            </a:pPr>
            <a:r>
              <a:rPr lang="en-US" altLang="en-US" b="0" dirty="0">
                <a:solidFill>
                  <a:srgbClr val="17202A"/>
                </a:solidFill>
                <a:latin typeface="PT Serif"/>
              </a:rPr>
              <a:t>Null Space and Nullity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2400" y="1494375"/>
                <a:ext cx="8763000" cy="41211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317400" rIns="0" bIns="106329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Note that the null space of 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 the same as the null space of the matrix 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A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algn="just">
                  <a:buClrTx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By definition, the null space is N(T)=N(A)=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17202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dirty="0"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algn="just">
                  <a:buClrTx/>
                </a:pPr>
                <a:endParaRPr lang="en-US" altLang="en-US" dirty="0"/>
              </a:p>
              <a:p>
                <a:pPr marL="0" lvl="0" indent="0" algn="just">
                  <a:buClrTx/>
                </a:pPr>
                <a:r>
                  <a:rPr lang="en-US" altLang="en-US" dirty="0"/>
                  <a:t>So the null space is a set of all solutions for the system </a:t>
                </a:r>
                <a:r>
                  <a:rPr lang="en-US" altLang="en-US" dirty="0" smtClean="0">
                    <a:latin typeface="MathJax_Math-italic"/>
                  </a:rPr>
                  <a:t>A</a:t>
                </a:r>
                <a:r>
                  <a:rPr lang="en-US" altLang="en-US" dirty="0" smtClean="0">
                    <a:latin typeface="MathJax_Main-bold"/>
                  </a:rPr>
                  <a:t>x</a:t>
                </a:r>
                <a:r>
                  <a:rPr lang="en-US" altLang="en-US" dirty="0" smtClean="0">
                    <a:latin typeface="MathJax_Main"/>
                  </a:rPr>
                  <a:t>=</a:t>
                </a:r>
                <a:r>
                  <a:rPr lang="en-US" altLang="en-US" dirty="0" smtClean="0">
                    <a:latin typeface="MathJax_Main-bold"/>
                  </a:rPr>
                  <a:t>0.</a:t>
                </a:r>
              </a:p>
              <a:p>
                <a:pPr marL="0" lvl="0" indent="0" algn="just">
                  <a:buClrTx/>
                </a:pPr>
                <a:endParaRPr lang="en-US" altLang="en-US" dirty="0"/>
              </a:p>
              <a:p>
                <a:pPr marL="0" lvl="0" indent="0" algn="just">
                  <a:buClrTx/>
                </a:pP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To find the solution of the 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system, 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we consider the augmented</a:t>
                </a:r>
              </a:p>
              <a:p>
                <a:pPr marL="0" lvl="0" indent="0" algn="just">
                  <a:buClrTx/>
                </a:pP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 matrix  and reduce the matrix using the elementary row </a:t>
                </a:r>
              </a:p>
              <a:p>
                <a:pPr marL="0" lvl="0" indent="0" algn="just">
                  <a:buClrTx/>
                </a:pP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Operations (RREF).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2400" y="1494375"/>
                <a:ext cx="8763000" cy="4121186"/>
              </a:xfrm>
              <a:prstGeom prst="rect">
                <a:avLst/>
              </a:prstGeom>
              <a:blipFill>
                <a:blip r:embed="rId2"/>
                <a:stretch>
                  <a:fillRect l="-2086" r="-2086" b="-16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6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Null space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 rot="10800000" flipV="1">
                <a:off x="152400" y="1331236"/>
                <a:ext cx="8610600" cy="5309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We have</a:t>
                </a:r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/>
                </a:r>
                <a:b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endPara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buClrTx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R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21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(-1):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(1/2), R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32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(-1)</a:t>
                </a:r>
                <a:r>
                  <a:rPr lang="en-I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</a:t>
                </a:r>
                <a:r>
                  <a:rPr lang="en-US" altLang="en-US" sz="2200" baseline="-25000" dirty="0" smtClean="0"/>
                  <a:t>12</a:t>
                </a:r>
                <a:r>
                  <a:rPr lang="en-US" altLang="en-US" sz="2200" dirty="0" smtClean="0"/>
                  <a:t>(1):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buClrTx/>
                </a:pPr>
                <a:endParaRPr lang="en-US" altLang="en-US" sz="2200" dirty="0"/>
              </a:p>
              <a:p>
                <a:pPr marL="0" lvl="0" indent="0">
                  <a:buClrTx/>
                </a:pPr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Thus the system has zero solution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x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=, x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=0; </a:t>
                </a:r>
                <a:r>
                  <a:rPr lang="en-US" altLang="en-US" sz="2200" dirty="0">
                    <a:solidFill>
                      <a:srgbClr val="17202A"/>
                    </a:solidFill>
                    <a:latin typeface="PT Serif"/>
                  </a:rPr>
                  <a:t>N(T)=N(A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PT Serif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200" i="1" smtClean="0">
                            <a:solidFill>
                              <a:srgbClr val="1720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200" i="1" smtClean="0">
                                <a:solidFill>
                                  <a:srgbClr val="17202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en-US" sz="2200" i="1" smtClean="0">
                                    <a:solidFill>
                                      <a:srgbClr val="17202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altLang="en-US" sz="2200" b="0" i="1" smtClean="0">
                                      <a:solidFill>
                                        <a:srgbClr val="17202A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altLang="en-US" sz="2200" b="0" i="1" smtClean="0">
                                      <a:solidFill>
                                        <a:srgbClr val="17202A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buClrTx/>
                </a:pPr>
                <a:endPara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ClrTx/>
                </a:pPr>
                <a:r>
                  <a:rPr lang="en-US" altLang="en-US" sz="2200" dirty="0">
                    <a:solidFill>
                      <a:srgbClr val="17202A"/>
                    </a:solidFill>
                    <a:latin typeface="PT Serif"/>
                  </a:rPr>
                  <a:t>Since the nullity is the dimension of the null space, we see that the nullity of 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MathJax_Math-italic"/>
                  </a:rPr>
                  <a:t>T</a:t>
                </a:r>
                <a:r>
                  <a:rPr lang="en-US" altLang="en-US" sz="2200" dirty="0">
                    <a:solidFill>
                      <a:srgbClr val="17202A"/>
                    </a:solidFill>
                    <a:latin typeface="PT Serif"/>
                  </a:rPr>
                  <a:t> is 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MathJax_Main"/>
                  </a:rPr>
                  <a:t>0</a:t>
                </a:r>
                <a:r>
                  <a:rPr lang="en-US" altLang="en-US" sz="2200" dirty="0">
                    <a:solidFill>
                      <a:srgbClr val="17202A"/>
                    </a:solidFill>
                    <a:latin typeface="PT Serif"/>
                  </a:rPr>
                  <a:t> since the dimension of the zero vector space is 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MathJax_Main"/>
                  </a:rPr>
                  <a:t>0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  <a:r>
                  <a:rPr lang="en-US" altLang="en-US" sz="2200" dirty="0" smtClean="0"/>
                  <a:t> </a:t>
                </a:r>
                <a:endParaRPr lang="en-US" altLang="en-US" sz="2200" dirty="0"/>
              </a:p>
              <a:p>
                <a:pPr marL="0" lvl="0" indent="0">
                  <a:buClrTx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lvl="0" indent="0">
                  <a:buClrTx/>
                </a:pPr>
                <a:endParaRPr lang="en-US" altLang="en-US" sz="1800" dirty="0"/>
              </a:p>
              <a:p>
                <a:pPr marL="0" lvl="0" indent="0">
                  <a:buClrTx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 rot="10800000" flipV="1">
                <a:off x="152400" y="1331236"/>
                <a:ext cx="8610600" cy="5309659"/>
              </a:xfrm>
              <a:prstGeom prst="rect">
                <a:avLst/>
              </a:prstGeom>
              <a:blipFill>
                <a:blip r:embed="rId2"/>
                <a:stretch>
                  <a:fillRect l="-920" t="-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3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17202A"/>
                </a:solidFill>
                <a:latin typeface="PT Serif"/>
              </a:rPr>
              <a:t>Range:</a:t>
            </a:r>
            <a:endParaRPr lang="en-US" altLang="en-US" dirty="0">
              <a:solidFill>
                <a:srgbClr val="17202A"/>
              </a:solidFill>
              <a:latin typeface="PT Serif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 flipH="1">
                <a:off x="152400" y="1410490"/>
                <a:ext cx="8915400" cy="4790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317400" rIns="0" bIns="106329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buClrTx/>
                </a:pP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Next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, we find the range of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T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. 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Note that the range of the linear 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transformation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T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 is the same as the range of the matrix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>
                  <a:buClrTx/>
                </a:pP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/>
                </a:r>
                <a:b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</a:b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We describe the range by giving its basis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>
                  <a:buClrTx/>
                </a:pPr>
                <a:endParaRPr lang="en-US" altLang="en-US" sz="2000" dirty="0"/>
              </a:p>
              <a:p>
                <a:pPr marL="0" lvl="0" indent="0">
                  <a:buClrTx/>
                </a:pP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The range of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 is the columns space of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. 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Thus it is spanned by 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columns </a:t>
                </a:r>
              </a:p>
              <a:p>
                <a:pPr marL="0" lvl="0" indent="0">
                  <a:buClrTx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 smtClean="0"/>
                  <a:t>,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 smtClean="0"/>
              </a:p>
              <a:p>
                <a:pPr marL="0" lvl="0" indent="0">
                  <a:buClrTx/>
                </a:pPr>
                <a:endParaRPr lang="en-US" altLang="en-US" sz="2000" dirty="0" smtClean="0"/>
              </a:p>
              <a:p>
                <a:pPr marL="0" lvl="0" indent="0">
                  <a:buClrTx/>
                </a:pPr>
                <a:r>
                  <a:rPr lang="en-IN" sz="2000" dirty="0"/>
                  <a:t>From the above reduction of the augmented matrix, we see that these vectors are linearly independent, thus a basis for the range. </a:t>
                </a:r>
                <a:endParaRPr lang="en-IN" sz="2000" dirty="0" smtClean="0"/>
              </a:p>
              <a:p>
                <a:pPr marL="0" lvl="0" indent="0">
                  <a:buClrTx/>
                </a:pPr>
                <a:r>
                  <a:rPr lang="en-IN" sz="2000" dirty="0"/>
                  <a:t/>
                </a:r>
                <a:br>
                  <a:rPr lang="en-IN" sz="2000" dirty="0"/>
                </a:b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 flipH="1">
                <a:off x="152400" y="1410490"/>
                <a:ext cx="8915400" cy="4790023"/>
              </a:xfrm>
              <a:prstGeom prst="rect">
                <a:avLst/>
              </a:prstGeom>
              <a:blipFill>
                <a:blip r:embed="rId2"/>
                <a:stretch>
                  <a:fillRect l="-1709" r="-13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Rank of 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2401" y="1769377"/>
                <a:ext cx="8839200" cy="4736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buClrTx/>
                </a:pPr>
                <a:r>
                  <a:rPr lang="en-IN" sz="2000" dirty="0"/>
                  <a:t>Hence we have R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(T)=R(A)=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altLang="en-US" sz="2000">
                        <a:solidFill>
                          <a:srgbClr val="17202A"/>
                        </a:solidFill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IN" altLang="en-US" sz="2000">
                        <a:solidFill>
                          <a:srgbClr val="17202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000">
                        <a:solidFill>
                          <a:srgbClr val="17202A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altLang="en-US" sz="2000">
                        <a:solidFill>
                          <a:srgbClr val="17202A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000" i="1">
                            <a:solidFill>
                              <a:srgbClr val="1720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alt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IN" sz="2000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en-US" sz="2000" dirty="0"/>
                  <a:t>  and</a:t>
                </a:r>
              </a:p>
              <a:p>
                <a:pPr marL="0" lvl="0" indent="0">
                  <a:buClrTx/>
                </a:pPr>
                <a:endParaRPr lang="en-US" altLang="en-US" sz="2000" dirty="0"/>
              </a:p>
              <a:p>
                <a:pPr marL="0" lvl="0" indent="0">
                  <a:buClrTx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000" i="1">
                            <a:solidFill>
                              <a:srgbClr val="1720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alt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IN" sz="2000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en-US" sz="2000" dirty="0"/>
                  <a:t> is basis for R(T).</a:t>
                </a:r>
              </a:p>
              <a:p>
                <a:pPr marL="0" lvl="0" indent="0">
                  <a:buClrTx/>
                </a:pPr>
                <a:endParaRPr lang="en-US" alt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The rank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 the dimension of the range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Caligraphic"/>
                  </a:rPr>
                  <a:t>R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(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)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.Thus the rank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2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17202A"/>
                  </a:solidFill>
                  <a:effectLst/>
                  <a:latin typeface="PT Serif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Remark that we obtained that the nullity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inherit"/>
                  </a:rPr>
                  <a:t>0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and the rank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inherit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2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 This agrees with the rank-nullity theorem</a:t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</a:b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in"/>
                  </a:rPr>
                  <a:t>(rank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in"/>
                  </a:rPr>
                  <a:t>)+(nullity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in"/>
                  </a:rPr>
                  <a:t>)=2.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/>
                </a:r>
                <a:br>
                  <a: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</a:b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2401" y="1769377"/>
                <a:ext cx="8839200" cy="4736297"/>
              </a:xfrm>
              <a:prstGeom prst="rect">
                <a:avLst/>
              </a:prstGeom>
              <a:blipFill>
                <a:blip r:embed="rId2"/>
                <a:stretch>
                  <a:fillRect l="-6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5029200"/>
              </a:xfrm>
            </p:spPr>
            <p:txBody>
              <a:bodyPr/>
              <a:lstStyle/>
              <a:p>
                <a:r>
                  <a:rPr lang="en-IN" dirty="0" smtClean="0"/>
                  <a:t>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dirty="0">
                    <a:solidFill>
                      <a:srgbClr val="17202A"/>
                    </a:solidFill>
                    <a:latin typeface="inherit"/>
                  </a:rPr>
                  <a:t>a)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Find a matrix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B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in reduced row echelon form such that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B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is row equivalent to the matrix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100" dirty="0"/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dirty="0">
                    <a:solidFill>
                      <a:srgbClr val="17202A"/>
                    </a:solidFill>
                    <a:latin typeface="inherit"/>
                  </a:rPr>
                  <a:t>(b)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Find a basis for the null space of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100" dirty="0"/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dirty="0">
                    <a:solidFill>
                      <a:srgbClr val="17202A"/>
                    </a:solidFill>
                    <a:latin typeface="inherit"/>
                  </a:rPr>
                  <a:t>(c)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Find a basis for the range of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that consists of columns of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 ( Column space of A).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100" dirty="0"/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dirty="0">
                    <a:solidFill>
                      <a:srgbClr val="17202A"/>
                    </a:solidFill>
                    <a:latin typeface="inherit"/>
                  </a:rPr>
                  <a:t>(d)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Exhibit a basis for the row space of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  <a:endParaRPr lang="en-US" altLang="en-US" sz="3200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5029200"/>
              </a:xfrm>
              <a:blipFill>
                <a:blip r:embed="rId2"/>
                <a:stretch>
                  <a:fillRect l="-1034" r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Find a Basis of the Range, Rank, and Nullity of a Matrix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4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</p:spPr>
            <p:txBody>
              <a:bodyPr/>
              <a:lstStyle/>
              <a:p>
                <a:pPr lvl="0"/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We apply the elementary row operations to the matrix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and 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try to convert into RREF we obtain</a:t>
                </a:r>
                <a:r>
                  <a:rPr lang="en-US" altLang="en-US" sz="1100" dirty="0" smtClean="0"/>
                  <a:t> </a:t>
                </a:r>
              </a:p>
              <a:p>
                <a:pPr lvl="0"/>
                <a:endParaRPr lang="en-US" altLang="en-US" sz="1100" dirty="0"/>
              </a:p>
              <a:p>
                <a:pPr lvl="0"/>
                <a:r>
                  <a:rPr lang="en-IN" sz="3200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en-US" sz="3200" dirty="0" smtClean="0"/>
                  <a:t>; R</a:t>
                </a:r>
                <a:r>
                  <a:rPr lang="en-US" altLang="en-US" sz="3200" baseline="-25000" dirty="0" smtClean="0"/>
                  <a:t>21</a:t>
                </a:r>
                <a:r>
                  <a:rPr lang="en-US" altLang="en-US" sz="3200" dirty="0" smtClean="0"/>
                  <a:t>(-2);R</a:t>
                </a:r>
                <a:r>
                  <a:rPr lang="en-US" altLang="en-US" sz="3200" baseline="-25000" dirty="0" smtClean="0"/>
                  <a:t>31</a:t>
                </a:r>
                <a:r>
                  <a:rPr lang="en-US" altLang="en-US" sz="3200" dirty="0" smtClean="0"/>
                  <a:t>(-2), R</a:t>
                </a:r>
                <a:r>
                  <a:rPr lang="en-US" altLang="en-US" sz="3200" baseline="-25000" dirty="0" smtClean="0"/>
                  <a:t>23</a:t>
                </a:r>
                <a:r>
                  <a:rPr lang="en-US" altLang="en-US" sz="32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en-US" sz="3200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12</a:t>
                </a:r>
                <a:r>
                  <a:rPr lang="en-IN" dirty="0" smtClean="0"/>
                  <a:t>(-1): 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B: RREF ( Row equivalent matrix)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  <a:blipFill>
                <a:blip r:embed="rId2"/>
                <a:stretch>
                  <a:fillRect l="-1778" t="-1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Row </a:t>
            </a:r>
            <a:r>
              <a:rPr lang="en-IN" dirty="0" err="1" smtClean="0"/>
              <a:t>equivallent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1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basis for the null space of 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89571" y="1524000"/>
                <a:ext cx="8991600" cy="499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buClrTx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The null space 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N(A)=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000" i="1">
                            <a:solidFill>
                              <a:srgbClr val="1720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dirty="0"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|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𝐴𝑥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   </m:t>
                        </m:r>
                      </m:e>
                    </m:d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 of the matrix is the set of </a:t>
                </a:r>
              </a:p>
              <a:p>
                <a:pPr marL="0" lvl="0" indent="0">
                  <a:buClrTx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solutions of the homogeneous system A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-bold"/>
                  </a:rPr>
                  <a:t>x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=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inherit"/>
                  </a:rPr>
                  <a:t>0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/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By part (a), the augmented matrix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[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A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∣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-bold"/>
                  </a:rPr>
                  <a:t>0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]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inherit"/>
                  </a:rPr>
                  <a:t> 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is row equivalent to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[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B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∣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-bold"/>
                  </a:rPr>
                  <a:t>0]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000" dirty="0"/>
              </a:p>
              <a:p>
                <a:pPr marL="0" lvl="0" indent="0">
                  <a:buClrTx/>
                </a:pPr>
                <a:r>
                  <a:rPr lang="en-US" altLang="en-US" sz="2000" dirty="0" err="1" smtClean="0"/>
                  <a:t>Bx</a:t>
                </a:r>
                <a:r>
                  <a:rPr lang="en-US" altLang="en-US" sz="2000" dirty="0" smtClean="0"/>
                  <a:t>=0 implies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solving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buClrTx/>
                </a:pPr>
                <a:endParaRPr lang="en-US" altLang="en-US" sz="2000" dirty="0"/>
              </a:p>
              <a:p>
                <a:pPr marL="0" lvl="0" indent="0">
                  <a:buClrTx/>
                </a:pPr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 number of equations</a:t>
                </a:r>
                <a:r>
                  <a:rPr kumimoji="0" lang="en-US" altLang="en-US" sz="200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are 2 and unknowns are 3, infinitely many solutions exists. Put n-r=3-2=1 variables to constants to get solutions</a:t>
                </a:r>
              </a:p>
              <a:p>
                <a:pPr marL="0" lvl="0" indent="0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;</a:t>
                </a:r>
              </a:p>
              <a:p>
                <a:pPr marL="0" lvl="0" indent="0">
                  <a:buClrTx/>
                </a:pPr>
                <a:r>
                  <a:rPr lang="en-IN" sz="2000" dirty="0"/>
                  <a:t>basis for the null </a:t>
                </a:r>
                <a:r>
                  <a:rPr lang="en-IN" sz="2000" dirty="0" smtClean="0"/>
                  <a:t>space of A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9571" y="1524000"/>
                <a:ext cx="8991600" cy="4995663"/>
              </a:xfrm>
              <a:prstGeom prst="rect">
                <a:avLst/>
              </a:prstGeom>
              <a:blipFill>
                <a:blip r:embed="rId2"/>
                <a:stretch>
                  <a:fillRect l="-678" t="-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2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32" y="1371600"/>
            <a:ext cx="8854068" cy="5105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2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We already reduced the matrix in row echelon form 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The basis for the row space is {(1 0 1), (0 1 1)}.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indent="0">
              <a:spcBef>
                <a:spcPct val="0"/>
              </a:spcBef>
            </a:pPr>
            <a:r>
              <a:rPr lang="en-US" altLang="en-US" dirty="0">
                <a:solidFill>
                  <a:srgbClr val="17202A"/>
                </a:solidFill>
                <a:latin typeface="PT Serif"/>
              </a:rPr>
              <a:t>a basis for the row space of </a:t>
            </a:r>
            <a:r>
              <a:rPr lang="en-US" altLang="en-US" sz="4000" dirty="0">
                <a:solidFill>
                  <a:srgbClr val="17202A"/>
                </a:solidFill>
                <a:latin typeface="MathJax_Math-italic"/>
              </a:rPr>
              <a:t>A</a:t>
            </a:r>
            <a:r>
              <a:rPr lang="en-US" altLang="en-US" dirty="0">
                <a:solidFill>
                  <a:srgbClr val="17202A"/>
                </a:solidFill>
                <a:latin typeface="PT Serif"/>
              </a:rPr>
              <a:t>.</a:t>
            </a:r>
            <a:endParaRPr lang="en-US" altLang="en-US" sz="4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059363"/>
              </a:xfrm>
            </p:spPr>
            <p:txBody>
              <a:bodyPr/>
              <a:lstStyle/>
              <a:p>
                <a:r>
                  <a:rPr lang="en-IN" dirty="0" smtClean="0"/>
                  <a:t>Given that , A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IN" dirty="0" smtClean="0"/>
                  <a:t> calculate A</a:t>
                </a:r>
                <a:r>
                  <a:rPr lang="en-IN" baseline="30000" dirty="0" smtClean="0"/>
                  <a:t>T</a:t>
                </a:r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Reduce the matrix into row echelon form then we have </a:t>
                </a:r>
              </a:p>
              <a:p>
                <a:endParaRPr lang="en-IN" dirty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(-1), 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(-2)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IN" dirty="0" smtClean="0"/>
                  <a:t>;   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(-1)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above matrix is in echelon form the basis for the column space is {(1 2 2)</a:t>
                </a:r>
                <a:r>
                  <a:rPr lang="en-IN" baseline="30000" dirty="0" smtClean="0"/>
                  <a:t>T</a:t>
                </a:r>
                <a:r>
                  <a:rPr lang="en-IN" dirty="0" smtClean="0"/>
                  <a:t>, (0 0 1)</a:t>
                </a:r>
                <a:r>
                  <a:rPr lang="en-IN" baseline="30000" dirty="0" smtClean="0"/>
                  <a:t>T</a:t>
                </a:r>
                <a:r>
                  <a:rPr lang="en-IN" dirty="0" smtClean="0"/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059363"/>
              </a:xfrm>
              <a:blipFill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17202A"/>
                </a:solidFill>
                <a:latin typeface="PT Serif"/>
              </a:rPr>
              <a:t>A </a:t>
            </a:r>
            <a:r>
              <a:rPr lang="en-US" altLang="en-US" dirty="0">
                <a:solidFill>
                  <a:srgbClr val="17202A"/>
                </a:solidFill>
                <a:latin typeface="PT Serif"/>
              </a:rPr>
              <a:t>basis for the </a:t>
            </a:r>
            <a:r>
              <a:rPr lang="en-US" altLang="en-US" dirty="0" smtClean="0">
                <a:solidFill>
                  <a:srgbClr val="17202A"/>
                </a:solidFill>
                <a:latin typeface="PT Serif"/>
              </a:rPr>
              <a:t>column space </a:t>
            </a:r>
            <a:r>
              <a:rPr lang="en-US" altLang="en-US" dirty="0">
                <a:solidFill>
                  <a:srgbClr val="17202A"/>
                </a:solidFill>
                <a:latin typeface="PT Serif"/>
              </a:rPr>
              <a:t>of </a:t>
            </a:r>
            <a:r>
              <a:rPr lang="en-US" altLang="en-US" sz="4000" dirty="0">
                <a:solidFill>
                  <a:srgbClr val="17202A"/>
                </a:solidFill>
                <a:latin typeface="MathJax_Math-italic"/>
              </a:rPr>
              <a:t>A</a:t>
            </a:r>
            <a:r>
              <a:rPr lang="en-US" altLang="en-US" dirty="0">
                <a:solidFill>
                  <a:srgbClr val="17202A"/>
                </a:solidFill>
                <a:latin typeface="PT Serif"/>
              </a:rPr>
              <a:t>.</a:t>
            </a:r>
            <a:endParaRPr lang="en-US" altLang="en-US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5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80" y="1371600"/>
            <a:ext cx="8534400" cy="51322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3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Not a vector space</a:t>
            </a:r>
          </a:p>
          <a:p>
            <a:r>
              <a:rPr lang="en-IN" dirty="0" smtClean="0"/>
              <a:t>( at least one property has to fail)</a:t>
            </a:r>
            <a:endParaRPr lang="en-IN" dirty="0"/>
          </a:p>
        </p:txBody>
      </p:sp>
      <p:grpSp>
        <p:nvGrpSpPr>
          <p:cNvPr id="4" name="Group 1080"/>
          <p:cNvGrpSpPr>
            <a:grpSpLocks/>
          </p:cNvGrpSpPr>
          <p:nvPr/>
        </p:nvGrpSpPr>
        <p:grpSpPr bwMode="auto">
          <a:xfrm>
            <a:off x="304800" y="1905000"/>
            <a:ext cx="7980362" cy="2166937"/>
            <a:chOff x="113" y="1117"/>
            <a:chExt cx="5027" cy="1365"/>
          </a:xfrm>
        </p:grpSpPr>
        <p:grpSp>
          <p:nvGrpSpPr>
            <p:cNvPr id="5" name="Group 1077"/>
            <p:cNvGrpSpPr>
              <a:grpSpLocks/>
            </p:cNvGrpSpPr>
            <p:nvPr/>
          </p:nvGrpSpPr>
          <p:grpSpPr bwMode="auto">
            <a:xfrm>
              <a:off x="1062" y="1518"/>
              <a:ext cx="4078" cy="560"/>
              <a:chOff x="1056" y="1373"/>
              <a:chExt cx="4078" cy="560"/>
            </a:xfrm>
          </p:grpSpPr>
          <p:graphicFrame>
            <p:nvGraphicFramePr>
              <p:cNvPr id="15" name="Object 2054"/>
              <p:cNvGraphicFramePr>
                <a:graphicFrameLocks noChangeAspect="1"/>
              </p:cNvGraphicFramePr>
              <p:nvPr/>
            </p:nvGraphicFramePr>
            <p:xfrm>
              <a:off x="1064" y="1373"/>
              <a:ext cx="280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Equation" r:id="rId3" imgW="2222280" imgH="228600" progId="Equation.DSMT4">
                      <p:embed/>
                    </p:oleObj>
                  </mc:Choice>
                  <mc:Fallback>
                    <p:oleObj name="Equation" r:id="rId3" imgW="2222280" imgH="228600" progId="Equation.DSMT4">
                      <p:embed/>
                      <p:pic>
                        <p:nvPicPr>
                          <p:cNvPr id="15" name="Object 20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4" y="1373"/>
                            <a:ext cx="280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055"/>
              <p:cNvGraphicFramePr>
                <a:graphicFrameLocks noChangeAspect="1"/>
              </p:cNvGraphicFramePr>
              <p:nvPr/>
            </p:nvGraphicFramePr>
            <p:xfrm>
              <a:off x="1056" y="1645"/>
              <a:ext cx="10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方程式" r:id="rId5" imgW="850680" imgH="228600" progId="Equation.3">
                      <p:embed/>
                    </p:oleObj>
                  </mc:Choice>
                  <mc:Fallback>
                    <p:oleObj name="方程式" r:id="rId5" imgW="850680" imgH="228600" progId="Equation.3">
                      <p:embed/>
                      <p:pic>
                        <p:nvPicPr>
                          <p:cNvPr id="16" name="Object 2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645"/>
                            <a:ext cx="10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Text Box 1059"/>
              <p:cNvSpPr txBox="1">
                <a:spLocks noChangeArrowheads="1"/>
              </p:cNvSpPr>
              <p:nvPr/>
            </p:nvSpPr>
            <p:spPr bwMode="auto">
              <a:xfrm>
                <a:off x="2154" y="1655"/>
                <a:ext cx="2980" cy="2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2000" dirty="0">
                    <a:latin typeface="+mn-lt"/>
                    <a:ea typeface="標楷體" pitchFamily="65" charset="-120"/>
                  </a:rPr>
                  <a:t>(it is not closed under scalar multiplication)</a:t>
                </a:r>
              </a:p>
            </p:txBody>
          </p:sp>
        </p:grpSp>
        <p:graphicFrame>
          <p:nvGraphicFramePr>
            <p:cNvPr id="6" name="Object 2051"/>
            <p:cNvGraphicFramePr>
              <a:graphicFrameLocks noChangeAspect="1"/>
            </p:cNvGraphicFramePr>
            <p:nvPr/>
          </p:nvGraphicFramePr>
          <p:xfrm>
            <a:off x="1664" y="2013"/>
            <a:ext cx="1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方程式" r:id="rId7" imgW="139680" imgH="203040" progId="Equation.3">
                    <p:embed/>
                  </p:oleObj>
                </mc:Choice>
                <mc:Fallback>
                  <p:oleObj name="方程式" r:id="rId7" imgW="139680" imgH="203040" progId="Equation.3">
                    <p:embed/>
                    <p:pic>
                      <p:nvPicPr>
                        <p:cNvPr id="6" name="Object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013"/>
                          <a:ext cx="1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052"/>
            <p:cNvGraphicFramePr>
              <a:graphicFrameLocks noChangeAspect="1"/>
            </p:cNvGraphicFramePr>
            <p:nvPr/>
          </p:nvGraphicFramePr>
          <p:xfrm>
            <a:off x="1121" y="2013"/>
            <a:ext cx="1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方程式" r:id="rId9" imgW="139680" imgH="203040" progId="Equation.3">
                    <p:embed/>
                  </p:oleObj>
                </mc:Choice>
                <mc:Fallback>
                  <p:oleObj name="方程式" r:id="rId9" imgW="139680" imgH="203040" progId="Equation.3">
                    <p:embed/>
                    <p:pic>
                      <p:nvPicPr>
                        <p:cNvPr id="7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013"/>
                          <a:ext cx="1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053"/>
            <p:cNvGraphicFramePr>
              <a:graphicFrameLocks noChangeAspect="1"/>
            </p:cNvGraphicFramePr>
            <p:nvPr/>
          </p:nvGraphicFramePr>
          <p:xfrm>
            <a:off x="1328" y="2013"/>
            <a:ext cx="1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方程式" r:id="rId11" imgW="139680" imgH="203040" progId="Equation.3">
                    <p:embed/>
                  </p:oleObj>
                </mc:Choice>
                <mc:Fallback>
                  <p:oleObj name="方程式" r:id="rId11" imgW="139680" imgH="203040" progId="Equation.3">
                    <p:embed/>
                    <p:pic>
                      <p:nvPicPr>
                        <p:cNvPr id="8" name="Object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2013"/>
                          <a:ext cx="1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063"/>
            <p:cNvSpPr txBox="1">
              <a:spLocks noChangeArrowheads="1"/>
            </p:cNvSpPr>
            <p:nvPr/>
          </p:nvSpPr>
          <p:spPr bwMode="auto">
            <a:xfrm>
              <a:off x="901" y="2160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>
                  <a:latin typeface="Times New Roman" pitchFamily="18" charset="0"/>
                  <a:ea typeface="標楷體" pitchFamily="65" charset="-120"/>
                </a:rPr>
                <a:t>scala</a:t>
              </a:r>
              <a:r>
                <a:rPr lang="en-US" altLang="zh-TW" sz="1600" dirty="0">
                  <a:latin typeface="標楷體" pitchFamily="65" charset="-120"/>
                  <a:ea typeface="標楷體" pitchFamily="65" charset="-120"/>
                </a:rPr>
                <a:t>r</a:t>
              </a:r>
            </a:p>
          </p:txBody>
        </p:sp>
        <p:grpSp>
          <p:nvGrpSpPr>
            <p:cNvPr id="10" name="Group 1072"/>
            <p:cNvGrpSpPr>
              <a:grpSpLocks/>
            </p:cNvGrpSpPr>
            <p:nvPr/>
          </p:nvGrpSpPr>
          <p:grpSpPr bwMode="auto">
            <a:xfrm>
              <a:off x="113" y="1117"/>
              <a:ext cx="3470" cy="667"/>
              <a:chOff x="624" y="1370"/>
              <a:chExt cx="3470" cy="667"/>
            </a:xfrm>
          </p:grpSpPr>
          <p:sp>
            <p:nvSpPr>
              <p:cNvPr id="13" name="Text Box 1073"/>
              <p:cNvSpPr txBox="1">
                <a:spLocks noChangeArrowheads="1"/>
              </p:cNvSpPr>
              <p:nvPr/>
            </p:nvSpPr>
            <p:spPr bwMode="auto">
              <a:xfrm>
                <a:off x="723" y="1749"/>
                <a:ext cx="5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dirty="0" smtClean="0">
                    <a:solidFill>
                      <a:schemeClr val="hlink"/>
                    </a:solidFill>
                    <a:latin typeface="Times New Roman" pitchFamily="18" charset="0"/>
                    <a:ea typeface="標楷體" pitchFamily="65" charset="-120"/>
                  </a:rPr>
                  <a:t>     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Pf:</a:t>
                </a:r>
                <a:endParaRPr lang="en-US" altLang="zh-TW" dirty="0">
                  <a:latin typeface="Times New Roman" pitchFamily="18" charset="0"/>
                  <a:ea typeface="標楷體" pitchFamily="65" charset="-120"/>
                </a:endParaRPr>
              </a:p>
            </p:txBody>
          </p:sp>
          <p:sp>
            <p:nvSpPr>
              <p:cNvPr id="14" name="Text Box 1074"/>
              <p:cNvSpPr txBox="1">
                <a:spLocks noChangeArrowheads="1"/>
              </p:cNvSpPr>
              <p:nvPr/>
            </p:nvSpPr>
            <p:spPr bwMode="auto">
              <a:xfrm>
                <a:off x="624" y="1370"/>
                <a:ext cx="34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  <a:buSzPct val="40000"/>
                </a:pP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The </a:t>
                </a:r>
                <a:r>
                  <a:rPr lang="en-US" altLang="zh-TW" dirty="0">
                    <a:latin typeface="Times New Roman" pitchFamily="18" charset="0"/>
                    <a:ea typeface="標楷體" pitchFamily="65" charset="-120"/>
                  </a:rPr>
                  <a:t>set of all 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integers is </a:t>
                </a:r>
                <a:r>
                  <a:rPr lang="en-US" altLang="zh-TW" dirty="0">
                    <a:latin typeface="Times New Roman" pitchFamily="18" charset="0"/>
                    <a:ea typeface="標楷體" pitchFamily="65" charset="-120"/>
                  </a:rPr>
                  <a:t>not a vector space</a:t>
                </a:r>
              </a:p>
            </p:txBody>
          </p:sp>
        </p:grpSp>
        <p:sp>
          <p:nvSpPr>
            <p:cNvPr id="11" name="Text Box 1075"/>
            <p:cNvSpPr txBox="1">
              <a:spLocks noChangeArrowheads="1"/>
            </p:cNvSpPr>
            <p:nvPr/>
          </p:nvSpPr>
          <p:spPr bwMode="auto">
            <a:xfrm>
              <a:off x="1197" y="2251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dirty="0">
                  <a:latin typeface="Times New Roman" pitchFamily="18" charset="0"/>
                  <a:ea typeface="標楷體" pitchFamily="65" charset="-120"/>
                </a:rPr>
                <a:t>integer</a:t>
              </a:r>
            </a:p>
          </p:txBody>
        </p:sp>
        <p:sp>
          <p:nvSpPr>
            <p:cNvPr id="12" name="Text Box 1076"/>
            <p:cNvSpPr txBox="1">
              <a:spLocks noChangeArrowheads="1"/>
            </p:cNvSpPr>
            <p:nvPr/>
          </p:nvSpPr>
          <p:spPr bwMode="auto">
            <a:xfrm>
              <a:off x="1581" y="2160"/>
              <a:ext cx="6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 err="1">
                  <a:latin typeface="Times New Roman" pitchFamily="18" charset="0"/>
                  <a:ea typeface="標楷體" pitchFamily="65" charset="-120"/>
                </a:rPr>
                <a:t>noninteger</a:t>
              </a:r>
              <a:endParaRPr lang="en-US" altLang="zh-TW" sz="1600" dirty="0">
                <a:latin typeface="Times New Roman" pitchFamily="18" charset="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0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subspace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7948" y="1576490"/>
            <a:ext cx="868745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</a:pPr>
            <a:r>
              <a:rPr lang="en-US" altLang="en-US" dirty="0">
                <a:solidFill>
                  <a:srgbClr val="000000"/>
                </a:solidFill>
                <a:latin typeface="Droid Sans"/>
              </a:rPr>
              <a:t>Give an example of a 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subspace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of the vector space of polynomials in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with real coefficients of degree at most 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/>
              <a:t> </a:t>
            </a:r>
            <a:r>
              <a:rPr lang="en-US" altLang="en-US" dirty="0" smtClean="0"/>
              <a:t>.</a:t>
            </a:r>
          </a:p>
          <a:p>
            <a:pPr marL="0" indent="0">
              <a:buClrTx/>
            </a:pPr>
            <a:endParaRPr lang="en-US" altLang="en-US" dirty="0"/>
          </a:p>
          <a:p>
            <a:pPr marL="0" lvl="0" indent="0">
              <a:buClrTx/>
            </a:pPr>
            <a:r>
              <a:rPr lang="en-US" altLang="en-US" dirty="0">
                <a:solidFill>
                  <a:srgbClr val="000000"/>
                </a:solidFill>
                <a:latin typeface="Droid Sans"/>
              </a:rPr>
              <a:t>Let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P</a:t>
            </a:r>
            <a:r>
              <a:rPr lang="en-US" altLang="en-US" baseline="-25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denote the vector space of polynomials in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with real coefficients of degree at most 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. </a:t>
            </a:r>
          </a:p>
          <a:p>
            <a:pPr marL="0" lvl="0" indent="0">
              <a:buClrTx/>
            </a:pPr>
            <a:endParaRPr lang="en-US" altLang="en-US" dirty="0">
              <a:solidFill>
                <a:srgbClr val="000000"/>
              </a:solidFill>
              <a:latin typeface="Droid Sans"/>
            </a:endParaRPr>
          </a:p>
          <a:p>
            <a:pPr marL="0" lvl="0" indent="0">
              <a:buClrTx/>
            </a:pP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Consider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={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ax</a:t>
            </a:r>
            <a:r>
              <a:rPr lang="en-US" altLang="en-US" baseline="30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+bx+c; 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a,b,c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∈</a:t>
            </a:r>
            <a:r>
              <a:rPr lang="en-US" altLang="en-US" dirty="0" err="1" smtClean="0">
                <a:solidFill>
                  <a:srgbClr val="000000"/>
                </a:solidFill>
                <a:latin typeface="MathJax_AMS"/>
              </a:rPr>
              <a:t>R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}</a:t>
            </a:r>
            <a:endParaRPr lang="en-US" altLang="en-US" dirty="0">
              <a:solidFill>
                <a:srgbClr val="000000"/>
              </a:solidFill>
              <a:latin typeface="Droid Sans"/>
            </a:endParaRPr>
          </a:p>
          <a:p>
            <a:pPr marL="0" lvl="0" indent="0">
              <a:buClrTx/>
            </a:pPr>
            <a:endParaRPr lang="en-US" altLang="en-US" dirty="0" smtClean="0">
              <a:solidFill>
                <a:srgbClr val="000000"/>
              </a:solidFill>
              <a:latin typeface="Droid Sans"/>
            </a:endParaRPr>
          </a:p>
          <a:p>
            <a:pPr marL="0" lvl="0" indent="0">
              <a:buClrTx/>
            </a:pP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Let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u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 ax</a:t>
            </a:r>
            <a:r>
              <a:rPr lang="en-US" altLang="en-US" baseline="30000" dirty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+bx+c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and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v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a’x</a:t>
            </a:r>
            <a:r>
              <a:rPr lang="en-US" altLang="en-US" baseline="30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+b’x+c’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where 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a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′,b,b’,c,c’∈</a:t>
            </a:r>
            <a:r>
              <a:rPr lang="en-US" altLang="en-US" dirty="0" err="1" smtClean="0">
                <a:solidFill>
                  <a:srgbClr val="000000"/>
                </a:solidFill>
                <a:latin typeface="MathJax_AMS"/>
              </a:rPr>
              <a:t>R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.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Then 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u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v</a:t>
            </a:r>
            <a:r>
              <a:rPr lang="en-US" altLang="en-US" dirty="0" err="1">
                <a:solidFill>
                  <a:srgbClr val="000000"/>
                </a:solidFill>
                <a:latin typeface="MathJax_Main"/>
              </a:rPr>
              <a:t>∈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W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.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Also, 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u</a:t>
            </a:r>
            <a:r>
              <a:rPr lang="en-US" altLang="en-US" dirty="0" err="1">
                <a:solidFill>
                  <a:srgbClr val="000000"/>
                </a:solidFill>
                <a:latin typeface="MathJax_Main"/>
              </a:rPr>
              <a:t>+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v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=(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a</a:t>
            </a:r>
            <a:r>
              <a:rPr lang="en-US" altLang="en-US" dirty="0" err="1">
                <a:solidFill>
                  <a:srgbClr val="000000"/>
                </a:solidFill>
                <a:latin typeface="MathJax_Main"/>
              </a:rPr>
              <a:t>+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′)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x</a:t>
            </a:r>
            <a:r>
              <a:rPr lang="en-US" altLang="en-US" baseline="30000" dirty="0" smtClean="0">
                <a:solidFill>
                  <a:srgbClr val="000000"/>
                </a:solidFill>
                <a:latin typeface="MathJax_Main"/>
              </a:rPr>
              <a:t>2   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 +(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b+b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’)x+(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c+c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’)∈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.</a:t>
            </a:r>
            <a:endParaRPr lang="en-US" altLang="en-US" dirty="0"/>
          </a:p>
          <a:p>
            <a:pPr marL="0" lvl="0" indent="0">
              <a:buClrTx/>
            </a:pPr>
            <a:r>
              <a:rPr lang="en-US" altLang="en-US" dirty="0">
                <a:solidFill>
                  <a:srgbClr val="000000"/>
                </a:solidFill>
                <a:latin typeface="Droid Sans"/>
              </a:rPr>
              <a:t>If 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λ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∈</a:t>
            </a:r>
            <a:r>
              <a:rPr lang="en-US" altLang="en-US" dirty="0" err="1" smtClean="0">
                <a:solidFill>
                  <a:srgbClr val="000000"/>
                </a:solidFill>
                <a:latin typeface="Droid Sans"/>
              </a:rPr>
              <a:t>R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, then 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λu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=(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λa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x</a:t>
            </a:r>
            <a:r>
              <a:rPr lang="en-US" altLang="en-US" baseline="30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+(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λ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b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)x+(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λ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c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) 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∈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. </a:t>
            </a:r>
            <a:endParaRPr lang="en-US" altLang="en-US" dirty="0" smtClean="0">
              <a:solidFill>
                <a:srgbClr val="000000"/>
              </a:solidFill>
              <a:latin typeface="Droid Sans"/>
            </a:endParaRPr>
          </a:p>
          <a:p>
            <a:pPr marL="0" lvl="0" indent="0">
              <a:buClrTx/>
            </a:pP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Thus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,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W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is a subspace of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P</a:t>
            </a:r>
            <a:r>
              <a:rPr lang="en-US" altLang="en-US" baseline="-25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. </a:t>
            </a:r>
            <a:endParaRPr lang="en-US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9067800" cy="5029199"/>
              </a:xfrm>
            </p:spPr>
            <p:txBody>
              <a:bodyPr/>
              <a:lstStyle/>
              <a:p>
                <a:r>
                  <a:rPr lang="en-IN" dirty="0" smtClean="0"/>
                  <a:t>Is the given set of vectors a vector space. If your answer is yes, determine the dimension and find the basis?</a:t>
                </a:r>
              </a:p>
              <a:p>
                <a:endParaRPr lang="en-IN" dirty="0"/>
              </a:p>
              <a:p>
                <a:r>
                  <a:rPr lang="en-IN" dirty="0" smtClean="0"/>
                  <a:t>All the vectors in R</a:t>
                </a:r>
                <a:r>
                  <a:rPr lang="en-IN" baseline="30000" dirty="0" smtClean="0"/>
                  <a:t>3</a:t>
                </a:r>
                <a:r>
                  <a:rPr lang="en-IN" dirty="0" smtClean="0"/>
                  <a:t> such that v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+v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=0.</a:t>
                </a:r>
              </a:p>
              <a:p>
                <a:endParaRPr lang="en-IN" dirty="0"/>
              </a:p>
              <a:p>
                <a:r>
                  <a:rPr lang="en-IN" dirty="0" smtClean="0"/>
                  <a:t>Solution: Represent the given equation in Set (vector) notation and then verify all the properties.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b="0" i="1" baseline="-250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b="0" i="1" baseline="-250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b="0" i="1" baseline="-250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 | 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 smtClean="0"/>
                  <a:t>since R</a:t>
                </a:r>
                <a:r>
                  <a:rPr lang="en-IN" baseline="30000" dirty="0" smtClean="0"/>
                  <a:t>3 </a:t>
                </a:r>
                <a:r>
                  <a:rPr lang="en-IN" baseline="-25000" dirty="0" smtClean="0"/>
                  <a:t> </a:t>
                </a:r>
                <a:r>
                  <a:rPr lang="en-IN" dirty="0" smtClean="0"/>
                  <a:t>contains 3 vectors.</a:t>
                </a:r>
                <a:endParaRPr lang="en-IN" dirty="0"/>
              </a:p>
              <a:p>
                <a:r>
                  <a:rPr lang="en-IN" dirty="0" smtClean="0"/>
                  <a:t>To verify a vector space we have to test </a:t>
                </a:r>
                <a:r>
                  <a:rPr lang="en-IN" dirty="0" err="1" smtClean="0"/>
                  <a:t>atleast</a:t>
                </a:r>
                <a:r>
                  <a:rPr lang="en-IN" dirty="0" smtClean="0"/>
                  <a:t> two properties like vector addition and scalar multiplication, rest of the properties will come automatically from the above two properties.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9067800" cy="5029199"/>
              </a:xfrm>
              <a:blipFill>
                <a:blip r:embed="rId2"/>
                <a:stretch>
                  <a:fillRect l="-1076" t="-848" r="-1681" b="-6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Vector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839200" cy="4906963"/>
              </a:xfrm>
            </p:spPr>
            <p:txBody>
              <a:bodyPr/>
              <a:lstStyle/>
              <a:p>
                <a:r>
                  <a:rPr lang="en-IN" dirty="0" smtClean="0"/>
                  <a:t>Vector addition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)+(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)=(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+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)+(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+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)=0+0=0</a:t>
                </a:r>
              </a:p>
              <a:p>
                <a:endParaRPr lang="en-IN" dirty="0"/>
              </a:p>
              <a:p>
                <a:r>
                  <a:rPr lang="en-IN" dirty="0" smtClean="0"/>
                  <a:t>Scalar multiplication 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=k</a:t>
                </a:r>
                <a:r>
                  <a:rPr lang="en-IN" dirty="0"/>
                  <a:t> </a:t>
                </a:r>
                <a:r>
                  <a:rPr lang="en-IN" dirty="0" smtClean="0"/>
                  <a:t>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)=0</a:t>
                </a:r>
              </a:p>
              <a:p>
                <a:endParaRPr lang="en-IN" dirty="0"/>
              </a:p>
              <a:p>
                <a:r>
                  <a:rPr lang="en-IN" dirty="0" smtClean="0"/>
                  <a:t>The given vectors are closed under addition and scalar multiplication hence it is a vector space.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839200" cy="4906963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Vector space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5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912</Words>
  <Application>Microsoft Office PowerPoint</Application>
  <PresentationFormat>On-screen Show (4:3)</PresentationFormat>
  <Paragraphs>260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8" baseType="lpstr">
      <vt:lpstr>Arial</vt:lpstr>
      <vt:lpstr>Calibri</vt:lpstr>
      <vt:lpstr>Cambria Math</vt:lpstr>
      <vt:lpstr>標楷體</vt:lpstr>
      <vt:lpstr>Droid Sans</vt:lpstr>
      <vt:lpstr>inherit</vt:lpstr>
      <vt:lpstr>MathJax_AMS</vt:lpstr>
      <vt:lpstr>MathJax_Caligraphic</vt:lpstr>
      <vt:lpstr>MathJax_Main</vt:lpstr>
      <vt:lpstr>MathJax_Main-bold</vt:lpstr>
      <vt:lpstr>MathJax_Math-italic</vt:lpstr>
      <vt:lpstr>PT Serif</vt:lpstr>
      <vt:lpstr>Times New Roman</vt:lpstr>
      <vt:lpstr>Wingdings</vt:lpstr>
      <vt:lpstr>1_Office Theme</vt:lpstr>
      <vt:lpstr>Equation</vt:lpstr>
      <vt:lpstr>方程式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Windows User</cp:lastModifiedBy>
  <cp:revision>173</cp:revision>
  <dcterms:created xsi:type="dcterms:W3CDTF">2014-09-18T17:17:25Z</dcterms:created>
  <dcterms:modified xsi:type="dcterms:W3CDTF">2020-08-29T06:47:32Z</dcterms:modified>
</cp:coreProperties>
</file>