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42"/>
  </p:notesMasterIdLst>
  <p:sldIdLst>
    <p:sldId id="323" r:id="rId2"/>
    <p:sldId id="324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292" r:id="rId26"/>
    <p:sldId id="325" r:id="rId27"/>
    <p:sldId id="326" r:id="rId28"/>
    <p:sldId id="327" r:id="rId29"/>
    <p:sldId id="333" r:id="rId30"/>
    <p:sldId id="334" r:id="rId31"/>
    <p:sldId id="339" r:id="rId32"/>
    <p:sldId id="332" r:id="rId33"/>
    <p:sldId id="335" r:id="rId34"/>
    <p:sldId id="336" r:id="rId35"/>
    <p:sldId id="337" r:id="rId36"/>
    <p:sldId id="338" r:id="rId37"/>
    <p:sldId id="340" r:id="rId38"/>
    <p:sldId id="341" r:id="rId39"/>
    <p:sldId id="330" r:id="rId40"/>
    <p:sldId id="331" r:id="rId41"/>
  </p:sldIdLst>
  <p:sldSz cx="9144000" cy="6858000" type="screen4x3"/>
  <p:notesSz cx="6808788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>
      <p:cViewPr varScale="1">
        <p:scale>
          <a:sx n="91" d="100"/>
          <a:sy n="91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3307"/>
            <a:ext cx="544703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50475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0647"/>
            <a:ext cx="2950475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101141"/>
                </a:solidFill>
              </a:rPr>
              <a:t>BITS </a:t>
            </a:r>
            <a:r>
              <a:rPr lang="en-US" sz="9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9/5/2020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/>
              <a:t>Course No</a:t>
            </a:r>
            <a:r>
              <a:rPr lang="en-US" sz="1100" b="1" smtClean="0"/>
              <a:t>:</a:t>
            </a:r>
            <a:r>
              <a:rPr lang="en-US" sz="1100" b="1" baseline="0" smtClean="0"/>
              <a:t> SS ZC416 </a:t>
            </a:r>
            <a:r>
              <a:rPr lang="en-US" sz="1100" b="1" baseline="0" dirty="0" smtClean="0"/>
              <a:t>Course Title : Mathematical Foundations for Data Science</a:t>
            </a:r>
            <a:r>
              <a:rPr lang="en-US" sz="1100" b="1" dirty="0" smtClean="0"/>
              <a:t>, Dr. KVR , </a:t>
            </a: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b="1" dirty="0" err="1" smtClean="0">
                <a:solidFill>
                  <a:srgbClr val="101141"/>
                </a:solidFill>
              </a:rPr>
              <a:t>Pilani</a:t>
            </a:r>
            <a:r>
              <a:rPr lang="en-US" sz="1100" b="1" dirty="0" smtClean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</a:t>
            </a:r>
            <a:r>
              <a:rPr lang="en-US" sz="4800" dirty="0" smtClean="0"/>
              <a:t>resentation</a:t>
            </a:r>
            <a:endParaRPr lang="en-US" sz="4800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K. </a:t>
            </a:r>
            <a:r>
              <a:rPr lang="en-US" altLang="en-US" dirty="0" err="1" smtClean="0"/>
              <a:t>Venkata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Ratnam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988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</p:spPr>
            <p:txBody>
              <a:bodyPr/>
              <a:lstStyle/>
              <a:p>
                <a:r>
                  <a:rPr lang="en-IN" dirty="0" smtClean="0"/>
                  <a:t>Define the map  T: R</a:t>
                </a:r>
                <a:r>
                  <a:rPr lang="en-IN" baseline="30000" dirty="0" smtClean="0"/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R</a:t>
                </a:r>
                <a:r>
                  <a:rPr lang="en-IN" baseline="30000" dirty="0" smtClean="0">
                    <a:sym typeface="Wingdings" panose="05000000000000000000" pitchFamily="2" charset="2"/>
                  </a:rPr>
                  <a:t>3  </a:t>
                </a:r>
                <a:r>
                  <a:rPr lang="en-IN" dirty="0" smtClean="0">
                    <a:sym typeface="Wingdings" panose="05000000000000000000" pitchFamily="2" charset="2"/>
                  </a:rPr>
                  <a:t> by T(x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, 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)=(x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-x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, 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, x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Show that T is a linear transformation.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Find a matrix A such that T(x)=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Ax</a:t>
                </a:r>
                <a:r>
                  <a:rPr lang="en-IN" dirty="0" smtClean="0">
                    <a:sym typeface="Wingdings" panose="05000000000000000000" pitchFamily="2" charset="2"/>
                  </a:rPr>
                  <a:t> such that x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Describe the null space ( kernel) and range of T and give the rank and nullity of T.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  <a:blipFill>
                <a:blip r:embed="rId2"/>
                <a:stretch>
                  <a:fillRect l="-1034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32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915400" cy="5135563"/>
              </a:xfrm>
            </p:spPr>
            <p:txBody>
              <a:bodyPr/>
              <a:lstStyle/>
              <a:p>
                <a:r>
                  <a:rPr lang="en-IN" dirty="0" smtClean="0"/>
                  <a:t>To show that </a:t>
                </a:r>
                <a:r>
                  <a:rPr lang="en-IN" dirty="0"/>
                  <a:t>T: R</a:t>
                </a:r>
                <a:r>
                  <a:rPr lang="en-IN" baseline="30000" dirty="0"/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R</a:t>
                </a:r>
                <a:r>
                  <a:rPr lang="en-IN" baseline="30000" dirty="0">
                    <a:sym typeface="Wingdings" panose="05000000000000000000" pitchFamily="2" charset="2"/>
                  </a:rPr>
                  <a:t>3 </a:t>
                </a:r>
                <a:r>
                  <a:rPr lang="en-IN" baseline="-25000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 is a linear transformation, the map T need to satisfy 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pPr marL="514350" indent="-514350">
                  <a:buAutoNum type="romanLcParenR"/>
                </a:pPr>
                <a:r>
                  <a:rPr lang="en-IN" dirty="0" smtClean="0">
                    <a:sym typeface="Wingdings" panose="05000000000000000000" pitchFamily="2" charset="2"/>
                  </a:rPr>
                  <a:t>T(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u+v</a:t>
                </a:r>
                <a:r>
                  <a:rPr lang="en-IN" dirty="0" smtClean="0">
                    <a:sym typeface="Wingdings" panose="05000000000000000000" pitchFamily="2" charset="2"/>
                  </a:rPr>
                  <a:t>)=T(u)+T(v)  for any u, v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and</a:t>
                </a:r>
              </a:p>
              <a:p>
                <a:pPr marL="514350" indent="-514350">
                  <a:buAutoNum type="romanLcParenR"/>
                </a:pPr>
                <a:r>
                  <a:rPr lang="en-IN" dirty="0" smtClean="0"/>
                  <a:t>T(</a:t>
                </a:r>
                <a:r>
                  <a:rPr lang="en-IN" dirty="0" err="1" smtClean="0"/>
                  <a:t>ku</a:t>
                </a:r>
                <a:r>
                  <a:rPr lang="en-IN" dirty="0" smtClean="0"/>
                  <a:t>)=</a:t>
                </a:r>
                <a:r>
                  <a:rPr lang="en-IN" dirty="0" err="1" smtClean="0"/>
                  <a:t>kT</a:t>
                </a:r>
                <a:r>
                  <a:rPr lang="en-IN" dirty="0" smtClean="0"/>
                  <a:t>(u)</a:t>
                </a:r>
                <a:r>
                  <a:rPr lang="en-IN" dirty="0">
                    <a:sym typeface="Wingdings" panose="05000000000000000000" pitchFamily="2" charset="2"/>
                  </a:rPr>
                  <a:t> for any </a:t>
                </a:r>
                <a:r>
                  <a:rPr lang="en-IN" dirty="0" smtClean="0">
                    <a:sym typeface="Wingdings" panose="05000000000000000000" pitchFamily="2" charset="2"/>
                  </a:rPr>
                  <a:t>u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 and k</a:t>
                </a:r>
                <a:r>
                  <a:rPr lang="en-IN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IN" dirty="0" smtClean="0"/>
                  <a:t>R</a:t>
                </a:r>
              </a:p>
              <a:p>
                <a:pPr marL="514350" indent="-514350">
                  <a:buAutoNum type="romanLcParenR"/>
                </a:pPr>
                <a:endParaRPr lang="en-IN" dirty="0"/>
              </a:p>
              <a:p>
                <a:pPr marL="0" indent="0"/>
                <a:r>
                  <a:rPr lang="en-IN" dirty="0" smtClean="0"/>
                  <a:t>To prove this let u=(u</a:t>
                </a:r>
                <a:r>
                  <a:rPr lang="en-IN" baseline="-25000" dirty="0" smtClean="0"/>
                  <a:t>1,</a:t>
                </a:r>
                <a:r>
                  <a:rPr lang="en-IN" dirty="0" smtClean="0"/>
                  <a:t> u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) and v=(v</a:t>
                </a:r>
                <a:r>
                  <a:rPr lang="en-IN" baseline="-25000" dirty="0" smtClean="0"/>
                  <a:t>1,</a:t>
                </a:r>
                <a:r>
                  <a:rPr lang="en-IN" dirty="0" smtClean="0"/>
                  <a:t> v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)</a:t>
                </a:r>
                <a:r>
                  <a:rPr lang="en-IN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IN" dirty="0" smtClean="0"/>
              </a:p>
              <a:p>
                <a:pPr marL="0" indent="0"/>
                <a:endParaRPr lang="en-IN" dirty="0"/>
              </a:p>
              <a:p>
                <a:pPr marL="0" indent="0"/>
                <a:r>
                  <a:rPr lang="en-IN" dirty="0" smtClean="0">
                    <a:sym typeface="Wingdings" panose="05000000000000000000" pitchFamily="2" charset="2"/>
                  </a:rPr>
                  <a:t>T(u + v)=T(u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,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)=(u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-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),  </a:t>
                </a:r>
                <a:r>
                  <a:rPr lang="en-IN" dirty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 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), </a:t>
                </a:r>
                <a:r>
                  <a:rPr lang="en-IN" dirty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</a:p>
              <a:p>
                <a:pPr marL="0" indent="0"/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                                    =(u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-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+</a:t>
                </a:r>
                <a:r>
                  <a:rPr lang="en-IN" dirty="0">
                    <a:sym typeface="Wingdings" panose="05000000000000000000" pitchFamily="2" charset="2"/>
                  </a:rPr>
                  <a:t>v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- </a:t>
                </a:r>
                <a:r>
                  <a:rPr lang="en-IN" dirty="0" smtClean="0">
                    <a:sym typeface="Wingdings" panose="05000000000000000000" pitchFamily="2" charset="2"/>
                  </a:rPr>
                  <a:t>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2  , </a:t>
                </a:r>
                <a:r>
                  <a:rPr lang="en-IN" dirty="0" smtClean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 </a:t>
                </a:r>
                <a:r>
                  <a:rPr lang="en-IN" dirty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+ 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 ,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+v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0" indent="0"/>
                <a:r>
                  <a:rPr lang="en-IN" dirty="0" smtClean="0"/>
                  <a:t>			     </a:t>
                </a:r>
                <a:r>
                  <a:rPr lang="en-IN" dirty="0">
                    <a:sym typeface="Wingdings" panose="05000000000000000000" pitchFamily="2" charset="2"/>
                  </a:rPr>
                  <a:t>=(u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- 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,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+ </a:t>
                </a:r>
                <a:r>
                  <a:rPr lang="en-IN" dirty="0" smtClean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, u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) +(v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- </a:t>
                </a:r>
                <a:r>
                  <a:rPr lang="en-IN" dirty="0">
                    <a:sym typeface="Wingdings" panose="05000000000000000000" pitchFamily="2" charset="2"/>
                  </a:rPr>
                  <a:t>v</a:t>
                </a:r>
                <a:r>
                  <a:rPr lang="en-IN" baseline="-25000" dirty="0">
                    <a:sym typeface="Wingdings" panose="05000000000000000000" pitchFamily="2" charset="2"/>
                  </a:rPr>
                  <a:t>2  , </a:t>
                </a:r>
                <a:r>
                  <a:rPr lang="en-IN" dirty="0" smtClean="0">
                    <a:sym typeface="Wingdings" panose="05000000000000000000" pitchFamily="2" charset="2"/>
                  </a:rPr>
                  <a:t>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+ v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,v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)</a:t>
                </a:r>
              </a:p>
              <a:p>
                <a:pPr marL="0" indent="0"/>
                <a:r>
                  <a:rPr lang="en-IN" dirty="0" smtClean="0"/>
                  <a:t>			     =</a:t>
                </a:r>
                <a:r>
                  <a:rPr lang="en-IN" dirty="0">
                    <a:sym typeface="Wingdings" panose="05000000000000000000" pitchFamily="2" charset="2"/>
                  </a:rPr>
                  <a:t> T(u)+T(v) 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915400" cy="5135563"/>
              </a:xfrm>
              <a:blipFill>
                <a:blip r:embed="rId2"/>
                <a:stretch>
                  <a:fillRect l="-1025" t="-830" b="-42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68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0" y="1371600"/>
                <a:ext cx="9067800" cy="5257800"/>
              </a:xfrm>
            </p:spPr>
            <p:txBody>
              <a:bodyPr/>
              <a:lstStyle/>
              <a:p>
                <a:r>
                  <a:rPr lang="en-IN" dirty="0" smtClean="0"/>
                  <a:t>For any </a:t>
                </a:r>
                <a:r>
                  <a:rPr lang="en-IN" dirty="0"/>
                  <a:t>u=(u</a:t>
                </a:r>
                <a:r>
                  <a:rPr lang="en-IN" baseline="-25000" dirty="0"/>
                  <a:t>1,</a:t>
                </a:r>
                <a:r>
                  <a:rPr lang="en-IN" dirty="0"/>
                  <a:t> u</a:t>
                </a:r>
                <a:r>
                  <a:rPr lang="en-IN" baseline="-25000" dirty="0"/>
                  <a:t>2</a:t>
                </a:r>
                <a:r>
                  <a:rPr lang="en-IN" dirty="0"/>
                  <a:t>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and c</a:t>
                </a:r>
                <a:r>
                  <a:rPr lang="en-IN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IN" dirty="0" smtClean="0"/>
                  <a:t>R,</a:t>
                </a:r>
              </a:p>
              <a:p>
                <a:endParaRPr lang="en-IN" dirty="0"/>
              </a:p>
              <a:p>
                <a:r>
                  <a:rPr lang="en-IN" dirty="0" smtClean="0"/>
                  <a:t>T(c u)= T(cu</a:t>
                </a:r>
                <a:r>
                  <a:rPr lang="en-IN" baseline="-25000" dirty="0" smtClean="0"/>
                  <a:t>1</a:t>
                </a:r>
                <a:r>
                  <a:rPr lang="en-IN" baseline="-25000" dirty="0"/>
                  <a:t>,</a:t>
                </a:r>
                <a:r>
                  <a:rPr lang="en-IN" dirty="0"/>
                  <a:t> </a:t>
                </a:r>
                <a:r>
                  <a:rPr lang="en-IN" dirty="0" smtClean="0"/>
                  <a:t>cu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)=(cu</a:t>
                </a:r>
                <a:r>
                  <a:rPr lang="en-IN" baseline="-25000" dirty="0" smtClean="0"/>
                  <a:t>1</a:t>
                </a:r>
                <a:r>
                  <a:rPr lang="en-IN" dirty="0"/>
                  <a:t>-</a:t>
                </a:r>
                <a:r>
                  <a:rPr lang="en-IN" dirty="0" smtClean="0"/>
                  <a:t>cu</a:t>
                </a:r>
                <a:r>
                  <a:rPr lang="en-IN" baseline="-25000" dirty="0" smtClean="0"/>
                  <a:t>2 , </a:t>
                </a:r>
                <a:r>
                  <a:rPr lang="en-IN" dirty="0" smtClean="0"/>
                  <a:t>cu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+cu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, cu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)= c</a:t>
                </a:r>
                <a:r>
                  <a:rPr lang="en-IN" dirty="0">
                    <a:sym typeface="Wingdings" panose="05000000000000000000" pitchFamily="2" charset="2"/>
                  </a:rPr>
                  <a:t> </a:t>
                </a:r>
                <a:r>
                  <a:rPr lang="en-IN" dirty="0" smtClean="0">
                    <a:sym typeface="Wingdings" panose="05000000000000000000" pitchFamily="2" charset="2"/>
                  </a:rPr>
                  <a:t>(</a:t>
                </a:r>
                <a:r>
                  <a:rPr lang="en-IN" dirty="0">
                    <a:sym typeface="Wingdings" panose="05000000000000000000" pitchFamily="2" charset="2"/>
                  </a:rPr>
                  <a:t>u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- 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 , u</a:t>
                </a:r>
                <a:r>
                  <a:rPr lang="en-IN" baseline="-25000" dirty="0">
                    <a:sym typeface="Wingdings" panose="05000000000000000000" pitchFamily="2" charset="2"/>
                  </a:rPr>
                  <a:t>1</a:t>
                </a:r>
                <a:r>
                  <a:rPr lang="en-IN" dirty="0">
                    <a:sym typeface="Wingdings" panose="05000000000000000000" pitchFamily="2" charset="2"/>
                  </a:rPr>
                  <a:t>+ 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, u</a:t>
                </a:r>
                <a:r>
                  <a:rPr lang="en-IN" baseline="-25000" dirty="0">
                    <a:sym typeface="Wingdings" panose="05000000000000000000" pitchFamily="2" charset="2"/>
                  </a:rPr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) 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r>
                  <a:rPr lang="en-IN" baseline="-25000" dirty="0">
                    <a:sym typeface="Wingdings" panose="05000000000000000000" pitchFamily="2" charset="2"/>
                  </a:rPr>
                  <a:t>	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	</a:t>
                </a:r>
                <a:r>
                  <a:rPr lang="en-IN" dirty="0" smtClean="0">
                    <a:sym typeface="Wingdings" panose="05000000000000000000" pitchFamily="2" charset="2"/>
                  </a:rPr>
                  <a:t>=</a:t>
                </a:r>
                <a:r>
                  <a:rPr lang="en-IN" dirty="0" err="1" smtClean="0">
                    <a:sym typeface="Wingdings" panose="05000000000000000000" pitchFamily="2" charset="2"/>
                  </a:rPr>
                  <a:t>cT</a:t>
                </a:r>
                <a:r>
                  <a:rPr lang="en-IN" dirty="0" smtClean="0">
                    <a:sym typeface="Wingdings" panose="05000000000000000000" pitchFamily="2" charset="2"/>
                  </a:rPr>
                  <a:t>(u)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/>
                  <a:t>Thus T is a linear transformation from </a:t>
                </a:r>
                <a:r>
                  <a:rPr lang="en-IN" dirty="0"/>
                  <a:t>R</a:t>
                </a:r>
                <a:r>
                  <a:rPr lang="en-IN" baseline="30000" dirty="0"/>
                  <a:t>2</a:t>
                </a:r>
                <a:r>
                  <a:rPr lang="en-IN" dirty="0">
                    <a:sym typeface="Wingdings" panose="05000000000000000000" pitchFamily="2" charset="2"/>
                  </a:rPr>
                  <a:t>R</a:t>
                </a:r>
                <a:r>
                  <a:rPr lang="en-IN" baseline="30000" dirty="0">
                    <a:sym typeface="Wingdings" panose="05000000000000000000" pitchFamily="2" charset="2"/>
                  </a:rPr>
                  <a:t>3 </a:t>
                </a:r>
                <a:r>
                  <a:rPr lang="en-IN" baseline="30000" dirty="0" smtClean="0">
                    <a:sym typeface="Wingdings" panose="05000000000000000000" pitchFamily="2" charset="2"/>
                  </a:rPr>
                  <a:t>.</a:t>
                </a:r>
              </a:p>
              <a:p>
                <a:endParaRPr lang="en-IN" baseline="3000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71600"/>
                <a:ext cx="9067800" cy="5257800"/>
              </a:xfrm>
              <a:blipFill>
                <a:blip r:embed="rId2"/>
                <a:stretch>
                  <a:fillRect l="-1008" t="-8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31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5059363"/>
              </a:xfrm>
            </p:spPr>
            <p:txBody>
              <a:bodyPr/>
              <a:lstStyle/>
              <a:p>
                <a:r>
                  <a:rPr lang="en-IN" b="1" dirty="0">
                    <a:sym typeface="Wingdings" panose="05000000000000000000" pitchFamily="2" charset="2"/>
                  </a:rPr>
                  <a:t>Find a matrix A such that T(x)=</a:t>
                </a:r>
                <a:r>
                  <a:rPr lang="en-IN" b="1" dirty="0" err="1">
                    <a:sym typeface="Wingdings" panose="05000000000000000000" pitchFamily="2" charset="2"/>
                  </a:rPr>
                  <a:t>Ax</a:t>
                </a:r>
                <a:r>
                  <a:rPr lang="en-IN" b="1" dirty="0">
                    <a:sym typeface="Wingdings" panose="05000000000000000000" pitchFamily="2" charset="2"/>
                  </a:rPr>
                  <a:t> such that x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𝑹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𝟐</m:t>
                        </m:r>
                      </m:sup>
                    </m:sSup>
                  </m:oMath>
                </a14:m>
                <a:endParaRPr lang="en-IN" b="1" dirty="0"/>
              </a:p>
              <a:p>
                <a:endParaRPr lang="en-IN" b="1" dirty="0"/>
              </a:p>
              <a:p>
                <a:r>
                  <a:rPr lang="en-IN" dirty="0"/>
                  <a:t>Since </a:t>
                </a:r>
                <a:r>
                  <a:rPr lang="en-IN" dirty="0">
                    <a:sym typeface="Wingdings" panose="05000000000000000000" pitchFamily="2" charset="2"/>
                  </a:rPr>
                  <a:t>x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; e</a:t>
                </a:r>
                <a:r>
                  <a:rPr lang="en-IN" baseline="-25000" dirty="0"/>
                  <a:t>1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e</a:t>
                </a:r>
                <a:r>
                  <a:rPr lang="en-IN" baseline="-25000" dirty="0"/>
                  <a:t>2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 be the standard basis for R</a:t>
                </a:r>
                <a:r>
                  <a:rPr lang="en-IN" baseline="30000" dirty="0"/>
                  <a:t>2</a:t>
                </a:r>
                <a:r>
                  <a:rPr lang="en-IN" dirty="0"/>
                  <a:t>,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The </a:t>
                </a:r>
                <a:r>
                  <a:rPr lang="en-IN" dirty="0"/>
                  <a:t>matrix A satisfying the linear transformation T is </a:t>
                </a:r>
                <a:r>
                  <a:rPr lang="en-IN" dirty="0">
                    <a:sym typeface="Wingdings" panose="05000000000000000000" pitchFamily="2" charset="2"/>
                  </a:rPr>
                  <a:t>T(x)=</a:t>
                </a:r>
                <a:r>
                  <a:rPr lang="en-IN" dirty="0" err="1">
                    <a:sym typeface="Wingdings" panose="05000000000000000000" pitchFamily="2" charset="2"/>
                  </a:rPr>
                  <a:t>Ax</a:t>
                </a:r>
                <a:r>
                  <a:rPr lang="en-IN" dirty="0">
                    <a:sym typeface="Wingdings" panose="05000000000000000000" pitchFamily="2" charset="2"/>
                  </a:rPr>
                  <a:t> with standard basis is </a:t>
                </a:r>
                <a:endParaRPr lang="en-IN" dirty="0" smtClean="0"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IN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= T(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−0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1+0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, by the given definition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5059363"/>
              </a:xfrm>
              <a:blipFill>
                <a:blip r:embed="rId2"/>
                <a:stretch>
                  <a:fillRect l="-1085" t="-723" r="-14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72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686800" cy="49831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= </a:t>
                </a:r>
                <a:r>
                  <a:rPr lang="en-IN" dirty="0"/>
                  <a:t>T(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 then A is 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686800" cy="4983163"/>
              </a:xfrm>
              <a:blipFill>
                <a:blip r:embed="rId2"/>
                <a:stretch>
                  <a:fillRect l="-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6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indent="0">
              <a:lnSpc>
                <a:spcPct val="100000"/>
              </a:lnSpc>
              <a:spcBef>
                <a:spcPct val="0"/>
              </a:spcBef>
            </a:pPr>
            <a:r>
              <a:rPr lang="en-US" altLang="en-US" b="0" dirty="0">
                <a:solidFill>
                  <a:srgbClr val="17202A"/>
                </a:solidFill>
                <a:latin typeface="PT Serif"/>
              </a:rPr>
              <a:t>Null Space and Nullity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2400" y="1494375"/>
                <a:ext cx="8763000" cy="41211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317400" rIns="0" bIns="106329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Note that the null space of 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 the same as the null space of the matrix 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</a:t>
                </a: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algn="just">
                  <a:buClrTx/>
                </a:pPr>
                <a:r>
                  <a:rPr kumimoji="0" lang="en-US" altLang="en-US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By definition, the null space is N(T)=N(A)=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17202A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dirty="0"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|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</m:t>
                        </m:r>
                      </m:e>
                    </m:d>
                  </m:oMath>
                </a14:m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 algn="just">
                  <a:buClrTx/>
                </a:pPr>
                <a:endParaRPr lang="en-US" altLang="en-US" dirty="0"/>
              </a:p>
              <a:p>
                <a:pPr marL="0" lvl="0" indent="0" algn="just">
                  <a:buClrTx/>
                </a:pPr>
                <a:r>
                  <a:rPr lang="en-US" altLang="en-US" dirty="0"/>
                  <a:t>So the null space is a set of all solutions for the system </a:t>
                </a:r>
                <a:r>
                  <a:rPr lang="en-US" altLang="en-US" dirty="0" smtClean="0">
                    <a:latin typeface="MathJax_Math-italic"/>
                  </a:rPr>
                  <a:t>A</a:t>
                </a:r>
                <a:r>
                  <a:rPr lang="en-US" altLang="en-US" dirty="0" smtClean="0">
                    <a:latin typeface="MathJax_Main-bold"/>
                  </a:rPr>
                  <a:t>x</a:t>
                </a:r>
                <a:r>
                  <a:rPr lang="en-US" altLang="en-US" dirty="0" smtClean="0">
                    <a:latin typeface="MathJax_Main"/>
                  </a:rPr>
                  <a:t>=</a:t>
                </a:r>
                <a:r>
                  <a:rPr lang="en-US" altLang="en-US" dirty="0" smtClean="0">
                    <a:latin typeface="MathJax_Main-bold"/>
                  </a:rPr>
                  <a:t>0.</a:t>
                </a:r>
              </a:p>
              <a:p>
                <a:pPr marL="0" lvl="0" indent="0" algn="just">
                  <a:buClrTx/>
                </a:pPr>
                <a:endParaRPr lang="en-US" altLang="en-US" dirty="0"/>
              </a:p>
              <a:p>
                <a:pPr marL="0" lvl="0" indent="0" algn="just">
                  <a:buClrTx/>
                </a:pP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To find the solution of the 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system, 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we consider the augmented</a:t>
                </a:r>
              </a:p>
              <a:p>
                <a:pPr marL="0" lvl="0" indent="0" algn="just">
                  <a:buClrTx/>
                </a:pP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 matrix  and reduce the matrix using the elementary row </a:t>
                </a:r>
              </a:p>
              <a:p>
                <a:pPr marL="0" lvl="0" indent="0" algn="just">
                  <a:buClrTx/>
                </a:pP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Operations (RREF).</a:t>
                </a:r>
                <a:endParaRPr kumimoji="0" lang="en-US" alt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2400" y="1494375"/>
                <a:ext cx="8763000" cy="4121186"/>
              </a:xfrm>
              <a:prstGeom prst="rect">
                <a:avLst/>
              </a:prstGeom>
              <a:blipFill>
                <a:blip r:embed="rId2"/>
                <a:stretch>
                  <a:fillRect l="-2086" r="-2086" b="-162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41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Null space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 rot="10800000" flipV="1">
                <a:off x="152400" y="823405"/>
                <a:ext cx="8610600" cy="63253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We have</a:t>
                </a: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/>
                </a:r>
                <a:b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 R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21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(-1):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:endParaRPr lang="en-US" altLang="en-US" sz="2200" dirty="0"/>
              </a:p>
              <a:p>
                <a:pPr marL="0" lvl="0" indent="0">
                  <a:buClrTx/>
                </a:pP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(1/2), R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32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(-1)</a:t>
                </a:r>
                <a:r>
                  <a:rPr lang="en-IN" sz="2200" dirty="0"/>
                  <a:t> </a:t>
                </a:r>
                <a:endParaRPr lang="en-IN" sz="2200" dirty="0" smtClean="0"/>
              </a:p>
              <a:p>
                <a:pPr marL="0" lvl="0" indent="0">
                  <a:buClrTx/>
                </a:pPr>
                <a:endParaRPr lang="en-IN" sz="2200" i="1" dirty="0">
                  <a:latin typeface="Cambria Math" panose="02040503050406030204" pitchFamily="18" charset="0"/>
                </a:endParaRPr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−1   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R</a:t>
                </a:r>
                <a:r>
                  <a:rPr lang="en-US" altLang="en-US" sz="2200" baseline="-25000" dirty="0" smtClean="0"/>
                  <a:t>12</a:t>
                </a:r>
                <a:r>
                  <a:rPr lang="en-US" altLang="en-US" sz="2200" dirty="0" smtClean="0"/>
                  <a:t>(1):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2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:endParaRPr lang="en-US" altLang="en-US" sz="2200" dirty="0"/>
              </a:p>
              <a:p>
                <a:pPr marL="0" lvl="0" indent="0">
                  <a:buClrTx/>
                </a:pPr>
                <a:r>
                  <a:rPr kumimoji="0" lang="en-US" altLang="en-US" sz="22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Thus the system has zero solution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x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1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=, x</a:t>
                </a:r>
                <a:r>
                  <a:rPr kumimoji="0" lang="en-US" altLang="en-US" sz="2200" b="0" i="0" u="none" strike="noStrike" cap="none" normalizeH="0" baseline="-25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2</a:t>
                </a:r>
                <a:r>
                  <a:rPr kumimoji="0" lang="en-US" altLang="en-US" sz="2200" b="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=0; </a:t>
                </a:r>
                <a:r>
                  <a:rPr lang="en-US" altLang="en-US" sz="2200" dirty="0">
                    <a:solidFill>
                      <a:srgbClr val="17202A"/>
                    </a:solidFill>
                    <a:latin typeface="PT Serif"/>
                  </a:rPr>
                  <a:t>N(T)=N(A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PT Serif"/>
                  </a:rPr>
                  <a:t>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200" i="1" smtClean="0">
                            <a:solidFill>
                              <a:srgbClr val="1720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200" i="1" smtClean="0">
                                <a:solidFill>
                                  <a:srgbClr val="17202A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en-US" sz="2200" i="1" smtClean="0">
                                    <a:solidFill>
                                      <a:srgbClr val="17202A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altLang="en-US" sz="2200" b="0" i="1" smtClean="0">
                                      <a:solidFill>
                                        <a:srgbClr val="17202A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altLang="en-US" sz="2200" b="0" i="1" smtClean="0">
                                      <a:solidFill>
                                        <a:srgbClr val="17202A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:endParaRPr kumimoji="0" lang="en-US" altLang="en-US" sz="2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indent="0">
                  <a:buClrTx/>
                </a:pPr>
                <a:r>
                  <a:rPr lang="en-US" altLang="en-US" sz="2200" dirty="0">
                    <a:solidFill>
                      <a:srgbClr val="17202A"/>
                    </a:solidFill>
                    <a:latin typeface="PT Serif"/>
                  </a:rPr>
                  <a:t>Since the nullity is the dimension of the null space, we see that the nullity of 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MathJax_Math-italic"/>
                  </a:rPr>
                  <a:t>T</a:t>
                </a:r>
                <a:r>
                  <a:rPr lang="en-US" altLang="en-US" sz="2200" dirty="0">
                    <a:solidFill>
                      <a:srgbClr val="17202A"/>
                    </a:solidFill>
                    <a:latin typeface="PT Serif"/>
                  </a:rPr>
                  <a:t> is 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MathJax_Main"/>
                  </a:rPr>
                  <a:t>0</a:t>
                </a:r>
                <a:r>
                  <a:rPr lang="en-US" altLang="en-US" sz="2200" dirty="0">
                    <a:solidFill>
                      <a:srgbClr val="17202A"/>
                    </a:solidFill>
                    <a:latin typeface="PT Serif"/>
                  </a:rPr>
                  <a:t> since the dimension of the zero vector space is 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MathJax_Main"/>
                  </a:rPr>
                  <a:t>0</a:t>
                </a:r>
                <a:r>
                  <a:rPr lang="en-US" altLang="en-US" sz="2200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  <a:r>
                  <a:rPr lang="en-US" altLang="en-US" sz="2200" dirty="0" smtClean="0"/>
                  <a:t> </a:t>
                </a:r>
                <a:endParaRPr lang="en-US" altLang="en-US" sz="2200" dirty="0"/>
              </a:p>
              <a:p>
                <a:pPr marL="0" lvl="0" indent="0">
                  <a:buClrTx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lvl="0" indent="0">
                  <a:buClrTx/>
                </a:pPr>
                <a:endParaRPr lang="en-US" altLang="en-US" sz="1800" dirty="0"/>
              </a:p>
              <a:p>
                <a:pPr marL="0" lvl="0" indent="0">
                  <a:buClrTx/>
                </a:pP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 rot="10800000" flipV="1">
                <a:off x="152400" y="823405"/>
                <a:ext cx="8610600" cy="6325321"/>
              </a:xfrm>
              <a:prstGeom prst="rect">
                <a:avLst/>
              </a:prstGeom>
              <a:blipFill>
                <a:blip r:embed="rId2"/>
                <a:stretch>
                  <a:fillRect l="-920" t="-9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78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17202A"/>
                </a:solidFill>
                <a:latin typeface="PT Serif"/>
              </a:rPr>
              <a:t>Range:</a:t>
            </a:r>
            <a:endParaRPr lang="en-US" altLang="en-US" dirty="0">
              <a:solidFill>
                <a:srgbClr val="17202A"/>
              </a:solidFill>
              <a:latin typeface="PT Serif"/>
            </a:endParaRP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 flipH="1">
                <a:off x="152400" y="1410490"/>
                <a:ext cx="8915400" cy="479002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317400" rIns="0" bIns="106329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buClrTx/>
                </a:pP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Next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, we find the range of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T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. 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Note that the range of the linear 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transformation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T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 is the same as the range of the matrix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>
                  <a:buClrTx/>
                </a:pP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/>
                </a:r>
                <a:b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</a:b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We describe the range by giving its basis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>
                  <a:buClrTx/>
                </a:pPr>
                <a:endParaRPr lang="en-US" altLang="en-US" sz="2000" dirty="0"/>
              </a:p>
              <a:p>
                <a:pPr marL="0" lvl="0" indent="0">
                  <a:buClrTx/>
                </a:pP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The range of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 is the columns space of 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. 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Thus it is spanned by </a:t>
                </a:r>
                <a:r>
                  <a:rPr lang="en-US" altLang="en-US" sz="2000" dirty="0" smtClean="0">
                    <a:solidFill>
                      <a:srgbClr val="17202A"/>
                    </a:solidFill>
                    <a:latin typeface="PT Serif"/>
                  </a:rPr>
                  <a:t>columns </a:t>
                </a:r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en-US" sz="2000" dirty="0" smtClean="0"/>
                  <a:t>,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en-US" sz="2000" dirty="0" smtClean="0"/>
              </a:p>
              <a:p>
                <a:pPr marL="0" lvl="0" indent="0">
                  <a:buClrTx/>
                </a:pPr>
                <a:endParaRPr lang="en-US" altLang="en-US" sz="2000" dirty="0" smtClean="0"/>
              </a:p>
              <a:p>
                <a:pPr marL="0" lvl="0" indent="0">
                  <a:buClrTx/>
                </a:pPr>
                <a:r>
                  <a:rPr lang="en-IN" sz="2000" dirty="0"/>
                  <a:t>From the above reduction of the augmented matrix, we see that these vectors are linearly independent, thus a basis for the range. </a:t>
                </a:r>
                <a:endParaRPr lang="en-IN" sz="2000" dirty="0" smtClean="0"/>
              </a:p>
              <a:p>
                <a:pPr marL="0" lvl="0" indent="0">
                  <a:buClrTx/>
                </a:pPr>
                <a:r>
                  <a:rPr lang="en-IN" sz="2000" dirty="0"/>
                  <a:t/>
                </a:r>
                <a:br>
                  <a:rPr lang="en-IN" sz="2000" dirty="0"/>
                </a:b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 flipH="1">
                <a:off x="152400" y="1410490"/>
                <a:ext cx="8915400" cy="4790023"/>
              </a:xfrm>
              <a:prstGeom prst="rect">
                <a:avLst/>
              </a:prstGeom>
              <a:blipFill>
                <a:blip r:embed="rId2"/>
                <a:stretch>
                  <a:fillRect l="-1709" r="-137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18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Rank of 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2401" y="1769377"/>
                <a:ext cx="8839200" cy="4736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buClrTx/>
                </a:pPr>
                <a:r>
                  <a:rPr lang="en-IN" sz="2000" dirty="0"/>
                  <a:t>Hence we have R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(T)=R(A)=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altLang="en-US" sz="2000">
                        <a:solidFill>
                          <a:srgbClr val="17202A"/>
                        </a:solidFill>
                        <a:latin typeface="Cambria Math" panose="02040503050406030204" pitchFamily="18" charset="0"/>
                      </a:rPr>
                      <m:t>Span</m:t>
                    </m:r>
                    <m:r>
                      <a:rPr lang="en-IN" altLang="en-US" sz="2000">
                        <a:solidFill>
                          <a:srgbClr val="17202A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altLang="en-US" sz="2000">
                        <a:solidFill>
                          <a:srgbClr val="17202A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IN" altLang="en-US" sz="2000">
                        <a:solidFill>
                          <a:srgbClr val="17202A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000" i="1">
                            <a:solidFill>
                              <a:srgbClr val="1720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IN" sz="2000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en-US" sz="2000" dirty="0"/>
                  <a:t>  and</a:t>
                </a:r>
              </a:p>
              <a:p>
                <a:pPr marL="0" lvl="0" indent="0">
                  <a:buClrTx/>
                </a:pPr>
                <a:endParaRPr lang="en-US" altLang="en-US" sz="2000" dirty="0"/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000" i="1">
                            <a:solidFill>
                              <a:srgbClr val="1720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m:rPr>
                            <m:nor/>
                          </m:rPr>
                          <a:rPr lang="en-US" altLang="en-US" sz="2000" dirty="0"/>
                          <m:t>,</m:t>
                        </m:r>
                        <m:r>
                          <m:rPr>
                            <m:nor/>
                          </m:rPr>
                          <a:rPr lang="en-IN" sz="2000" dirty="0"/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altLang="en-US" sz="2000" dirty="0"/>
                  <a:t> is basis for R(T).</a:t>
                </a:r>
              </a:p>
              <a:p>
                <a:pPr marL="0" lvl="0" indent="0">
                  <a:buClrTx/>
                </a:pPr>
                <a:endParaRPr lang="en-US" alt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The rank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 the dimension of the range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Caligraphic"/>
                  </a:rPr>
                  <a:t>R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(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)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.Thus the rank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rgbClr val="17202A"/>
                  </a:solidFill>
                  <a:effectLst/>
                  <a:latin typeface="PT Serif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Remark that we obtained that the nullity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inherit"/>
                  </a:rPr>
                  <a:t>0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and the rank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inherit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 is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2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 This agrees with the rank-nullity theorem</a:t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</a:b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in"/>
                  </a:rPr>
                  <a:t>(rank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in"/>
                  </a:rPr>
                  <a:t>)+(nullity of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th-italic"/>
                  </a:rPr>
                  <a:t>T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MathJax_Main"/>
                  </a:rPr>
                  <a:t>)=2.</a:t>
                </a:r>
                <a:endParaRPr kumimoji="0" lang="en-US" alt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/>
                </a:r>
                <a:br>
                  <a:rPr kumimoji="0" lang="en-US" altLang="en-US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</a:b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2401" y="1769377"/>
                <a:ext cx="8839200" cy="4736297"/>
              </a:xfrm>
              <a:prstGeom prst="rect">
                <a:avLst/>
              </a:prstGeom>
              <a:blipFill>
                <a:blip r:embed="rId2"/>
                <a:stretch>
                  <a:fillRect l="-6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14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47800"/>
                <a:ext cx="8839200" cy="5029200"/>
              </a:xfrm>
            </p:spPr>
            <p:txBody>
              <a:bodyPr/>
              <a:lstStyle/>
              <a:p>
                <a:r>
                  <a:rPr lang="en-IN" dirty="0" smtClean="0"/>
                  <a:t>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dirty="0">
                    <a:solidFill>
                      <a:srgbClr val="17202A"/>
                    </a:solidFill>
                    <a:latin typeface="inherit"/>
                  </a:rPr>
                  <a:t>a)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Find a matrix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B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in reduced row echelon form such that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B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is row equivalent to the matrix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dirty="0" smtClean="0">
                  <a:solidFill>
                    <a:srgbClr val="17202A"/>
                  </a:solidFill>
                  <a:latin typeface="PT Serif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dirty="0" smtClean="0">
                    <a:solidFill>
                      <a:srgbClr val="17202A"/>
                    </a:solidFill>
                    <a:latin typeface="inherit"/>
                  </a:rPr>
                  <a:t>(</a:t>
                </a:r>
                <a:r>
                  <a:rPr lang="en-US" altLang="en-US" b="1" dirty="0">
                    <a:solidFill>
                      <a:srgbClr val="17202A"/>
                    </a:solidFill>
                    <a:latin typeface="inherit"/>
                  </a:rPr>
                  <a:t>b)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Find a basis for the null space of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100" dirty="0" smtClean="0"/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100" dirty="0"/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dirty="0">
                    <a:solidFill>
                      <a:srgbClr val="17202A"/>
                    </a:solidFill>
                    <a:latin typeface="inherit"/>
                  </a:rPr>
                  <a:t>(c)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Find a basis for the range of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that consists of columns of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 ( Column space of A).</a:t>
                </a: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altLang="en-US" sz="1100" dirty="0"/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dirty="0">
                    <a:solidFill>
                      <a:srgbClr val="17202A"/>
                    </a:solidFill>
                    <a:latin typeface="inherit"/>
                  </a:rPr>
                  <a:t>(d)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Exhibit a basis for the row space of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.</a:t>
                </a:r>
                <a:endParaRPr lang="en-US" altLang="en-US" sz="3200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47800"/>
                <a:ext cx="8839200" cy="5029200"/>
              </a:xfrm>
              <a:blipFill>
                <a:blip r:embed="rId2"/>
                <a:stretch>
                  <a:fillRect l="-1034" r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b="0" dirty="0"/>
              <a:t>Find a Basis of the Range, Rank, and Nullity of a Matrix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4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419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</a:t>
            </a:r>
            <a:r>
              <a:rPr lang="en-IN" sz="3600" b="1" dirty="0" smtClean="0"/>
              <a:t>:5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112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</p:spPr>
            <p:txBody>
              <a:bodyPr/>
              <a:lstStyle/>
              <a:p>
                <a:pPr lvl="0"/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We apply the elementary row operations to the matrix </a:t>
                </a:r>
                <a:r>
                  <a:rPr lang="en-US" altLang="en-US" sz="2800" dirty="0" smtClean="0">
                    <a:solidFill>
                      <a:srgbClr val="17202A"/>
                    </a:solidFill>
                    <a:latin typeface="MathJax_Math-italic"/>
                  </a:rPr>
                  <a:t>A</a:t>
                </a:r>
                <a:r>
                  <a:rPr lang="en-US" altLang="en-US" dirty="0">
                    <a:solidFill>
                      <a:srgbClr val="17202A"/>
                    </a:solidFill>
                    <a:latin typeface="PT Serif"/>
                  </a:rPr>
                  <a:t> and </a:t>
                </a:r>
                <a:r>
                  <a:rPr lang="en-US" altLang="en-US" dirty="0" smtClean="0">
                    <a:solidFill>
                      <a:srgbClr val="17202A"/>
                    </a:solidFill>
                    <a:latin typeface="PT Serif"/>
                  </a:rPr>
                  <a:t>try to convert into RREF we obtain</a:t>
                </a:r>
                <a:r>
                  <a:rPr lang="en-US" altLang="en-US" sz="1100" dirty="0" smtClean="0"/>
                  <a:t> </a:t>
                </a:r>
              </a:p>
              <a:p>
                <a:pPr lvl="0"/>
                <a:endParaRPr lang="en-US" altLang="en-US" sz="1100" dirty="0"/>
              </a:p>
              <a:p>
                <a:pPr lvl="0"/>
                <a:r>
                  <a:rPr lang="en-IN" sz="3200" dirty="0" smtClean="0"/>
                  <a:t>A=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US" altLang="en-US" sz="3200" dirty="0" smtClean="0"/>
                  <a:t>; R</a:t>
                </a:r>
                <a:r>
                  <a:rPr lang="en-US" altLang="en-US" sz="3200" baseline="-25000" dirty="0" smtClean="0"/>
                  <a:t>21</a:t>
                </a:r>
                <a:r>
                  <a:rPr lang="en-US" altLang="en-US" sz="3200" dirty="0" smtClean="0"/>
                  <a:t>(-2);R</a:t>
                </a:r>
                <a:r>
                  <a:rPr lang="en-US" altLang="en-US" sz="3200" baseline="-25000" dirty="0" smtClean="0"/>
                  <a:t>31</a:t>
                </a:r>
                <a:r>
                  <a:rPr lang="en-US" altLang="en-US" sz="3200" dirty="0" smtClean="0"/>
                  <a:t>(-2), R</a:t>
                </a:r>
                <a:r>
                  <a:rPr lang="en-US" altLang="en-US" sz="3200" baseline="-25000" dirty="0" smtClean="0"/>
                  <a:t>23</a:t>
                </a:r>
                <a:r>
                  <a:rPr lang="en-US" altLang="en-US" sz="32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sz="32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US" altLang="en-US" sz="3200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12</a:t>
                </a:r>
                <a:r>
                  <a:rPr lang="en-IN" dirty="0" smtClean="0"/>
                  <a:t>(-1): </a:t>
                </a:r>
                <a:r>
                  <a:rPr lang="en-US" altLang="en-US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B: RREF ( Row equivalent matrix)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  <a:blipFill>
                <a:blip r:embed="rId2"/>
                <a:stretch>
                  <a:fillRect l="-1778" t="-11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Row equivalent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91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basis for the null space of A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"/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89571" y="1524000"/>
                <a:ext cx="8991600" cy="49956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>
                  <a:buClrTx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The null space </a:t>
                </a:r>
                <a:r>
                  <a:rPr lang="en-US" altLang="en-US" sz="2000" dirty="0">
                    <a:solidFill>
                      <a:srgbClr val="17202A"/>
                    </a:solidFill>
                    <a:latin typeface="PT Serif"/>
                  </a:rPr>
                  <a:t>N(A)=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2000" i="1">
                            <a:solidFill>
                              <a:srgbClr val="17202A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IN" sz="2000" dirty="0">
                            <a:sym typeface="Wingdings" panose="05000000000000000000" pitchFamily="2" charset="2"/>
                          </a:rPr>
                          <m:t>x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𝑅</m:t>
                            </m:r>
                          </m:e>
                          <m:sup>
                            <m:r>
                              <a:rPr lang="en-I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| 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𝐴𝑥</m:t>
                        </m:r>
                        <m:r>
                          <a:rPr lang="en-I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=0   </m:t>
                        </m:r>
                      </m:e>
                    </m:d>
                  </m:oMath>
                </a14:m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 of the matrix is the set of </a:t>
                </a:r>
              </a:p>
              <a:p>
                <a:pPr marL="0" lvl="0" indent="0">
                  <a:buClrTx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solutions of the homogeneous system A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-bold"/>
                  </a:rPr>
                  <a:t>x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=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inherit"/>
                  </a:rPr>
                  <a:t>0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/>
                </a:r>
                <a:b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</a:b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By part (a), the augmented matrix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[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A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∣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-bold"/>
                  </a:rPr>
                  <a:t>0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]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inherit"/>
                  </a:rPr>
                  <a:t> 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is row equivalent to 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[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th-italic"/>
                  </a:rPr>
                  <a:t>B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"/>
                  </a:rPr>
                  <a:t>∣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MathJax_Main-bold"/>
                  </a:rPr>
                  <a:t>0]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rgbClr val="17202A"/>
                    </a:solidFill>
                    <a:effectLst/>
                    <a:latin typeface="PT Serif"/>
                  </a:rPr>
                  <a:t>.</a:t>
                </a:r>
                <a:r>
                  <a:rPr kumimoji="0" lang="en-US" altLang="en-US" sz="20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US" altLang="en-US" sz="2000" dirty="0"/>
              </a:p>
              <a:p>
                <a:pPr marL="0" lvl="0" indent="0">
                  <a:buClrTx/>
                </a:pPr>
                <a:r>
                  <a:rPr lang="en-US" altLang="en-US" sz="2000" dirty="0" err="1" smtClean="0"/>
                  <a:t>Bx</a:t>
                </a:r>
                <a:r>
                  <a:rPr lang="en-US" altLang="en-US" sz="2000" dirty="0" smtClean="0"/>
                  <a:t>=0 implies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solving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lvl="0" indent="0">
                  <a:buClrTx/>
                </a:pPr>
                <a:endParaRPr lang="en-US" altLang="en-US" sz="2000" dirty="0"/>
              </a:p>
              <a:p>
                <a:pPr marL="0" lvl="0" indent="0">
                  <a:buClrTx/>
                </a:pPr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The number of equations</a:t>
                </a:r>
                <a:r>
                  <a:rPr kumimoji="0" lang="en-US" altLang="en-US" sz="2000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are 2 and unknowns are 3, infinitely many solutions exists. Put n-r=3-2=1 variables to constants to get solutions</a:t>
                </a:r>
              </a:p>
              <a:p>
                <a:pPr marL="0" lvl="0" indent="0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=t,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=t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en-US" altLang="en-US" sz="20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;</a:t>
                </a:r>
              </a:p>
              <a:p>
                <a:pPr marL="0" lvl="0" indent="0">
                  <a:buClrTx/>
                </a:pPr>
                <a:r>
                  <a:rPr lang="en-IN" sz="2000" dirty="0"/>
                  <a:t>basis for the null </a:t>
                </a:r>
                <a:r>
                  <a:rPr lang="en-IN" sz="2000" dirty="0" smtClean="0"/>
                  <a:t>space of A is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en-US" altLang="en-US" sz="200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89571" y="1524000"/>
                <a:ext cx="8991600" cy="4995663"/>
              </a:xfrm>
              <a:prstGeom prst="rect">
                <a:avLst/>
              </a:prstGeom>
              <a:blipFill>
                <a:blip r:embed="rId2"/>
                <a:stretch>
                  <a:fillRect l="-678" t="-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822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We already reduced the matrix in row echelon form 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The basis for the row space is {(1 0 1), (0 1 1)}.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indent="0">
              <a:spcBef>
                <a:spcPct val="0"/>
              </a:spcBef>
            </a:pPr>
            <a:r>
              <a:rPr lang="en-US" altLang="en-US" dirty="0">
                <a:solidFill>
                  <a:srgbClr val="17202A"/>
                </a:solidFill>
                <a:latin typeface="PT Serif"/>
              </a:rPr>
              <a:t>a basis for the row space of </a:t>
            </a:r>
            <a:r>
              <a:rPr lang="en-US" altLang="en-US" sz="4000" dirty="0">
                <a:solidFill>
                  <a:srgbClr val="17202A"/>
                </a:solidFill>
                <a:latin typeface="MathJax_Math-italic"/>
              </a:rPr>
              <a:t>A</a:t>
            </a:r>
            <a:r>
              <a:rPr lang="en-US" altLang="en-US" dirty="0">
                <a:solidFill>
                  <a:srgbClr val="17202A"/>
                </a:solidFill>
                <a:latin typeface="PT Serif"/>
              </a:rPr>
              <a:t>.</a:t>
            </a:r>
            <a:endParaRPr lang="en-US" altLang="en-US" sz="44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855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059363"/>
              </a:xfrm>
            </p:spPr>
            <p:txBody>
              <a:bodyPr/>
              <a:lstStyle/>
              <a:p>
                <a:r>
                  <a:rPr lang="en-IN" dirty="0" smtClean="0"/>
                  <a:t>Given that , A</a:t>
                </a:r>
                <a:r>
                  <a:rPr lang="en-IN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IN" dirty="0" smtClean="0"/>
                  <a:t> calculate A</a:t>
                </a:r>
                <a:r>
                  <a:rPr lang="en-IN" baseline="30000" dirty="0" smtClean="0"/>
                  <a:t>T</a:t>
                </a:r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Reduce the matrix into row echelon form then we have </a:t>
                </a:r>
              </a:p>
              <a:p>
                <a:endParaRPr lang="en-IN" dirty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(-1), 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(-2)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r>
                  <a:rPr lang="en-IN" dirty="0" smtClean="0"/>
                  <a:t>;   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(-1)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The above matrix is in echelon form the basis for the column space is {(1 2 2)</a:t>
                </a:r>
                <a:r>
                  <a:rPr lang="en-IN" baseline="30000" dirty="0" smtClean="0"/>
                  <a:t>T</a:t>
                </a:r>
                <a:r>
                  <a:rPr lang="en-IN" dirty="0" smtClean="0"/>
                  <a:t>, (0 0 1)</a:t>
                </a:r>
                <a:r>
                  <a:rPr lang="en-IN" baseline="30000" dirty="0" smtClean="0"/>
                  <a:t>T</a:t>
                </a:r>
                <a:r>
                  <a:rPr lang="en-IN" dirty="0" smtClean="0"/>
                  <a:t>}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059363"/>
              </a:xfrm>
              <a:blipFill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en-US" dirty="0" smtClean="0">
                <a:solidFill>
                  <a:srgbClr val="17202A"/>
                </a:solidFill>
                <a:latin typeface="PT Serif"/>
              </a:rPr>
              <a:t>A </a:t>
            </a:r>
            <a:r>
              <a:rPr lang="en-US" altLang="en-US" dirty="0">
                <a:solidFill>
                  <a:srgbClr val="17202A"/>
                </a:solidFill>
                <a:latin typeface="PT Serif"/>
              </a:rPr>
              <a:t>basis for the </a:t>
            </a:r>
            <a:r>
              <a:rPr lang="en-US" altLang="en-US" dirty="0" smtClean="0">
                <a:solidFill>
                  <a:srgbClr val="17202A"/>
                </a:solidFill>
                <a:latin typeface="PT Serif"/>
              </a:rPr>
              <a:t>column space </a:t>
            </a:r>
            <a:r>
              <a:rPr lang="en-US" altLang="en-US" dirty="0">
                <a:solidFill>
                  <a:srgbClr val="17202A"/>
                </a:solidFill>
                <a:latin typeface="PT Serif"/>
              </a:rPr>
              <a:t>of </a:t>
            </a:r>
            <a:r>
              <a:rPr lang="en-US" altLang="en-US" sz="4000" dirty="0">
                <a:solidFill>
                  <a:srgbClr val="17202A"/>
                </a:solidFill>
                <a:latin typeface="MathJax_Math-italic"/>
              </a:rPr>
              <a:t>A</a:t>
            </a:r>
            <a:r>
              <a:rPr lang="en-US" altLang="en-US" dirty="0">
                <a:solidFill>
                  <a:srgbClr val="17202A"/>
                </a:solidFill>
                <a:latin typeface="PT Serif"/>
              </a:rPr>
              <a:t>.</a:t>
            </a:r>
            <a:endParaRPr lang="en-US" altLang="en-US" sz="4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2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1"/>
            <a:ext cx="8839200" cy="5181599"/>
          </a:xfrm>
        </p:spPr>
        <p:txBody>
          <a:bodyPr/>
          <a:lstStyle/>
          <a:p>
            <a:r>
              <a:rPr lang="en-IN" dirty="0"/>
              <a:t>Why Study Linear Algebra?</a:t>
            </a:r>
          </a:p>
          <a:p>
            <a:r>
              <a:rPr lang="en-IN" dirty="0"/>
              <a:t>Linear Algebra in Machine Learning</a:t>
            </a:r>
          </a:p>
          <a:p>
            <a:pPr lvl="1"/>
            <a:r>
              <a:rPr lang="en-IN" dirty="0"/>
              <a:t>Loss functions</a:t>
            </a:r>
          </a:p>
          <a:p>
            <a:pPr lvl="1"/>
            <a:r>
              <a:rPr lang="en-IN" dirty="0"/>
              <a:t>Regularization</a:t>
            </a:r>
          </a:p>
          <a:p>
            <a:pPr lvl="1"/>
            <a:r>
              <a:rPr lang="en-IN" dirty="0"/>
              <a:t>Covariance Matrix</a:t>
            </a:r>
          </a:p>
          <a:p>
            <a:pPr lvl="1"/>
            <a:r>
              <a:rPr lang="en-IN" dirty="0"/>
              <a:t>Support Vector Machine Classification</a:t>
            </a:r>
          </a:p>
          <a:p>
            <a:r>
              <a:rPr lang="en-IN" dirty="0"/>
              <a:t>Linear Algebra in Dimensionality Reduction</a:t>
            </a:r>
          </a:p>
          <a:p>
            <a:pPr lvl="1"/>
            <a:r>
              <a:rPr lang="en-IN" dirty="0"/>
              <a:t>Principal Component Analysis (PCA)</a:t>
            </a:r>
          </a:p>
          <a:p>
            <a:pPr lvl="1"/>
            <a:r>
              <a:rPr lang="en-IN" dirty="0"/>
              <a:t>Singular Value Decomposition (SVD)</a:t>
            </a:r>
          </a:p>
          <a:p>
            <a:r>
              <a:rPr lang="en-IN" dirty="0"/>
              <a:t>Linear Algebra in Natural Language Processing</a:t>
            </a:r>
          </a:p>
          <a:p>
            <a:pPr lvl="1"/>
            <a:r>
              <a:rPr lang="en-IN" dirty="0"/>
              <a:t>Word </a:t>
            </a:r>
            <a:r>
              <a:rPr lang="en-IN" dirty="0" err="1"/>
              <a:t>Embeddings</a:t>
            </a:r>
            <a:endParaRPr lang="en-IN" dirty="0"/>
          </a:p>
          <a:p>
            <a:pPr lvl="1"/>
            <a:r>
              <a:rPr lang="en-IN" dirty="0"/>
              <a:t>Latent Semantic Analysis</a:t>
            </a:r>
          </a:p>
          <a:p>
            <a:r>
              <a:rPr lang="en-IN" dirty="0"/>
              <a:t>Linear Algebra in Computer Vision</a:t>
            </a:r>
          </a:p>
          <a:p>
            <a:pPr lvl="1"/>
            <a:r>
              <a:rPr lang="en-IN" dirty="0"/>
              <a:t>Image Representation as Tensors</a:t>
            </a:r>
          </a:p>
          <a:p>
            <a:pPr lvl="1"/>
            <a:r>
              <a:rPr lang="en-IN" dirty="0"/>
              <a:t>Convolution and Image Processing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Applications of linear Algebra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409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05" y="1219200"/>
            <a:ext cx="8976732" cy="5257800"/>
          </a:xfrm>
        </p:spPr>
        <p:txBody>
          <a:bodyPr/>
          <a:lstStyle/>
          <a:p>
            <a:pPr>
              <a:lnSpc>
                <a:spcPct val="115000"/>
              </a:lnSpc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endParaRPr lang="en-US" sz="4000" dirty="0" smtClean="0"/>
          </a:p>
          <a:p>
            <a:pPr algn="ctr">
              <a:lnSpc>
                <a:spcPct val="115000"/>
              </a:lnSpc>
            </a:pPr>
            <a:endParaRPr lang="en-US" sz="4000" dirty="0" smtClean="0"/>
          </a:p>
          <a:p>
            <a:pPr algn="ctr">
              <a:lnSpc>
                <a:spcPct val="115000"/>
              </a:lnSpc>
            </a:pPr>
            <a:r>
              <a:rPr lang="en-US" sz="4000" b="1" dirty="0" smtClean="0"/>
              <a:t>Eigen Values and Eigen Vectors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05" y="228600"/>
            <a:ext cx="7848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Todays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0"/>
                <a:ext cx="8991600" cy="5029200"/>
              </a:xfrm>
            </p:spPr>
            <p:txBody>
              <a:bodyPr/>
              <a:lstStyle/>
              <a:p>
                <a:pPr algn="just"/>
                <a:r>
                  <a:rPr lang="en-IN" dirty="0" smtClean="0"/>
                  <a:t>Let A=[</a:t>
                </a:r>
                <a:r>
                  <a:rPr lang="en-IN" dirty="0" err="1" smtClean="0"/>
                  <a:t>a</a:t>
                </a:r>
                <a:r>
                  <a:rPr lang="en-IN" baseline="-25000" dirty="0" err="1" smtClean="0"/>
                  <a:t>ij</a:t>
                </a:r>
                <a:r>
                  <a:rPr lang="en-IN" dirty="0" smtClean="0"/>
                  <a:t>] be </a:t>
                </a:r>
                <a:r>
                  <a:rPr lang="en-IN" dirty="0"/>
                  <a:t>a given </a:t>
                </a:r>
                <a:r>
                  <a:rPr lang="en-IN" dirty="0" smtClean="0"/>
                  <a:t>nonzero </a:t>
                </a:r>
                <a:r>
                  <a:rPr lang="en-IN" dirty="0"/>
                  <a:t>square matrix </a:t>
                </a:r>
                <a:r>
                  <a:rPr lang="en-IN" dirty="0" smtClean="0"/>
                  <a:t>of dimension </a:t>
                </a:r>
                <a:r>
                  <a:rPr lang="en-IN" dirty="0" err="1" smtClean="0"/>
                  <a:t>nXn</a:t>
                </a:r>
                <a:r>
                  <a:rPr lang="en-IN" dirty="0" smtClean="0"/>
                  <a:t>. 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Consider </a:t>
                </a:r>
                <a:r>
                  <a:rPr lang="en-IN" dirty="0"/>
                  <a:t>the following vector equation</a:t>
                </a:r>
                <a:r>
                  <a:rPr lang="en-IN" dirty="0" smtClean="0"/>
                  <a:t>: </a:t>
                </a:r>
                <a:r>
                  <a:rPr lang="en-IN" b="1" dirty="0" smtClean="0"/>
                  <a:t> </a:t>
                </a:r>
              </a:p>
              <a:p>
                <a:pPr algn="just"/>
                <a:endParaRPr lang="en-IN" b="1" dirty="0"/>
              </a:p>
              <a:p>
                <a:pPr algn="just"/>
                <a:r>
                  <a:rPr lang="en-IN" b="1" dirty="0" smtClean="0"/>
                  <a:t>					(</a:t>
                </a:r>
                <a:r>
                  <a:rPr lang="en-IN" b="1" dirty="0"/>
                  <a:t>1</a:t>
                </a:r>
                <a:r>
                  <a:rPr lang="en-IN" b="1" dirty="0" smtClean="0"/>
                  <a:t>)        </a:t>
                </a:r>
                <a14:m>
                  <m:oMath xmlns:m="http://schemas.openxmlformats.org/officeDocument/2006/math">
                    <m:r>
                      <a:rPr lang="en-I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𝐀𝐗</m:t>
                    </m:r>
                    <m:r>
                      <a:rPr lang="en-IN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IN" b="1" dirty="0" smtClean="0"/>
              </a:p>
              <a:p>
                <a:pPr algn="just"/>
                <a:endParaRPr lang="en-IN" b="1" dirty="0"/>
              </a:p>
              <a:p>
                <a:pPr algn="just"/>
                <a:r>
                  <a:rPr lang="en-IN" dirty="0"/>
                  <a:t>The problem of finding nonzero </a:t>
                </a:r>
                <a:r>
                  <a:rPr lang="en-IN" b="1" dirty="0" smtClean="0"/>
                  <a:t>X</a:t>
                </a:r>
                <a:r>
                  <a:rPr lang="en-IN" dirty="0" smtClean="0"/>
                  <a:t>’s </a:t>
                </a:r>
                <a:r>
                  <a:rPr lang="en-IN" dirty="0"/>
                  <a:t>and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/>
                  <a:t>’s that satisfy equation (1) is called an </a:t>
                </a:r>
                <a:r>
                  <a:rPr lang="en-IN" dirty="0" smtClean="0"/>
                  <a:t>eigenvalue problem.</a:t>
                </a:r>
              </a:p>
              <a:p>
                <a:pPr algn="just"/>
                <a:endParaRPr lang="en-IN" dirty="0" smtClean="0"/>
              </a:p>
              <a:p>
                <a:pPr algn="just"/>
                <a:r>
                  <a:rPr lang="en-IN" dirty="0"/>
                  <a:t>Geometrically, we are looking for vectors, </a:t>
                </a:r>
                <a:r>
                  <a:rPr lang="en-IN" b="1" dirty="0"/>
                  <a:t>x</a:t>
                </a:r>
                <a:r>
                  <a:rPr lang="en-IN" dirty="0"/>
                  <a:t>, for which the multiplication by </a:t>
                </a:r>
                <a:r>
                  <a:rPr lang="en-IN" b="1" dirty="0"/>
                  <a:t>A </a:t>
                </a:r>
                <a:r>
                  <a:rPr lang="en-IN" dirty="0"/>
                  <a:t>has the same effect as the multiplication by a scalar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in other words, </a:t>
                </a:r>
                <a:r>
                  <a:rPr lang="en-IN" b="1" dirty="0" err="1"/>
                  <a:t>Ax</a:t>
                </a:r>
                <a:r>
                  <a:rPr lang="en-IN" b="1" dirty="0"/>
                  <a:t> </a:t>
                </a:r>
                <a:r>
                  <a:rPr lang="en-IN" dirty="0"/>
                  <a:t>should be proportional to </a:t>
                </a:r>
                <a:r>
                  <a:rPr lang="en-IN" b="1" dirty="0"/>
                  <a:t>x</a:t>
                </a:r>
                <a:r>
                  <a:rPr lang="en-IN" dirty="0"/>
                  <a:t>.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0"/>
                <a:ext cx="8991600" cy="5029200"/>
              </a:xfrm>
              <a:blipFill>
                <a:blip r:embed="rId2"/>
                <a:stretch>
                  <a:fillRect l="-1085" t="-848" r="-1017" b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Eigen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92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4983163"/>
          </a:xfrm>
        </p:spPr>
        <p:txBody>
          <a:bodyPr/>
          <a:lstStyle/>
          <a:p>
            <a:pPr algn="just"/>
            <a:r>
              <a:rPr lang="en-IN" sz="2200" dirty="0"/>
              <a:t>Eigenvalues have a very large number of applications in diverse fields such as in engineering, geometry, physics, mathematics, biology, environmental science, economics, psychology, and other areas. You will encounter applications for elastic membranes</a:t>
            </a:r>
            <a:r>
              <a:rPr lang="en-IN" sz="2200" dirty="0" smtClean="0"/>
              <a:t>, Markov </a:t>
            </a:r>
            <a:r>
              <a:rPr lang="en-IN" sz="2200" dirty="0"/>
              <a:t>processes, population </a:t>
            </a:r>
            <a:r>
              <a:rPr lang="en-IN" sz="2200" dirty="0" smtClean="0"/>
              <a:t>models</a:t>
            </a:r>
            <a:r>
              <a:rPr lang="en-IN" sz="2200" dirty="0" smtClean="0"/>
              <a:t>.</a:t>
            </a:r>
          </a:p>
          <a:p>
            <a:pPr algn="just"/>
            <a:endParaRPr lang="en-IN" sz="2200" b="1" dirty="0" smtClean="0"/>
          </a:p>
          <a:p>
            <a:pPr algn="just"/>
            <a:r>
              <a:rPr lang="en-IN" sz="2200" b="1" dirty="0" smtClean="0"/>
              <a:t>Eigenvectors</a:t>
            </a:r>
            <a:r>
              <a:rPr lang="en-IN" sz="2200" dirty="0"/>
              <a:t> make understanding linear transformations easy. They are the "axes" (directions) along which a linear transformation acts simply by "stretching/compressing" and/or "flipping"; </a:t>
            </a:r>
            <a:r>
              <a:rPr lang="en-IN" sz="2200" b="1" dirty="0"/>
              <a:t>eigenvalues</a:t>
            </a:r>
            <a:r>
              <a:rPr lang="en-IN" sz="2200" dirty="0"/>
              <a:t> give you the factors by which this compression occurs</a:t>
            </a:r>
            <a:r>
              <a:rPr lang="en-IN" sz="2200" dirty="0" smtClean="0"/>
              <a:t>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 smtClean="0"/>
              <a:t>Stability </a:t>
            </a:r>
            <a:r>
              <a:rPr lang="en-IN" sz="2200" dirty="0"/>
              <a:t>analysis, vibration analysis, atomic orbitals, facial recognition, and matrix diagonalization.</a:t>
            </a:r>
            <a:endParaRPr lang="en-IN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09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059363"/>
              </a:xfrm>
            </p:spPr>
            <p:txBody>
              <a:bodyPr/>
              <a:lstStyle/>
              <a:p>
                <a:pPr algn="just"/>
                <a:r>
                  <a:rPr lang="en-IN" i="1" dirty="0" smtClean="0"/>
                  <a:t>The </a:t>
                </a:r>
                <a:r>
                  <a:rPr lang="en-IN" i="1" dirty="0"/>
                  <a:t>eigenvalues of a square matrix </a:t>
                </a:r>
                <a:r>
                  <a:rPr lang="en-IN" b="1" dirty="0"/>
                  <a:t>A </a:t>
                </a:r>
                <a:r>
                  <a:rPr lang="en-IN" i="1" dirty="0"/>
                  <a:t>are the roots of the characteristic </a:t>
                </a:r>
                <a:r>
                  <a:rPr lang="en-IN" i="1" dirty="0" smtClean="0"/>
                  <a:t>equation </a:t>
                </a:r>
                <a:r>
                  <a:rPr lang="en-IN" dirty="0" smtClean="0"/>
                  <a:t>(</a:t>
                </a:r>
                <a:r>
                  <a:rPr lang="en-IN" dirty="0"/>
                  <a:t>4) </a:t>
                </a:r>
                <a:r>
                  <a:rPr lang="en-IN" i="1" dirty="0"/>
                  <a:t>of </a:t>
                </a:r>
                <a:r>
                  <a:rPr lang="en-IN" b="1" dirty="0"/>
                  <a:t>A</a:t>
                </a:r>
                <a:r>
                  <a:rPr lang="en-IN" dirty="0" smtClean="0"/>
                  <a:t>. </a:t>
                </a:r>
                <a:r>
                  <a:rPr lang="en-IN" i="1" dirty="0" smtClean="0"/>
                  <a:t>Hence </a:t>
                </a:r>
                <a:r>
                  <a:rPr lang="en-IN" i="1" dirty="0"/>
                  <a:t>an n </a:t>
                </a:r>
                <a:r>
                  <a:rPr lang="en-IN" dirty="0" err="1"/>
                  <a:t>X</a:t>
                </a:r>
                <a:r>
                  <a:rPr lang="en-IN" i="1" dirty="0" err="1" smtClean="0"/>
                  <a:t>n</a:t>
                </a:r>
                <a:r>
                  <a:rPr lang="en-IN" i="1" dirty="0" smtClean="0"/>
                  <a:t> </a:t>
                </a:r>
                <a:r>
                  <a:rPr lang="en-IN" i="1" dirty="0"/>
                  <a:t>matrix has at least one eigenvalue and at most n </a:t>
                </a:r>
                <a:r>
                  <a:rPr lang="en-IN" i="1" dirty="0" smtClean="0"/>
                  <a:t>numerically different </a:t>
                </a:r>
                <a:r>
                  <a:rPr lang="en-IN" i="1" dirty="0"/>
                  <a:t>eigenvalues</a:t>
                </a:r>
                <a:r>
                  <a:rPr lang="en-IN" i="1" dirty="0" smtClean="0"/>
                  <a:t>.</a:t>
                </a:r>
              </a:p>
              <a:p>
                <a:pPr algn="just"/>
                <a:endParaRPr lang="en-IN" i="1" dirty="0"/>
              </a:p>
              <a:p>
                <a:pPr algn="just"/>
                <a:r>
                  <a:rPr lang="en-IN" dirty="0"/>
                  <a:t>Let A=[</a:t>
                </a:r>
                <a:r>
                  <a:rPr lang="en-IN" dirty="0" err="1"/>
                  <a:t>a</a:t>
                </a:r>
                <a:r>
                  <a:rPr lang="en-IN" baseline="-25000" dirty="0" err="1"/>
                  <a:t>ij</a:t>
                </a:r>
                <a:r>
                  <a:rPr lang="en-IN" dirty="0"/>
                  <a:t>] be a given nonzero square matrix of dimension </a:t>
                </a:r>
                <a:r>
                  <a:rPr lang="en-IN" dirty="0" err="1"/>
                  <a:t>nXn</a:t>
                </a:r>
                <a:r>
                  <a:rPr lang="en-IN" dirty="0"/>
                  <a:t>. 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/>
                  <a:t>Consider the following vector equation: </a:t>
                </a:r>
                <a:r>
                  <a:rPr lang="en-IN" b="1" dirty="0"/>
                  <a:t> </a:t>
                </a:r>
              </a:p>
              <a:p>
                <a:pPr algn="just"/>
                <a:endParaRPr lang="en-IN" b="1" dirty="0"/>
              </a:p>
              <a:p>
                <a:pPr algn="just"/>
                <a:r>
                  <a:rPr lang="en-IN" b="1" dirty="0"/>
                  <a:t>					(1)        </a:t>
                </a:r>
                <a14:m>
                  <m:oMath xmlns:m="http://schemas.openxmlformats.org/officeDocument/2006/math">
                    <m:r>
                      <a:rPr lang="en-IN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𝐀𝐗</m:t>
                    </m:r>
                    <m:r>
                      <a:rPr lang="en-IN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endParaRPr lang="en-IN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059363"/>
              </a:xfrm>
              <a:blipFill>
                <a:blip r:embed="rId2"/>
                <a:stretch>
                  <a:fillRect l="-1094" t="-843" r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Finding Eigenvalues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80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Eigen Values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391400" cy="452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524000"/>
            <a:ext cx="8943278" cy="4983163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/>
              <a:t>be any vector spaces.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To </a:t>
            </a:r>
            <a:r>
              <a:rPr lang="en-IN" dirty="0"/>
              <a:t>each vector </a:t>
            </a:r>
            <a:r>
              <a:rPr lang="en-IN" b="1" dirty="0"/>
              <a:t>x </a:t>
            </a:r>
            <a:r>
              <a:rPr lang="en-IN" dirty="0"/>
              <a:t>in </a:t>
            </a:r>
            <a:r>
              <a:rPr lang="en-IN" i="1" dirty="0"/>
              <a:t>X </a:t>
            </a:r>
            <a:r>
              <a:rPr lang="en-IN" dirty="0"/>
              <a:t>we assign a unique vector </a:t>
            </a:r>
            <a:r>
              <a:rPr lang="en-IN" b="1" dirty="0"/>
              <a:t>y </a:t>
            </a:r>
            <a:r>
              <a:rPr lang="en-IN" dirty="0" smtClean="0"/>
              <a:t>in </a:t>
            </a:r>
            <a:r>
              <a:rPr lang="en-IN" i="1" dirty="0" smtClean="0"/>
              <a:t>Y</a:t>
            </a:r>
            <a:r>
              <a:rPr lang="en-IN" dirty="0"/>
              <a:t>. Then we say that a </a:t>
            </a:r>
            <a:r>
              <a:rPr lang="en-IN" b="1" dirty="0"/>
              <a:t>mapping </a:t>
            </a:r>
            <a:r>
              <a:rPr lang="en-IN" dirty="0"/>
              <a:t>(or </a:t>
            </a:r>
            <a:r>
              <a:rPr lang="en-IN" b="1" dirty="0"/>
              <a:t>transformation </a:t>
            </a:r>
            <a:r>
              <a:rPr lang="en-IN" dirty="0"/>
              <a:t>or </a:t>
            </a:r>
            <a:r>
              <a:rPr lang="en-IN" b="1" dirty="0"/>
              <a:t>operator</a:t>
            </a:r>
            <a:r>
              <a:rPr lang="en-IN" dirty="0"/>
              <a:t>) of </a:t>
            </a:r>
            <a:r>
              <a:rPr lang="en-IN" i="1" dirty="0"/>
              <a:t>X </a:t>
            </a:r>
            <a:r>
              <a:rPr lang="en-IN" dirty="0"/>
              <a:t>into </a:t>
            </a:r>
            <a:r>
              <a:rPr lang="en-IN" i="1" dirty="0"/>
              <a:t>Y </a:t>
            </a:r>
            <a:r>
              <a:rPr lang="en-IN" dirty="0"/>
              <a:t>is given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Such a mapping is denoted by a capital letter, say </a:t>
            </a:r>
            <a:r>
              <a:rPr lang="en-IN" i="1" dirty="0"/>
              <a:t>F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vector </a:t>
            </a:r>
            <a:r>
              <a:rPr lang="en-IN" b="1" dirty="0"/>
              <a:t>y </a:t>
            </a:r>
            <a:r>
              <a:rPr lang="en-IN" dirty="0"/>
              <a:t>in </a:t>
            </a:r>
            <a:r>
              <a:rPr lang="en-IN" i="1" dirty="0"/>
              <a:t>Y </a:t>
            </a:r>
            <a:r>
              <a:rPr lang="en-IN" dirty="0"/>
              <a:t>assigned to a </a:t>
            </a:r>
            <a:r>
              <a:rPr lang="en-IN" dirty="0" smtClean="0"/>
              <a:t>vector </a:t>
            </a:r>
            <a:r>
              <a:rPr lang="en-IN" b="1" dirty="0" smtClean="0"/>
              <a:t>x </a:t>
            </a:r>
            <a:r>
              <a:rPr lang="en-IN" dirty="0"/>
              <a:t>in </a:t>
            </a:r>
            <a:r>
              <a:rPr lang="en-IN" i="1" dirty="0"/>
              <a:t>X </a:t>
            </a:r>
            <a:r>
              <a:rPr lang="en-IN" dirty="0"/>
              <a:t>is called the </a:t>
            </a:r>
            <a:r>
              <a:rPr lang="en-IN" b="1" dirty="0"/>
              <a:t>image </a:t>
            </a:r>
            <a:r>
              <a:rPr lang="en-IN" dirty="0"/>
              <a:t>of </a:t>
            </a:r>
            <a:r>
              <a:rPr lang="en-IN" b="1" dirty="0"/>
              <a:t>x </a:t>
            </a:r>
            <a:r>
              <a:rPr lang="en-IN" dirty="0"/>
              <a:t>under </a:t>
            </a:r>
            <a:r>
              <a:rPr lang="en-IN" i="1" dirty="0"/>
              <a:t>F </a:t>
            </a:r>
            <a:r>
              <a:rPr lang="en-IN" dirty="0"/>
              <a:t>and is denoted by </a:t>
            </a:r>
            <a:r>
              <a:rPr lang="en-IN" i="1" dirty="0"/>
              <a:t>F </a:t>
            </a:r>
            <a:r>
              <a:rPr lang="en-IN" dirty="0"/>
              <a:t>(</a:t>
            </a:r>
            <a:r>
              <a:rPr lang="en-IN" i="1" dirty="0"/>
              <a:t>x</a:t>
            </a:r>
            <a:r>
              <a:rPr lang="en-IN" dirty="0"/>
              <a:t>)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en-US" i="1" dirty="0">
              <a:solidFill>
                <a:srgbClr val="3333CC"/>
              </a:solidFill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8484" y="3253903"/>
            <a:ext cx="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25" name="Rectangle 86"/>
          <p:cNvSpPr>
            <a:spLocks noChangeArrowheads="1"/>
          </p:cNvSpPr>
          <p:nvPr/>
        </p:nvSpPr>
        <p:spPr bwMode="auto">
          <a:xfrm>
            <a:off x="1500188" y="4457228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endParaRPr lang="en-US" altLang="zh-TW" sz="2000" dirty="0">
              <a:solidFill>
                <a:srgbClr val="0000FF"/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500188" y="5314478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endParaRPr lang="en-US" altLang="zh-TW" sz="2000" dirty="0">
              <a:solidFill>
                <a:srgbClr val="0000FF"/>
              </a:solidFill>
              <a:latin typeface="+mn-lt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293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98" y="1600200"/>
            <a:ext cx="817612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</p:spPr>
            <p:txBody>
              <a:bodyPr/>
              <a:lstStyle/>
              <a:p>
                <a:pPr algn="just"/>
                <a:r>
                  <a:rPr lang="en-IN" dirty="0" smtClean="0"/>
                  <a:t>The above equation (A-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 smtClean="0"/>
                  <a:t>I)x=0 is a homogeneous system , it will have a nontrivial solution provided the determinant of </a:t>
                </a:r>
                <a:r>
                  <a:rPr lang="en-IN" dirty="0"/>
                  <a:t>(A-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 smtClean="0"/>
                  <a:t>I) is zero.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Which is the characteristic polynomial in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 smtClean="0"/>
                  <a:t> . Solving we get Eigen values.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For each distinct Eigen value we have to determine above homogeneous system and solve then we will get the Eigen vector.</a:t>
                </a: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  <a:blipFill>
                <a:blip r:embed="rId2"/>
                <a:stretch>
                  <a:fillRect l="-1094" t="-830" r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477000" cy="1143000"/>
          </a:xfrm>
        </p:spPr>
        <p:txBody>
          <a:bodyPr/>
          <a:lstStyle/>
          <a:p>
            <a:r>
              <a:rPr lang="en-IN" dirty="0" smtClean="0"/>
              <a:t>Eigen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4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839200" cy="4906963"/>
              </a:xfrm>
            </p:spPr>
            <p:txBody>
              <a:bodyPr/>
              <a:lstStyle/>
              <a:p>
                <a:pPr algn="just"/>
                <a:r>
                  <a:rPr lang="en-IN" sz="2200" i="1" dirty="0" smtClean="0"/>
                  <a:t>The </a:t>
                </a:r>
                <a:r>
                  <a:rPr lang="en-IN" sz="2200" i="1" dirty="0"/>
                  <a:t>transpose </a:t>
                </a:r>
                <a:r>
                  <a:rPr lang="en-IN" sz="2200" b="1" dirty="0"/>
                  <a:t>A</a:t>
                </a:r>
                <a:r>
                  <a:rPr lang="en-IN" sz="2200" baseline="30000" dirty="0"/>
                  <a:t>T</a:t>
                </a:r>
                <a:r>
                  <a:rPr lang="en-IN" sz="2200" dirty="0"/>
                  <a:t> </a:t>
                </a:r>
                <a:r>
                  <a:rPr lang="en-IN" sz="2200" i="1" dirty="0"/>
                  <a:t>of a square matrix </a:t>
                </a:r>
                <a:r>
                  <a:rPr lang="en-IN" sz="2200" b="1" dirty="0"/>
                  <a:t>A </a:t>
                </a:r>
                <a:r>
                  <a:rPr lang="en-IN" sz="2200" i="1" dirty="0"/>
                  <a:t>has the same eigenvalues as </a:t>
                </a:r>
                <a:r>
                  <a:rPr lang="en-IN" sz="2200" b="1" dirty="0"/>
                  <a:t>A</a:t>
                </a:r>
                <a:r>
                  <a:rPr lang="en-IN" sz="2200" dirty="0" smtClean="0"/>
                  <a:t>. </a:t>
                </a:r>
              </a:p>
              <a:p>
                <a:pPr algn="just"/>
                <a:endParaRPr lang="en-IN" sz="2200" dirty="0"/>
              </a:p>
              <a:p>
                <a:pPr algn="just"/>
                <a:r>
                  <a:rPr lang="en-IN" sz="2200" dirty="0" smtClean="0"/>
                  <a:t>Show </a:t>
                </a:r>
                <a:r>
                  <a:rPr lang="en-IN" sz="2200" dirty="0"/>
                  <a:t>that the eigenvalues of </a:t>
                </a:r>
                <a:r>
                  <a:rPr lang="en-IN" sz="2200" dirty="0" smtClean="0"/>
                  <a:t>a real </a:t>
                </a:r>
                <a:r>
                  <a:rPr lang="en-IN" sz="2200" dirty="0"/>
                  <a:t>matrix are real or complex conjugate in pairs</a:t>
                </a:r>
                <a:r>
                  <a:rPr lang="en-IN" sz="2200" dirty="0" smtClean="0"/>
                  <a:t>.</a:t>
                </a:r>
              </a:p>
              <a:p>
                <a:pPr algn="just"/>
                <a:endParaRPr lang="en-IN" sz="2200" dirty="0" smtClean="0"/>
              </a:p>
              <a:p>
                <a:pPr algn="just"/>
                <a:r>
                  <a:rPr lang="en-IN" sz="2200" dirty="0" smtClean="0"/>
                  <a:t>Inverse matrix : Show that A</a:t>
                </a:r>
                <a:r>
                  <a:rPr lang="en-IN" sz="2200" baseline="30000" dirty="0" smtClean="0"/>
                  <a:t>-1</a:t>
                </a:r>
                <a:r>
                  <a:rPr lang="en-IN" sz="2200" dirty="0" smtClean="0"/>
                  <a:t> exists if and only if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2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200" dirty="0" smtClean="0"/>
                  <a:t>,….</a:t>
                </a:r>
                <a:r>
                  <a:rPr lang="en-IN" sz="2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 smtClean="0"/>
                  <a:t>are non  zero and then A</a:t>
                </a:r>
                <a:r>
                  <a:rPr lang="en-IN" sz="2200" baseline="30000" dirty="0" smtClean="0"/>
                  <a:t>-1</a:t>
                </a:r>
                <a:r>
                  <a:rPr lang="en-IN" sz="2200" dirty="0" smtClean="0"/>
                  <a:t> has the </a:t>
                </a:r>
                <a:r>
                  <a:rPr lang="en-IN" sz="2200" dirty="0" err="1" smtClean="0"/>
                  <a:t>eigen</a:t>
                </a:r>
                <a:r>
                  <a:rPr lang="en-IN" sz="2200" dirty="0" smtClean="0"/>
                  <a:t> values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200" dirty="0" smtClean="0"/>
                  <a:t>, 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200" dirty="0" smtClean="0"/>
                  <a:t>,….1/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200" dirty="0" smtClean="0"/>
                  <a:t>.</a:t>
                </a:r>
              </a:p>
              <a:p>
                <a:pPr algn="just"/>
                <a:endParaRPr lang="en-IN" sz="2200" dirty="0"/>
              </a:p>
              <a:p>
                <a:pPr algn="just"/>
                <a:r>
                  <a:rPr lang="en-IN" sz="2200" dirty="0" smtClean="0"/>
                  <a:t>The sum of the </a:t>
                </a:r>
                <a:r>
                  <a:rPr lang="en-IN" sz="2200" dirty="0" err="1" smtClean="0"/>
                  <a:t>eigen</a:t>
                </a:r>
                <a:r>
                  <a:rPr lang="en-IN" sz="2200" dirty="0" smtClean="0"/>
                  <a:t> values of a square matrix is equal to its trace and product of the Eigen values is equal to its determinant.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839200" cy="4906963"/>
              </a:xfrm>
              <a:blipFill>
                <a:blip r:embed="rId2"/>
                <a:stretch>
                  <a:fillRect l="-897" t="-745" r="-8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Theorems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140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915400" cy="5059363"/>
              </a:xfrm>
            </p:spPr>
            <p:txBody>
              <a:bodyPr/>
              <a:lstStyle/>
              <a:p>
                <a:r>
                  <a:rPr lang="en-IN" dirty="0" smtClean="0"/>
                  <a:t>Find the Eigen values and Eigen vectors of the matrix: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Solution : The characteristic polynomial of the given matrix A is  </a:t>
                </a:r>
                <a:r>
                  <a:rPr lang="en-IN" dirty="0" err="1" smtClean="0"/>
                  <a:t>det</a:t>
                </a:r>
                <a:r>
                  <a:rPr lang="en-IN" dirty="0" smtClean="0"/>
                  <a:t> (A-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)=0; 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That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=0,----------------</a:t>
                </a:r>
                <a:r>
                  <a:rPr lang="en-IN" dirty="0" smtClean="0">
                    <a:sym typeface="Wingdings" panose="05000000000000000000" pitchFamily="2" charset="2"/>
                  </a:rPr>
                  <a:t>1</a:t>
                </a:r>
                <a:endParaRPr lang="en-IN" dirty="0" smtClean="0"/>
              </a:p>
              <a:p>
                <a:r>
                  <a:rPr lang="en-IN" dirty="0" smtClean="0"/>
                  <a:t> by expanding the determinant we have </a:t>
                </a:r>
              </a:p>
              <a:p>
                <a:r>
                  <a:rPr lang="en-IN" dirty="0" smtClean="0"/>
                  <a:t>(4-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){(5-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)(3-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)-0}-2{2(3-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)}+(-2){2(5-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)}=0</a:t>
                </a:r>
              </a:p>
              <a:p>
                <a:r>
                  <a:rPr lang="en-IN" dirty="0"/>
                  <a:t>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baseline="30000" dirty="0" smtClean="0"/>
                  <a:t>3</a:t>
                </a:r>
                <a:r>
                  <a:rPr lang="en-IN" dirty="0" smtClean="0"/>
                  <a:t> +12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baseline="30000" dirty="0" smtClean="0"/>
                  <a:t>2</a:t>
                </a:r>
                <a:r>
                  <a:rPr lang="en-IN" baseline="30000" dirty="0"/>
                  <a:t> </a:t>
                </a:r>
                <a:r>
                  <a:rPr lang="en-IN" dirty="0" smtClean="0"/>
                  <a:t> -47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+60-12+4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-20+4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</a:t>
                </a:r>
                <a:r>
                  <a:rPr lang="en-IN" dirty="0"/>
                  <a:t> -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baseline="30000" dirty="0"/>
                  <a:t>3</a:t>
                </a:r>
                <a:r>
                  <a:rPr lang="en-IN" dirty="0"/>
                  <a:t> +12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baseline="30000" dirty="0"/>
                  <a:t>2 </a:t>
                </a:r>
                <a:r>
                  <a:rPr lang="en-IN" baseline="30000" dirty="0" smtClean="0"/>
                  <a:t> </a:t>
                </a:r>
                <a:r>
                  <a:rPr lang="en-IN" dirty="0" smtClean="0"/>
                  <a:t> -39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+28=0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915400" cy="5059363"/>
              </a:xfrm>
              <a:blipFill>
                <a:blip r:embed="rId2"/>
                <a:stretch>
                  <a:fillRect l="-1025" t="-843" b="-28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2209800"/>
                <a:ext cx="152689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09800"/>
                <a:ext cx="1526893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31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-(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-1)(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-4)(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-7)=0;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=1, 4, 7.</a:t>
                </a:r>
              </a:p>
              <a:p>
                <a:endParaRPr lang="en-IN" dirty="0"/>
              </a:p>
              <a:p>
                <a:r>
                  <a:rPr lang="en-IN" dirty="0" smtClean="0"/>
                  <a:t>Finding Eigen vector : </a:t>
                </a:r>
                <a:r>
                  <a:rPr lang="en-IN" dirty="0" err="1" smtClean="0"/>
                  <a:t>Ax</a:t>
                </a:r>
                <a:r>
                  <a:rPr lang="en-IN" dirty="0" smtClean="0"/>
                  <a:t>=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x; (A-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I)x=0;</a:t>
                </a:r>
              </a:p>
              <a:p>
                <a:endParaRPr lang="en-IN" dirty="0"/>
              </a:p>
              <a:p>
                <a:r>
                  <a:rPr lang="en-IN" dirty="0" smtClean="0"/>
                  <a:t>Put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=1 in 1) then solve the homogenous system by reducing into echelon form we get the Eigen vector of the matrix 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let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applying elementary row operations we get the following RREF form:</a:t>
                </a:r>
                <a:endParaRPr lang="en-IN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solving by using gauss elimination method we have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 b="-160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22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93837"/>
                <a:ext cx="8839200" cy="53641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=0;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/2=0 ;</a:t>
                </a:r>
              </a:p>
              <a:p>
                <a:r>
                  <a:rPr lang="en-IN" dirty="0" smtClean="0"/>
                  <a:t>For the given A we have:</a:t>
                </a:r>
              </a:p>
              <a:p>
                <a:r>
                  <a:rPr lang="en-IN" dirty="0" smtClean="0"/>
                  <a:t>Rank of the matrix :r=2 ( no of non zero rows in </a:t>
                </a:r>
                <a:r>
                  <a:rPr lang="en-IN" dirty="0" err="1" smtClean="0"/>
                  <a:t>rref</a:t>
                </a:r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no of unknowns n=3 ; </a:t>
                </a:r>
              </a:p>
              <a:p>
                <a:r>
                  <a:rPr lang="en-IN" dirty="0" smtClean="0"/>
                  <a:t>When r&lt;n we have infinitely many solutions; to get this</a:t>
                </a:r>
              </a:p>
              <a:p>
                <a:r>
                  <a:rPr lang="en-IN" dirty="0" smtClean="0"/>
                  <a:t>Fix n-r variables to constants that is n-r=3-2=1;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 smtClean="0"/>
                  <a:t>=t; then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 smtClean="0"/>
                  <a:t>=t; then the Eigen vector is 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hence the specific Eigen vector is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93837"/>
                <a:ext cx="8839200" cy="5364163"/>
              </a:xfrm>
              <a:blipFill>
                <a:blip r:embed="rId2"/>
                <a:stretch>
                  <a:fillRect l="-1103" t="-7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40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Similarly for the other two </a:t>
                </a:r>
                <a:r>
                  <a:rPr lang="en-IN" dirty="0" err="1" smtClean="0"/>
                  <a:t>eigen</a:t>
                </a:r>
                <a:r>
                  <a:rPr lang="en-IN" dirty="0" smtClean="0"/>
                  <a:t> values follows :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Put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=4 </a:t>
                </a:r>
                <a:r>
                  <a:rPr lang="en-IN" dirty="0"/>
                  <a:t>in 1) then solve the homogenous system by reducing into echelon form we get the Eigen vector of the matrix </a:t>
                </a:r>
                <a:r>
                  <a:rPr lang="en-I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</a:t>
                </a:r>
                <a:r>
                  <a:rPr lang="en-IN" dirty="0" err="1" smtClean="0"/>
                  <a:t>eigen</a:t>
                </a:r>
                <a:r>
                  <a:rPr lang="en-IN" dirty="0" smtClean="0"/>
                  <a:t> vector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/>
                  <a:t>Put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=7 </a:t>
                </a:r>
                <a:r>
                  <a:rPr lang="en-IN" dirty="0"/>
                  <a:t>in 1) then solve the homogenous system by reducing into echelon form we get the Eigen vector of the matrix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/>
                  <a:t>; </a:t>
                </a:r>
                <a:r>
                  <a:rPr lang="en-IN" dirty="0" err="1"/>
                  <a:t>eigen</a:t>
                </a:r>
                <a:r>
                  <a:rPr lang="en-IN" dirty="0"/>
                  <a:t> vector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85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47801"/>
                <a:ext cx="8839200" cy="5029200"/>
              </a:xfrm>
            </p:spPr>
            <p:txBody>
              <a:bodyPr/>
              <a:lstStyle/>
              <a:p>
                <a:r>
                  <a:rPr lang="en-IN" dirty="0" smtClean="0"/>
                  <a:t>Find the matrix A in the linear transformation Y=AX </a:t>
                </a:r>
                <a:endParaRPr lang="en-IN" dirty="0" smtClean="0"/>
              </a:p>
              <a:p>
                <a:r>
                  <a:rPr lang="en-IN" dirty="0" smtClean="0"/>
                  <a:t>where </a:t>
                </a:r>
                <a:r>
                  <a:rPr lang="en-IN" dirty="0" smtClean="0"/>
                  <a:t>x=[x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, x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]</a:t>
                </a:r>
                <a:r>
                  <a:rPr lang="en-IN" baseline="30000" dirty="0" smtClean="0"/>
                  <a:t>T, </a:t>
                </a:r>
                <a:r>
                  <a:rPr lang="en-IN" dirty="0" smtClean="0"/>
                  <a:t> find the Eigen values and Eigen vectors corresponding to :</a:t>
                </a:r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Counter </a:t>
                </a:r>
                <a:r>
                  <a:rPr lang="en-IN" dirty="0" smtClean="0"/>
                  <a:t>clockwise rotation through the angle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IN" dirty="0" smtClean="0"/>
                  <a:t> about the origin R</a:t>
                </a:r>
                <a:r>
                  <a:rPr lang="en-IN" baseline="30000" dirty="0" smtClean="0"/>
                  <a:t>2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47801"/>
                <a:ext cx="8839200" cy="5029200"/>
              </a:xfrm>
              <a:blipFill>
                <a:blip r:embed="rId2"/>
                <a:stretch>
                  <a:fillRect l="-1103" t="-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78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Find the Eigen values and Eigen vectors of the matrix: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b="0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1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</p:spPr>
            <p:txBody>
              <a:bodyPr/>
              <a:lstStyle/>
              <a:p>
                <a:endParaRPr lang="en-IN" i="1" dirty="0" smtClean="0"/>
              </a:p>
              <a:p>
                <a:endParaRPr lang="en-IN" i="1" dirty="0"/>
              </a:p>
              <a:p>
                <a:r>
                  <a:rPr lang="en-IN" i="1" dirty="0" smtClean="0"/>
                  <a:t>If </a:t>
                </a:r>
                <a:r>
                  <a:rPr lang="en-IN" b="1" dirty="0" smtClean="0"/>
                  <a:t>w </a:t>
                </a:r>
                <a:r>
                  <a:rPr lang="en-IN" i="1" dirty="0" smtClean="0"/>
                  <a:t>and </a:t>
                </a:r>
                <a:r>
                  <a:rPr lang="en-IN" b="1" dirty="0" smtClean="0"/>
                  <a:t>x </a:t>
                </a:r>
                <a:r>
                  <a:rPr lang="en-IN" i="1" dirty="0" smtClean="0"/>
                  <a:t>are eigenvectors of a matrix </a:t>
                </a:r>
                <a:r>
                  <a:rPr lang="en-IN" b="1" dirty="0" smtClean="0"/>
                  <a:t>A </a:t>
                </a:r>
                <a:r>
                  <a:rPr lang="en-IN" i="1" dirty="0" smtClean="0"/>
                  <a:t>corresponding to </a:t>
                </a:r>
                <a:r>
                  <a:rPr lang="en-IN" b="1" i="1" dirty="0" smtClean="0"/>
                  <a:t>the same </a:t>
                </a:r>
                <a:r>
                  <a:rPr lang="en-IN" i="1" dirty="0" smtClean="0"/>
                  <a:t>eigenvalue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i="1" dirty="0" smtClean="0"/>
                  <a:t> so are </a:t>
                </a:r>
                <a:r>
                  <a:rPr lang="en-IN" b="1" i="1" dirty="0" err="1" smtClean="0"/>
                  <a:t>w+x</a:t>
                </a:r>
                <a:r>
                  <a:rPr lang="en-IN" b="1" i="1" dirty="0" smtClean="0"/>
                  <a:t>  </a:t>
                </a:r>
                <a:r>
                  <a:rPr lang="en-IN" dirty="0" smtClean="0"/>
                  <a:t>(provided </a:t>
                </a:r>
                <a:r>
                  <a:rPr lang="en-IN" b="1" dirty="0" err="1" smtClean="0"/>
                  <a:t>w≠x</a:t>
                </a:r>
                <a:r>
                  <a:rPr lang="en-IN" dirty="0" smtClean="0"/>
                  <a:t>) </a:t>
                </a:r>
                <a:r>
                  <a:rPr lang="en-IN" i="1" dirty="0" smtClean="0"/>
                  <a:t>and </a:t>
                </a:r>
                <a:r>
                  <a:rPr lang="en-IN" i="1" dirty="0" err="1" smtClean="0"/>
                  <a:t>k</a:t>
                </a:r>
                <a:r>
                  <a:rPr lang="en-IN" b="1" dirty="0" err="1" smtClean="0"/>
                  <a:t>x</a:t>
                </a:r>
                <a:r>
                  <a:rPr lang="en-IN" b="1" dirty="0" smtClean="0"/>
                  <a:t> </a:t>
                </a:r>
                <a:r>
                  <a:rPr lang="en-IN" i="1" dirty="0" smtClean="0"/>
                  <a:t>for any k</a:t>
                </a:r>
                <a:r>
                  <a:rPr lang="en-IN" b="1" dirty="0" smtClean="0"/>
                  <a:t> ≠0</a:t>
                </a:r>
                <a:r>
                  <a:rPr lang="en-IN" i="1" dirty="0" smtClean="0"/>
                  <a:t> </a:t>
                </a:r>
                <a:r>
                  <a:rPr lang="en-IN" dirty="0" smtClean="0"/>
                  <a:t>.</a:t>
                </a:r>
              </a:p>
              <a:p>
                <a:endParaRPr lang="en-IN" i="1" dirty="0" smtClean="0"/>
              </a:p>
              <a:p>
                <a:endParaRPr lang="en-IN" i="1" dirty="0"/>
              </a:p>
              <a:p>
                <a:r>
                  <a:rPr lang="en-IN" i="1" dirty="0" smtClean="0"/>
                  <a:t>Hence </a:t>
                </a:r>
                <a:r>
                  <a:rPr lang="en-IN" i="1" dirty="0"/>
                  <a:t>the eigenvectors corresponding to one and the same </a:t>
                </a:r>
                <a:r>
                  <a:rPr lang="en-IN" i="1" dirty="0" smtClean="0"/>
                  <a:t>eigenvalue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i="1" dirty="0" smtClean="0"/>
                  <a:t> </a:t>
                </a:r>
                <a:r>
                  <a:rPr lang="en-IN" i="1" dirty="0"/>
                  <a:t>of </a:t>
                </a:r>
                <a:r>
                  <a:rPr lang="en-IN" b="1" dirty="0"/>
                  <a:t>A</a:t>
                </a:r>
                <a:r>
                  <a:rPr lang="en-IN" dirty="0" smtClean="0"/>
                  <a:t>, </a:t>
                </a:r>
                <a:r>
                  <a:rPr lang="en-IN" i="1" dirty="0" smtClean="0"/>
                  <a:t>together </a:t>
                </a:r>
                <a:r>
                  <a:rPr lang="en-IN" i="1" dirty="0"/>
                  <a:t>with </a:t>
                </a:r>
                <a:r>
                  <a:rPr lang="en-IN" b="1" dirty="0"/>
                  <a:t>0</a:t>
                </a:r>
                <a:r>
                  <a:rPr lang="en-IN" dirty="0"/>
                  <a:t>, </a:t>
                </a:r>
                <a:r>
                  <a:rPr lang="en-IN" i="1" dirty="0"/>
                  <a:t>form a vector </a:t>
                </a:r>
                <a:r>
                  <a:rPr lang="en-IN" i="1" dirty="0" smtClean="0"/>
                  <a:t>space, called the </a:t>
                </a:r>
                <a:r>
                  <a:rPr lang="en-IN" b="1" dirty="0" err="1" smtClean="0"/>
                  <a:t>eigen</a:t>
                </a:r>
                <a:r>
                  <a:rPr lang="en-IN" b="1" dirty="0" smtClean="0"/>
                  <a:t> space </a:t>
                </a:r>
                <a:r>
                  <a:rPr lang="en-IN" i="1" dirty="0" smtClean="0"/>
                  <a:t>of </a:t>
                </a:r>
                <a:r>
                  <a:rPr lang="en-IN" b="1" dirty="0" smtClean="0"/>
                  <a:t>A </a:t>
                </a:r>
                <a:r>
                  <a:rPr lang="en-IN" i="1" dirty="0" smtClean="0"/>
                  <a:t>corresponding to that  </a:t>
                </a:r>
                <a14:m>
                  <m:oMath xmlns:m="http://schemas.openxmlformats.org/officeDocument/2006/math">
                    <m:r>
                      <a:rPr lang="en-I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5135563"/>
              </a:xfrm>
              <a:blipFill>
                <a:blip r:embed="rId2"/>
                <a:stretch>
                  <a:fillRect l="-1094" r="-16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Eigenvectors, </a:t>
            </a:r>
            <a:r>
              <a:rPr lang="en-IN" dirty="0" smtClean="0"/>
              <a:t>Eigen space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83163"/>
          </a:xfrm>
        </p:spPr>
        <p:txBody>
          <a:bodyPr/>
          <a:lstStyle/>
          <a:p>
            <a:r>
              <a:rPr lang="en-IN" i="1" dirty="0"/>
              <a:t>F </a:t>
            </a:r>
            <a:r>
              <a:rPr lang="en-IN" dirty="0"/>
              <a:t>is called a </a:t>
            </a:r>
            <a:r>
              <a:rPr lang="en-IN" b="1" dirty="0"/>
              <a:t>linear mapping </a:t>
            </a:r>
            <a:r>
              <a:rPr lang="en-IN" dirty="0"/>
              <a:t>or </a:t>
            </a:r>
            <a:r>
              <a:rPr lang="en-IN" b="1" dirty="0"/>
              <a:t>linear transformation </a:t>
            </a:r>
            <a:r>
              <a:rPr lang="en-IN" dirty="0"/>
              <a:t>if, for all </a:t>
            </a:r>
            <a:r>
              <a:rPr lang="en-IN" dirty="0" smtClean="0"/>
              <a:t>vectors </a:t>
            </a:r>
            <a:r>
              <a:rPr lang="en-IN" b="1" dirty="0"/>
              <a:t>v </a:t>
            </a:r>
            <a:r>
              <a:rPr lang="en-IN" dirty="0"/>
              <a:t>and </a:t>
            </a:r>
            <a:r>
              <a:rPr lang="en-IN" b="1" dirty="0"/>
              <a:t>x </a:t>
            </a:r>
            <a:r>
              <a:rPr lang="en-IN" dirty="0"/>
              <a:t>in </a:t>
            </a:r>
            <a:r>
              <a:rPr lang="en-IN" i="1" dirty="0" smtClean="0"/>
              <a:t>X </a:t>
            </a:r>
            <a:r>
              <a:rPr lang="en-IN" dirty="0" smtClean="0"/>
              <a:t>and </a:t>
            </a:r>
            <a:r>
              <a:rPr lang="en-IN" dirty="0"/>
              <a:t>scalars </a:t>
            </a:r>
            <a:r>
              <a:rPr lang="en-IN" i="1" dirty="0"/>
              <a:t>c</a:t>
            </a:r>
            <a:r>
              <a:rPr lang="en-IN" dirty="0" smtClean="0"/>
              <a:t>,</a:t>
            </a:r>
          </a:p>
          <a:p>
            <a:r>
              <a:rPr lang="en-IN" i="1" dirty="0" smtClean="0"/>
              <a:t>				</a:t>
            </a:r>
          </a:p>
          <a:p>
            <a:r>
              <a:rPr lang="en-IN" i="1" dirty="0" smtClean="0"/>
              <a:t>F </a:t>
            </a:r>
            <a:r>
              <a:rPr lang="en-IN" dirty="0"/>
              <a:t>(</a:t>
            </a:r>
            <a:r>
              <a:rPr lang="en-IN" b="1" dirty="0"/>
              <a:t>v </a:t>
            </a:r>
            <a:r>
              <a:rPr lang="en-IN" b="1" dirty="0" smtClean="0"/>
              <a:t>+</a:t>
            </a:r>
            <a:r>
              <a:rPr lang="en-IN" dirty="0" smtClean="0"/>
              <a:t> </a:t>
            </a:r>
            <a:r>
              <a:rPr lang="en-IN" b="1" dirty="0"/>
              <a:t>x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i="1" dirty="0"/>
              <a:t>F </a:t>
            </a:r>
            <a:r>
              <a:rPr lang="en-IN" dirty="0"/>
              <a:t>(</a:t>
            </a:r>
            <a:r>
              <a:rPr lang="en-IN" b="1" dirty="0"/>
              <a:t>v</a:t>
            </a:r>
            <a:r>
              <a:rPr lang="en-IN" dirty="0"/>
              <a:t>) </a:t>
            </a:r>
            <a:r>
              <a:rPr lang="en-IN" dirty="0" smtClean="0"/>
              <a:t>+ </a:t>
            </a:r>
            <a:r>
              <a:rPr lang="en-IN" i="1" dirty="0"/>
              <a:t>F </a:t>
            </a:r>
            <a:r>
              <a:rPr lang="en-IN" dirty="0"/>
              <a:t>(</a:t>
            </a:r>
            <a:r>
              <a:rPr lang="en-IN" b="1" dirty="0"/>
              <a:t>x</a:t>
            </a:r>
            <a:r>
              <a:rPr lang="en-IN" dirty="0" smtClean="0"/>
              <a:t>)</a:t>
            </a:r>
          </a:p>
          <a:p>
            <a:r>
              <a:rPr lang="en-IN" dirty="0" smtClean="0"/>
              <a:t>				</a:t>
            </a:r>
          </a:p>
          <a:p>
            <a:r>
              <a:rPr lang="en-IN" dirty="0" smtClean="0"/>
              <a:t>F(cx)= </a:t>
            </a:r>
            <a:r>
              <a:rPr lang="en-IN" dirty="0" err="1" smtClean="0"/>
              <a:t>cF</a:t>
            </a:r>
            <a:r>
              <a:rPr lang="en-IN" dirty="0" smtClean="0"/>
              <a:t>(x)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Null Space and Nullity are concepts in linear algebra which are used to identify the linear relationship among attributes.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" y="152400"/>
            <a:ext cx="5867400" cy="990600"/>
          </a:xfrm>
        </p:spPr>
        <p:txBody>
          <a:bodyPr/>
          <a:lstStyle/>
          <a:p>
            <a:r>
              <a:rPr lang="en-IN" dirty="0" smtClean="0"/>
              <a:t>Linear Transformation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59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pPr algn="just"/>
                <a:r>
                  <a:rPr lang="en-IN" dirty="0" smtClean="0"/>
                  <a:t>The order M</a:t>
                </a:r>
                <a14:m>
                  <m:oMath xmlns:m="http://schemas.openxmlformats.org/officeDocument/2006/math">
                    <m:r>
                      <a:rPr lang="en-IN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 of </a:t>
                </a:r>
                <a:r>
                  <a:rPr lang="en-IN" dirty="0"/>
                  <a:t>an </a:t>
                </a:r>
                <a:r>
                  <a:rPr lang="en-IN" dirty="0" smtClean="0"/>
                  <a:t>eigenvalue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as a root of the </a:t>
                </a:r>
                <a:r>
                  <a:rPr lang="en-IN" dirty="0" smtClean="0"/>
                  <a:t>characteristic </a:t>
                </a:r>
                <a:r>
                  <a:rPr lang="en-IN" dirty="0"/>
                  <a:t>polynomial is called </a:t>
                </a:r>
                <a:r>
                  <a:rPr lang="en-IN" dirty="0" smtClean="0"/>
                  <a:t>the </a:t>
                </a:r>
                <a:r>
                  <a:rPr lang="en-IN" b="1" dirty="0" smtClean="0"/>
                  <a:t>algebraic </a:t>
                </a:r>
                <a:r>
                  <a:rPr lang="en-IN" b="1" dirty="0"/>
                  <a:t>multiplicity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 smtClean="0"/>
              </a:p>
              <a:p>
                <a:pPr algn="just"/>
                <a:endParaRPr lang="en-IN" dirty="0"/>
              </a:p>
              <a:p>
                <a:r>
                  <a:rPr lang="en-IN" dirty="0" smtClean="0"/>
                  <a:t>The number m</a:t>
                </a:r>
                <a14:m>
                  <m:oMath xmlns:m="http://schemas.openxmlformats.org/officeDocument/2006/math"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 of </a:t>
                </a:r>
                <a:r>
                  <a:rPr lang="en-IN" dirty="0"/>
                  <a:t>linearly independent </a:t>
                </a:r>
                <a:r>
                  <a:rPr lang="en-IN" dirty="0" smtClean="0"/>
                  <a:t>eigenvectors corresponding </a:t>
                </a:r>
                <a:r>
                  <a:rPr lang="en-IN" dirty="0"/>
                  <a:t>to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 is </a:t>
                </a:r>
                <a:r>
                  <a:rPr lang="en-IN" dirty="0"/>
                  <a:t>called the </a:t>
                </a:r>
                <a:r>
                  <a:rPr lang="en-IN" b="1" dirty="0"/>
                  <a:t>geometric multiplicity </a:t>
                </a:r>
                <a:r>
                  <a:rPr lang="en-IN" dirty="0"/>
                  <a:t>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Thus </a:t>
                </a:r>
                <a:r>
                  <a:rPr lang="en-IN" dirty="0"/>
                  <a:t>m</a:t>
                </a:r>
                <a14:m>
                  <m:oMath xmlns:m="http://schemas.openxmlformats.org/officeDocument/2006/math"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is the </a:t>
                </a:r>
                <a:r>
                  <a:rPr lang="en-IN" dirty="0" smtClean="0"/>
                  <a:t>dimension of </a:t>
                </a:r>
                <a:r>
                  <a:rPr lang="en-IN" dirty="0"/>
                  <a:t>the </a:t>
                </a:r>
                <a:r>
                  <a:rPr lang="en-IN" dirty="0" smtClean="0"/>
                  <a:t>Eigen space </a:t>
                </a:r>
                <a:r>
                  <a:rPr lang="en-IN" dirty="0"/>
                  <a:t>corresponding to this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 smtClean="0"/>
                  <a:t>.</a:t>
                </a:r>
              </a:p>
              <a:p>
                <a:pPr algn="just"/>
                <a:r>
                  <a:rPr lang="en-IN" dirty="0" smtClean="0"/>
                  <a:t>Let</a:t>
                </a:r>
              </a:p>
              <a:p>
                <a:pPr algn="just"/>
                <a:endParaRPr lang="en-IN" dirty="0"/>
              </a:p>
              <a:p>
                <a:pPr algn="just"/>
                <a:r>
                  <a:rPr lang="en-IN" dirty="0" smtClean="0"/>
                  <a:t>Then </a:t>
                </a:r>
                <a:r>
                  <a:rPr lang="en-IN" dirty="0"/>
                  <a:t>M</a:t>
                </a:r>
                <a14:m>
                  <m:oMath xmlns:m="http://schemas.openxmlformats.org/officeDocument/2006/math"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=2; </a:t>
                </a:r>
                <a:r>
                  <a:rPr lang="en-IN" dirty="0"/>
                  <a:t>m</a:t>
                </a:r>
                <a14:m>
                  <m:oMath xmlns:m="http://schemas.openxmlformats.org/officeDocument/2006/math">
                    <m:r>
                      <a:rPr lang="en-IN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IN" dirty="0"/>
                  <a:t> </a:t>
                </a:r>
                <a:r>
                  <a:rPr lang="en-IN" smtClean="0"/>
                  <a:t>=1; </a:t>
                </a:r>
                <a:endParaRPr lang="en-IN" dirty="0"/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 r="-1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Algebraic multiplicity</a:t>
            </a:r>
          </a:p>
          <a:p>
            <a:r>
              <a:rPr lang="en-IN" dirty="0" smtClean="0"/>
              <a:t>Geometric </a:t>
            </a:r>
            <a:r>
              <a:rPr lang="en-IN" dirty="0"/>
              <a:t>multiplicity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724400"/>
            <a:ext cx="7661041" cy="86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1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r>
              <a:rPr lang="en-IN" dirty="0" smtClean="0"/>
              <a:t>For a given </a:t>
            </a:r>
            <a:r>
              <a:rPr lang="en-IN" dirty="0"/>
              <a:t>matrix </a:t>
            </a:r>
            <a:r>
              <a:rPr lang="en-IN" b="1" dirty="0"/>
              <a:t>A </a:t>
            </a:r>
            <a:r>
              <a:rPr lang="en-IN" dirty="0"/>
              <a:t>the solution set of the homogeneous </a:t>
            </a:r>
            <a:r>
              <a:rPr lang="en-IN" dirty="0" smtClean="0"/>
              <a:t>system (</a:t>
            </a:r>
            <a:r>
              <a:rPr lang="en-IN" dirty="0" err="1" smtClean="0"/>
              <a:t>Ax</a:t>
            </a:r>
            <a:r>
              <a:rPr lang="en-IN" dirty="0" smtClean="0"/>
              <a:t>= 0) </a:t>
            </a:r>
            <a:r>
              <a:rPr lang="en-IN" dirty="0"/>
              <a:t>is </a:t>
            </a:r>
            <a:r>
              <a:rPr lang="en-IN" dirty="0" smtClean="0"/>
              <a:t>a vector </a:t>
            </a:r>
            <a:r>
              <a:rPr lang="en-IN" dirty="0"/>
              <a:t>space, called the </a:t>
            </a:r>
            <a:r>
              <a:rPr lang="en-IN" b="1" dirty="0"/>
              <a:t>null space </a:t>
            </a:r>
            <a:r>
              <a:rPr lang="en-IN" dirty="0"/>
              <a:t>of </a:t>
            </a:r>
            <a:r>
              <a:rPr lang="en-IN" b="1" dirty="0"/>
              <a:t>A</a:t>
            </a:r>
            <a:r>
              <a:rPr lang="en-IN" dirty="0"/>
              <a:t>, and its dimension is called the </a:t>
            </a:r>
            <a:r>
              <a:rPr lang="en-IN" b="1" dirty="0"/>
              <a:t>nullity </a:t>
            </a:r>
            <a:r>
              <a:rPr lang="en-IN" dirty="0"/>
              <a:t>of </a:t>
            </a:r>
            <a:r>
              <a:rPr lang="en-IN" b="1" dirty="0"/>
              <a:t>A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Nullity of A: the number of linearly independent vectors in the null space.</a:t>
            </a:r>
          </a:p>
          <a:p>
            <a:endParaRPr lang="en-IN" dirty="0"/>
          </a:p>
          <a:p>
            <a:r>
              <a:rPr lang="en-IN" dirty="0" smtClean="0"/>
              <a:t>Rank A: For a given matrix </a:t>
            </a:r>
            <a:r>
              <a:rPr lang="en-IN" b="1" dirty="0" smtClean="0"/>
              <a:t>A, </a:t>
            </a:r>
            <a:r>
              <a:rPr lang="en-IN" dirty="0" smtClean="0"/>
              <a:t>the </a:t>
            </a:r>
            <a:r>
              <a:rPr lang="en-IN" dirty="0"/>
              <a:t>maximum number of linearly independent row vectors of </a:t>
            </a:r>
            <a:r>
              <a:rPr lang="en-IN" b="1" dirty="0"/>
              <a:t>A</a:t>
            </a:r>
            <a:r>
              <a:rPr lang="en-IN" dirty="0"/>
              <a:t>. It is denoted by rank </a:t>
            </a:r>
            <a:r>
              <a:rPr lang="en-IN" b="1" dirty="0"/>
              <a:t>A</a:t>
            </a:r>
            <a:r>
              <a:rPr lang="en-IN" dirty="0"/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Definitions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93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5029199"/>
          </a:xfrm>
        </p:spPr>
        <p:txBody>
          <a:bodyPr/>
          <a:lstStyle/>
          <a:p>
            <a:r>
              <a:rPr lang="en-IN" sz="2800" dirty="0"/>
              <a:t>For any m × n matrix A, </a:t>
            </a:r>
            <a:endParaRPr lang="en-IN" sz="2800" dirty="0" smtClean="0"/>
          </a:p>
          <a:p>
            <a:endParaRPr lang="en-IN" sz="2800" dirty="0"/>
          </a:p>
          <a:p>
            <a:endParaRPr lang="en-IN" sz="2800" dirty="0" smtClean="0"/>
          </a:p>
          <a:p>
            <a:endParaRPr lang="en-IN" sz="2800" dirty="0"/>
          </a:p>
          <a:p>
            <a:pPr algn="ctr"/>
            <a:r>
              <a:rPr lang="en-IN" sz="2800" dirty="0" smtClean="0"/>
              <a:t>rank </a:t>
            </a:r>
            <a:r>
              <a:rPr lang="en-IN" sz="2800" b="1" dirty="0"/>
              <a:t>A </a:t>
            </a:r>
            <a:r>
              <a:rPr lang="en-IN" sz="2800" b="1" dirty="0" smtClean="0"/>
              <a:t>+</a:t>
            </a:r>
            <a:r>
              <a:rPr lang="en-IN" sz="2800" dirty="0" smtClean="0"/>
              <a:t> </a:t>
            </a:r>
            <a:r>
              <a:rPr lang="en-IN" sz="2800" dirty="0"/>
              <a:t>nullity </a:t>
            </a:r>
            <a:r>
              <a:rPr lang="en-IN" sz="2800" b="1" dirty="0" smtClean="0"/>
              <a:t>A= n  (</a:t>
            </a:r>
            <a:r>
              <a:rPr lang="en-IN" sz="2800" dirty="0" smtClean="0"/>
              <a:t> </a:t>
            </a:r>
            <a:r>
              <a:rPr lang="en-IN" sz="2800" dirty="0"/>
              <a:t>Number of columns of </a:t>
            </a:r>
            <a:r>
              <a:rPr lang="en-IN" sz="2800" b="1" dirty="0" smtClean="0"/>
              <a:t>A)</a:t>
            </a:r>
            <a:r>
              <a:rPr lang="en-IN" sz="2800" dirty="0" smtClean="0"/>
              <a:t>.     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Rank -  Nullity theorem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37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pPr algn="just"/>
            <a:r>
              <a:rPr lang="en-IN" dirty="0" smtClean="0"/>
              <a:t>Let </a:t>
            </a:r>
            <a:r>
              <a:rPr lang="en-IN" i="1" dirty="0" smtClean="0"/>
              <a:t>X= </a:t>
            </a:r>
            <a:r>
              <a:rPr lang="en-IN" dirty="0" smtClean="0"/>
              <a:t> </a:t>
            </a:r>
            <a:r>
              <a:rPr lang="en-IN" i="1" dirty="0"/>
              <a:t>R</a:t>
            </a:r>
            <a:r>
              <a:rPr lang="en-IN" i="1" baseline="30000" dirty="0"/>
              <a:t>n</a:t>
            </a:r>
            <a:r>
              <a:rPr lang="en-IN" i="1" dirty="0"/>
              <a:t> </a:t>
            </a:r>
            <a:r>
              <a:rPr lang="en-IN" i="1" dirty="0" smtClean="0"/>
              <a:t> </a:t>
            </a:r>
            <a:r>
              <a:rPr lang="en-IN" dirty="0" smtClean="0"/>
              <a:t>and Y=R</a:t>
            </a:r>
            <a:r>
              <a:rPr lang="en-IN" baseline="30000" dirty="0" smtClean="0"/>
              <a:t>m</a:t>
            </a:r>
            <a:r>
              <a:rPr lang="en-IN" dirty="0" smtClean="0"/>
              <a:t>. </a:t>
            </a:r>
            <a:r>
              <a:rPr lang="en-IN" dirty="0"/>
              <a:t>Then any real </a:t>
            </a:r>
            <a:r>
              <a:rPr lang="en-IN" dirty="0" err="1" smtClean="0"/>
              <a:t>mXn</a:t>
            </a:r>
            <a:r>
              <a:rPr lang="en-IN" dirty="0" smtClean="0"/>
              <a:t> matrix A= [</a:t>
            </a:r>
            <a:r>
              <a:rPr lang="en-IN" dirty="0" err="1" smtClean="0"/>
              <a:t>aij</a:t>
            </a:r>
            <a:r>
              <a:rPr lang="en-IN" dirty="0" smtClean="0"/>
              <a:t>]</a:t>
            </a:r>
          </a:p>
          <a:p>
            <a:pPr algn="just"/>
            <a:r>
              <a:rPr lang="en-IN" dirty="0" smtClean="0"/>
              <a:t>gives a </a:t>
            </a:r>
            <a:r>
              <a:rPr lang="en-IN" dirty="0"/>
              <a:t>transformation of into </a:t>
            </a:r>
            <a:r>
              <a:rPr lang="en-IN" dirty="0" smtClean="0"/>
              <a:t>R</a:t>
            </a:r>
            <a:r>
              <a:rPr lang="en-IN" baseline="30000" dirty="0" smtClean="0"/>
              <a:t>n </a:t>
            </a:r>
            <a:r>
              <a:rPr lang="en-IN" dirty="0" smtClean="0"/>
              <a:t> into R</a:t>
            </a:r>
            <a:r>
              <a:rPr lang="en-IN" baseline="30000" dirty="0"/>
              <a:t>m</a:t>
            </a:r>
            <a:r>
              <a:rPr lang="en-IN" dirty="0" smtClean="0"/>
              <a:t>,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 					Y=AX</a:t>
            </a:r>
          </a:p>
          <a:p>
            <a:pPr algn="just"/>
            <a:endParaRPr lang="en-IN" dirty="0"/>
          </a:p>
          <a:p>
            <a:pPr algn="just"/>
            <a:r>
              <a:rPr lang="en-IN" dirty="0" smtClean="0"/>
              <a:t>Since A(u + </a:t>
            </a:r>
            <a:r>
              <a:rPr lang="en-IN" dirty="0"/>
              <a:t>x) </a:t>
            </a:r>
            <a:r>
              <a:rPr lang="en-IN" dirty="0" smtClean="0"/>
              <a:t>= Au +  </a:t>
            </a:r>
            <a:r>
              <a:rPr lang="en-IN" dirty="0" err="1" smtClean="0"/>
              <a:t>Ax</a:t>
            </a:r>
            <a:r>
              <a:rPr lang="en-IN" dirty="0" smtClean="0"/>
              <a:t> and </a:t>
            </a:r>
            <a:r>
              <a:rPr lang="en-IN" dirty="0"/>
              <a:t>A(</a:t>
            </a:r>
            <a:r>
              <a:rPr lang="en-IN" i="1" dirty="0"/>
              <a:t>c</a:t>
            </a:r>
            <a:r>
              <a:rPr lang="en-IN" dirty="0"/>
              <a:t>x) </a:t>
            </a:r>
            <a:r>
              <a:rPr lang="en-IN" dirty="0" smtClean="0"/>
              <a:t>= </a:t>
            </a:r>
            <a:r>
              <a:rPr lang="en-IN" i="1" dirty="0" err="1" smtClean="0"/>
              <a:t>c</a:t>
            </a:r>
            <a:r>
              <a:rPr lang="en-IN" dirty="0" err="1" smtClean="0"/>
              <a:t>Ax</a:t>
            </a:r>
            <a:r>
              <a:rPr lang="en-IN" dirty="0" smtClean="0"/>
              <a:t>, this transformation  is linear.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Every </a:t>
            </a:r>
            <a:r>
              <a:rPr lang="en-IN" dirty="0"/>
              <a:t>linear transformation </a:t>
            </a:r>
            <a:r>
              <a:rPr lang="en-IN" i="1" dirty="0"/>
              <a:t>F </a:t>
            </a:r>
            <a:r>
              <a:rPr lang="en-IN" dirty="0"/>
              <a:t>of R</a:t>
            </a:r>
            <a:r>
              <a:rPr lang="en-IN" baseline="30000" dirty="0"/>
              <a:t>n </a:t>
            </a:r>
            <a:r>
              <a:rPr lang="en-IN" dirty="0"/>
              <a:t> into R</a:t>
            </a:r>
            <a:r>
              <a:rPr lang="en-IN" baseline="30000" dirty="0"/>
              <a:t>m</a:t>
            </a:r>
            <a:r>
              <a:rPr lang="en-IN" dirty="0" smtClean="0"/>
              <a:t> </a:t>
            </a:r>
            <a:r>
              <a:rPr lang="en-IN" dirty="0"/>
              <a:t>can be given</a:t>
            </a:r>
          </a:p>
          <a:p>
            <a:pPr algn="just"/>
            <a:r>
              <a:rPr lang="en-IN" dirty="0"/>
              <a:t>in terms of an </a:t>
            </a:r>
            <a:r>
              <a:rPr lang="en-IN" dirty="0" err="1" smtClean="0"/>
              <a:t>mXn</a:t>
            </a:r>
            <a:r>
              <a:rPr lang="en-IN" dirty="0" smtClean="0"/>
              <a:t> matrix </a:t>
            </a:r>
            <a:r>
              <a:rPr lang="en-IN" b="1" dirty="0"/>
              <a:t>A</a:t>
            </a:r>
            <a:r>
              <a:rPr lang="en-IN" dirty="0"/>
              <a:t>, after a basis for </a:t>
            </a:r>
            <a:r>
              <a:rPr lang="en-IN" dirty="0" smtClean="0"/>
              <a:t>R</a:t>
            </a:r>
            <a:r>
              <a:rPr lang="en-IN" baseline="30000" dirty="0" smtClean="0"/>
              <a:t>n</a:t>
            </a:r>
            <a:r>
              <a:rPr lang="en-IN" dirty="0" smtClean="0"/>
              <a:t> and </a:t>
            </a:r>
            <a:r>
              <a:rPr lang="en-IN" dirty="0"/>
              <a:t>a basis for R</a:t>
            </a:r>
            <a:r>
              <a:rPr lang="en-IN" baseline="30000" dirty="0"/>
              <a:t>m </a:t>
            </a:r>
            <a:r>
              <a:rPr lang="en-IN" baseline="30000" dirty="0" smtClean="0"/>
              <a:t> </a:t>
            </a:r>
            <a:r>
              <a:rPr lang="en-IN" dirty="0" smtClean="0"/>
              <a:t>have </a:t>
            </a:r>
            <a:r>
              <a:rPr lang="en-IN" dirty="0"/>
              <a:t>been chosen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Linear Transformation of Space </a:t>
            </a:r>
            <a:r>
              <a:rPr lang="en-IN" dirty="0" smtClean="0"/>
              <a:t>R</a:t>
            </a:r>
            <a:r>
              <a:rPr lang="en-IN" baseline="30000" dirty="0" smtClean="0"/>
              <a:t>n</a:t>
            </a:r>
            <a:r>
              <a:rPr lang="en-IN" dirty="0" smtClean="0"/>
              <a:t>  into R</a:t>
            </a:r>
            <a:r>
              <a:rPr lang="en-IN" baseline="30000" dirty="0" smtClean="0"/>
              <a:t>m </a:t>
            </a:r>
            <a:r>
              <a:rPr lang="en-IN" dirty="0" smtClean="0"/>
              <a:t>Space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10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6400"/>
            <a:ext cx="7315200" cy="471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6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161" y="1905000"/>
            <a:ext cx="8229600" cy="307795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9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1144</Words>
  <Application>Microsoft Office PowerPoint</Application>
  <PresentationFormat>On-screen Show (4:3)</PresentationFormat>
  <Paragraphs>298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Arial</vt:lpstr>
      <vt:lpstr>Calibri</vt:lpstr>
      <vt:lpstr>Cambria Math</vt:lpstr>
      <vt:lpstr>標楷體</vt:lpstr>
      <vt:lpstr>inherit</vt:lpstr>
      <vt:lpstr>MathJax_Caligraphic</vt:lpstr>
      <vt:lpstr>MathJax_Main</vt:lpstr>
      <vt:lpstr>MathJax_Main-bold</vt:lpstr>
      <vt:lpstr>MathJax_Math-italic</vt:lpstr>
      <vt:lpstr>PT Serif</vt:lpstr>
      <vt:lpstr>Times New Roman</vt:lpstr>
      <vt:lpstr>Wingdings</vt:lpstr>
      <vt:lpstr>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Windows User</cp:lastModifiedBy>
  <cp:revision>200</cp:revision>
  <dcterms:created xsi:type="dcterms:W3CDTF">2014-09-18T17:17:25Z</dcterms:created>
  <dcterms:modified xsi:type="dcterms:W3CDTF">2020-09-05T04:08:58Z</dcterms:modified>
</cp:coreProperties>
</file>