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2"/>
  </p:notesMasterIdLst>
  <p:sldIdLst>
    <p:sldId id="323" r:id="rId2"/>
    <p:sldId id="324" r:id="rId3"/>
    <p:sldId id="292" r:id="rId4"/>
    <p:sldId id="325" r:id="rId5"/>
    <p:sldId id="343" r:id="rId6"/>
    <p:sldId id="326" r:id="rId7"/>
    <p:sldId id="327" r:id="rId8"/>
    <p:sldId id="333" r:id="rId9"/>
    <p:sldId id="334" r:id="rId10"/>
    <p:sldId id="339" r:id="rId11"/>
    <p:sldId id="332" r:id="rId12"/>
    <p:sldId id="335" r:id="rId13"/>
    <p:sldId id="336" r:id="rId14"/>
    <p:sldId id="337" r:id="rId15"/>
    <p:sldId id="338" r:id="rId16"/>
    <p:sldId id="340" r:id="rId17"/>
    <p:sldId id="341" r:id="rId18"/>
    <p:sldId id="330" r:id="rId19"/>
    <p:sldId id="342" r:id="rId20"/>
    <p:sldId id="331" r:id="rId21"/>
  </p:sldIdLst>
  <p:sldSz cx="9144000" cy="6858000" type="screen4x3"/>
  <p:notesSz cx="6808788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>
      <p:cViewPr varScale="1">
        <p:scale>
          <a:sx n="91" d="100"/>
          <a:sy n="91" d="100"/>
        </p:scale>
        <p:origin x="99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21F22-1FCD-423B-ABDF-DA273D32C413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1988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3307"/>
            <a:ext cx="544703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50475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0647"/>
            <a:ext cx="2950475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536C4-674F-47B8-B857-97AB08F6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35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536C4-674F-47B8-B857-97AB08F6B0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8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3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550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smtClean="0">
                <a:solidFill>
                  <a:srgbClr val="101141"/>
                </a:solidFill>
              </a:rPr>
              <a:t>BITS </a:t>
            </a:r>
            <a:r>
              <a:rPr lang="en-US" sz="9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3778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8C8D-BF21-4ED2-AA9B-14AC8BB0A65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E36E-A0D7-4595-A1DB-93C3A10BE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07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8C8D-BF21-4ED2-AA9B-14AC8BB0A65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9/12/2020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E36E-A0D7-4595-A1DB-93C3A10BE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7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FFFFFF"/>
                </a:solidFill>
              </a:rPr>
              <a:t>Hyderabad 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5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8214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596063"/>
            <a:ext cx="9067800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/>
              <a:t>Course No</a:t>
            </a:r>
            <a:r>
              <a:rPr lang="en-US" sz="1100" b="1" smtClean="0"/>
              <a:t>:</a:t>
            </a:r>
            <a:r>
              <a:rPr lang="en-US" sz="1100" b="1" baseline="0" smtClean="0"/>
              <a:t> SS ZC416 </a:t>
            </a:r>
            <a:r>
              <a:rPr lang="en-US" sz="1100" b="1" baseline="0" dirty="0" smtClean="0"/>
              <a:t>Course Title : Mathematical Foundations for Data Science</a:t>
            </a:r>
            <a:r>
              <a:rPr lang="en-US" sz="1100" b="1" dirty="0" smtClean="0"/>
              <a:t>, Dr. KVR , </a:t>
            </a:r>
            <a:r>
              <a:rPr lang="en-US" sz="1100" b="1" dirty="0" smtClean="0">
                <a:solidFill>
                  <a:srgbClr val="101141"/>
                </a:solidFill>
              </a:rPr>
              <a:t>BITS </a:t>
            </a:r>
            <a:r>
              <a:rPr lang="en-US" sz="1100" b="1" dirty="0" err="1" smtClean="0">
                <a:solidFill>
                  <a:srgbClr val="101141"/>
                </a:solidFill>
              </a:rPr>
              <a:t>Pilani</a:t>
            </a:r>
            <a:r>
              <a:rPr lang="en-US" sz="1100" b="1" dirty="0" smtClean="0">
                <a:solidFill>
                  <a:srgbClr val="101141"/>
                </a:solidFill>
              </a:rPr>
              <a:t>, Hyderabad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38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08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52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133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547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023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AAOC Z C111  PROBABILITY AND 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28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0" y="3505200"/>
            <a:ext cx="4648200" cy="2438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/>
              <a:t>BITS </a:t>
            </a:r>
            <a:r>
              <a:rPr lang="en-US" sz="4800" dirty="0" err="1"/>
              <a:t>Pilani</a:t>
            </a:r>
            <a:r>
              <a:rPr lang="en-US" sz="4800" dirty="0"/>
              <a:t> p</a:t>
            </a:r>
            <a:r>
              <a:rPr lang="en-US" sz="4800" dirty="0" smtClean="0"/>
              <a:t>resentation</a:t>
            </a:r>
            <a:endParaRPr lang="en-US" sz="4800" dirty="0"/>
          </a:p>
        </p:txBody>
      </p:sp>
      <p:sp>
        <p:nvSpPr>
          <p:cNvPr id="3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K. </a:t>
            </a:r>
            <a:r>
              <a:rPr lang="en-US" altLang="en-US" dirty="0" err="1" smtClean="0"/>
              <a:t>Venkata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Ratnam</a:t>
            </a:r>
            <a:endParaRPr lang="en-US" alt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Mathematics</a:t>
            </a:r>
          </a:p>
        </p:txBody>
      </p:sp>
    </p:spTree>
    <p:extLst>
      <p:ext uri="{BB962C8B-B14F-4D97-AF65-F5344CB8AC3E}">
        <p14:creationId xmlns:p14="http://schemas.microsoft.com/office/powerpoint/2010/main" val="39886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15400" cy="5135563"/>
              </a:xfrm>
            </p:spPr>
            <p:txBody>
              <a:bodyPr/>
              <a:lstStyle/>
              <a:p>
                <a:pPr algn="just"/>
                <a:r>
                  <a:rPr lang="en-IN" dirty="0" smtClean="0"/>
                  <a:t>The above equation (A-</a:t>
                </a:r>
                <a14:m>
                  <m:oMath xmlns:m="http://schemas.openxmlformats.org/officeDocument/2006/math">
                    <m:r>
                      <a:rPr lang="en-I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IN" dirty="0" smtClean="0"/>
                  <a:t>I)x=0 is a homogeneous system , it will have a nontrivial solution provided the determinant of </a:t>
                </a:r>
                <a:r>
                  <a:rPr lang="en-IN" dirty="0"/>
                  <a:t>(A-</a:t>
                </a:r>
                <a14:m>
                  <m:oMath xmlns:m="http://schemas.openxmlformats.org/officeDocument/2006/math">
                    <m:r>
                      <a:rPr lang="en-I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IN" dirty="0" smtClean="0"/>
                  <a:t>I) is zero.</a:t>
                </a:r>
              </a:p>
              <a:p>
                <a:pPr algn="just"/>
                <a:endParaRPr lang="en-IN" dirty="0"/>
              </a:p>
              <a:p>
                <a:pPr algn="just"/>
                <a:r>
                  <a:rPr lang="en-IN" dirty="0" smtClean="0"/>
                  <a:t>Which is the characteristic polynomial in </a:t>
                </a:r>
                <a14:m>
                  <m:oMath xmlns:m="http://schemas.openxmlformats.org/officeDocument/2006/math">
                    <m:r>
                      <a:rPr lang="en-I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IN" dirty="0" smtClean="0"/>
                  <a:t> . Solving we get Eigen values.</a:t>
                </a:r>
              </a:p>
              <a:p>
                <a:pPr algn="just"/>
                <a:endParaRPr lang="en-IN" dirty="0"/>
              </a:p>
              <a:p>
                <a:pPr algn="just"/>
                <a:r>
                  <a:rPr lang="en-IN" dirty="0" smtClean="0"/>
                  <a:t>For each distinct Eigen value we have to determine above homogeneous system and solve then we will get the Eigen vector.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15400" cy="5135563"/>
              </a:xfrm>
              <a:blipFill>
                <a:blip r:embed="rId2"/>
                <a:stretch>
                  <a:fillRect l="-1094" t="-830" r="-10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52400"/>
            <a:ext cx="6477000" cy="1143000"/>
          </a:xfrm>
        </p:spPr>
        <p:txBody>
          <a:bodyPr/>
          <a:lstStyle/>
          <a:p>
            <a:r>
              <a:rPr lang="en-IN" dirty="0" smtClean="0"/>
              <a:t>Eigen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42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371600"/>
                <a:ext cx="9067800" cy="5334000"/>
              </a:xfrm>
            </p:spPr>
            <p:txBody>
              <a:bodyPr/>
              <a:lstStyle/>
              <a:p>
                <a:pPr algn="just"/>
                <a:r>
                  <a:rPr lang="en-IN" sz="2200" i="1" dirty="0" smtClean="0"/>
                  <a:t>A is invertible if  A is non-singular.</a:t>
                </a:r>
              </a:p>
              <a:p>
                <a:pPr algn="just"/>
                <a:endParaRPr lang="en-IN" sz="2200" i="1" dirty="0" smtClean="0"/>
              </a:p>
              <a:p>
                <a:pPr algn="just"/>
                <a:r>
                  <a:rPr lang="en-IN" sz="2200" i="1" dirty="0" smtClean="0"/>
                  <a:t>The </a:t>
                </a:r>
                <a:r>
                  <a:rPr lang="en-IN" sz="2200" i="1" dirty="0"/>
                  <a:t>transpose </a:t>
                </a:r>
                <a:r>
                  <a:rPr lang="en-IN" sz="2200" b="1" dirty="0"/>
                  <a:t>A</a:t>
                </a:r>
                <a:r>
                  <a:rPr lang="en-IN" sz="2200" baseline="30000" dirty="0"/>
                  <a:t>T</a:t>
                </a:r>
                <a:r>
                  <a:rPr lang="en-IN" sz="2200" dirty="0"/>
                  <a:t> </a:t>
                </a:r>
                <a:r>
                  <a:rPr lang="en-IN" sz="2200" i="1" dirty="0"/>
                  <a:t>of a square matrix </a:t>
                </a:r>
                <a:r>
                  <a:rPr lang="en-IN" sz="2200" b="1" dirty="0"/>
                  <a:t>A </a:t>
                </a:r>
                <a:r>
                  <a:rPr lang="en-IN" sz="2200" i="1" dirty="0"/>
                  <a:t>has the same eigenvalues as </a:t>
                </a:r>
                <a:r>
                  <a:rPr lang="en-IN" sz="2200" b="1" dirty="0"/>
                  <a:t>A</a:t>
                </a:r>
                <a:r>
                  <a:rPr lang="en-IN" sz="2200" dirty="0" smtClean="0"/>
                  <a:t>. </a:t>
                </a:r>
              </a:p>
              <a:p>
                <a:pPr algn="just"/>
                <a:endParaRPr lang="en-IN" sz="2200" dirty="0"/>
              </a:p>
              <a:p>
                <a:pPr algn="just"/>
                <a:r>
                  <a:rPr lang="en-IN" sz="2200" dirty="0" smtClean="0"/>
                  <a:t>Show </a:t>
                </a:r>
                <a:r>
                  <a:rPr lang="en-IN" sz="2200" dirty="0"/>
                  <a:t>that the eigenvalues of </a:t>
                </a:r>
                <a:r>
                  <a:rPr lang="en-IN" sz="2200" dirty="0" smtClean="0"/>
                  <a:t>a real </a:t>
                </a:r>
                <a:r>
                  <a:rPr lang="en-IN" sz="2200" dirty="0"/>
                  <a:t>matrix are real or complex conjugate in pairs</a:t>
                </a:r>
                <a:r>
                  <a:rPr lang="en-IN" sz="2200" dirty="0" smtClean="0"/>
                  <a:t>.</a:t>
                </a:r>
              </a:p>
              <a:p>
                <a:pPr algn="just"/>
                <a:endParaRPr lang="en-IN" sz="2200" dirty="0" smtClean="0"/>
              </a:p>
              <a:p>
                <a:pPr algn="just"/>
                <a:r>
                  <a:rPr lang="en-IN" sz="2200" dirty="0" smtClean="0"/>
                  <a:t>Inverse matrix : Show that A</a:t>
                </a:r>
                <a:r>
                  <a:rPr lang="en-IN" sz="2200" baseline="30000" dirty="0" smtClean="0"/>
                  <a:t>-1</a:t>
                </a:r>
                <a:r>
                  <a:rPr lang="en-IN" sz="2200" dirty="0" smtClean="0"/>
                  <a:t> exists if and only if the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200" dirty="0" smtClean="0"/>
                  <a:t>,….</a:t>
                </a:r>
                <a:r>
                  <a:rPr lang="en-IN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200" dirty="0" smtClean="0"/>
                  <a:t>are non  zero and then A</a:t>
                </a:r>
                <a:r>
                  <a:rPr lang="en-IN" sz="2200" baseline="30000" dirty="0" smtClean="0"/>
                  <a:t>-1</a:t>
                </a:r>
                <a:r>
                  <a:rPr lang="en-IN" sz="2200" dirty="0" smtClean="0"/>
                  <a:t> has the </a:t>
                </a:r>
                <a:r>
                  <a:rPr lang="en-IN" sz="2200" dirty="0" err="1" smtClean="0"/>
                  <a:t>eigen</a:t>
                </a:r>
                <a:r>
                  <a:rPr lang="en-IN" sz="2200" dirty="0" smtClean="0"/>
                  <a:t> values 1/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200" dirty="0" smtClean="0"/>
                  <a:t>, 1/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200" dirty="0" smtClean="0"/>
                  <a:t>,….1/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200" dirty="0" smtClean="0"/>
                  <a:t>.</a:t>
                </a:r>
              </a:p>
              <a:p>
                <a:pPr algn="just"/>
                <a:endParaRPr lang="en-IN" sz="2200" dirty="0"/>
              </a:p>
              <a:p>
                <a:pPr algn="just"/>
                <a:r>
                  <a:rPr lang="en-IN" sz="2200" dirty="0" smtClean="0"/>
                  <a:t>The sum of the </a:t>
                </a:r>
                <a:r>
                  <a:rPr lang="en-IN" sz="2200" dirty="0" smtClean="0"/>
                  <a:t>Eigen </a:t>
                </a:r>
                <a:r>
                  <a:rPr lang="en-IN" sz="2200" dirty="0" smtClean="0"/>
                  <a:t>values of a square matrix is equal to its trace and product of the Eigen values is equal to its determinant.</a:t>
                </a:r>
              </a:p>
              <a:p>
                <a:pPr algn="just"/>
                <a:endParaRPr lang="en-IN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371600"/>
                <a:ext cx="9067800" cy="5334000"/>
              </a:xfrm>
              <a:blipFill>
                <a:blip r:embed="rId2"/>
                <a:stretch>
                  <a:fillRect l="-874" t="-686" r="-8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Theorems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4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93837"/>
                <a:ext cx="8915400" cy="5059363"/>
              </a:xfrm>
            </p:spPr>
            <p:txBody>
              <a:bodyPr/>
              <a:lstStyle/>
              <a:p>
                <a:r>
                  <a:rPr lang="en-IN" dirty="0" smtClean="0"/>
                  <a:t>Find the Eigen values and Eigen vectors of the matrix:</a:t>
                </a:r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Solution : The characteristic polynomial of the given matrix A is  </a:t>
                </a:r>
                <a:r>
                  <a:rPr lang="en-IN" dirty="0" err="1" smtClean="0"/>
                  <a:t>det</a:t>
                </a:r>
                <a:r>
                  <a:rPr lang="en-IN" dirty="0" smtClean="0"/>
                  <a:t> (A-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)=0; 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That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=0,----------------</a:t>
                </a:r>
                <a:r>
                  <a:rPr lang="en-IN" dirty="0" smtClean="0">
                    <a:sym typeface="Wingdings" panose="05000000000000000000" pitchFamily="2" charset="2"/>
                  </a:rPr>
                  <a:t>1</a:t>
                </a:r>
                <a:endParaRPr lang="en-IN" dirty="0" smtClean="0"/>
              </a:p>
              <a:p>
                <a:r>
                  <a:rPr lang="en-IN" dirty="0" smtClean="0"/>
                  <a:t> by expanding the determinant we have </a:t>
                </a:r>
              </a:p>
              <a:p>
                <a:r>
                  <a:rPr lang="en-IN" dirty="0" smtClean="0"/>
                  <a:t>(4-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){(5-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)(3-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)-0}-2{2(3-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)}+(-2){2(5-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)}=0</a:t>
                </a:r>
              </a:p>
              <a:p>
                <a:r>
                  <a:rPr lang="en-IN" dirty="0"/>
                  <a:t>-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baseline="30000" dirty="0" smtClean="0"/>
                  <a:t>3</a:t>
                </a:r>
                <a:r>
                  <a:rPr lang="en-IN" dirty="0" smtClean="0"/>
                  <a:t> +12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baseline="30000" dirty="0" smtClean="0"/>
                  <a:t>2</a:t>
                </a:r>
                <a:r>
                  <a:rPr lang="en-IN" baseline="30000" dirty="0"/>
                  <a:t> </a:t>
                </a:r>
                <a:r>
                  <a:rPr lang="en-IN" dirty="0" smtClean="0"/>
                  <a:t> -47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+60-12+4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-20+4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=</a:t>
                </a:r>
                <a:r>
                  <a:rPr lang="en-IN" dirty="0"/>
                  <a:t> -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baseline="30000" dirty="0"/>
                  <a:t>3</a:t>
                </a:r>
                <a:r>
                  <a:rPr lang="en-IN" dirty="0"/>
                  <a:t> +12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baseline="30000" dirty="0"/>
                  <a:t>2 </a:t>
                </a:r>
                <a:r>
                  <a:rPr lang="en-IN" baseline="30000" dirty="0" smtClean="0"/>
                  <a:t> </a:t>
                </a:r>
                <a:r>
                  <a:rPr lang="en-IN" dirty="0" smtClean="0"/>
                  <a:t> -39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+28=0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93837"/>
                <a:ext cx="8915400" cy="5059363"/>
              </a:xfrm>
              <a:blipFill>
                <a:blip r:embed="rId2"/>
                <a:stretch>
                  <a:fillRect l="-1025" t="-843" b="-28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2209800"/>
                <a:ext cx="152689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209800"/>
                <a:ext cx="1526893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31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</p:spPr>
            <p:txBody>
              <a:bodyPr/>
              <a:lstStyle/>
              <a:p>
                <a:r>
                  <a:rPr lang="en-IN" dirty="0" smtClean="0"/>
                  <a:t>-(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-1)(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-4)(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-7)=0;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=1, 4, 7.</a:t>
                </a:r>
              </a:p>
              <a:p>
                <a:endParaRPr lang="en-IN" dirty="0"/>
              </a:p>
              <a:p>
                <a:r>
                  <a:rPr lang="en-IN" dirty="0" smtClean="0"/>
                  <a:t>Finding Eigen vector : </a:t>
                </a:r>
                <a:r>
                  <a:rPr lang="en-IN" dirty="0" err="1" smtClean="0"/>
                  <a:t>Ax</a:t>
                </a:r>
                <a:r>
                  <a:rPr lang="en-IN" dirty="0" smtClean="0"/>
                  <a:t>=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x; (A-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I)x=0;</a:t>
                </a:r>
              </a:p>
              <a:p>
                <a:endParaRPr lang="en-IN" dirty="0"/>
              </a:p>
              <a:p>
                <a:r>
                  <a:rPr lang="en-IN" dirty="0" smtClean="0"/>
                  <a:t>Put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=1 in 1) then solve the homogenous system by reducing into echelon form we get the Eigen vector of the matrix 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; let A=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; applying elementary row operations we get the following RREF form:</a:t>
                </a:r>
                <a:endParaRPr lang="en-I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 solving by using gauss elimination method we have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  <a:blipFill>
                <a:blip r:embed="rId2"/>
                <a:stretch>
                  <a:fillRect l="-1085" t="-856" b="-160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22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93837"/>
                <a:ext cx="8839200" cy="53641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=0;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/2=0 ;</a:t>
                </a:r>
              </a:p>
              <a:p>
                <a:r>
                  <a:rPr lang="en-IN" dirty="0" smtClean="0"/>
                  <a:t>For the given A we have:</a:t>
                </a:r>
              </a:p>
              <a:p>
                <a:r>
                  <a:rPr lang="en-IN" dirty="0" smtClean="0"/>
                  <a:t>Rank of the matrix :r=2 ( no of non zero rows in </a:t>
                </a:r>
                <a:r>
                  <a:rPr lang="en-IN" dirty="0" err="1" smtClean="0"/>
                  <a:t>rref</a:t>
                </a:r>
                <a:r>
                  <a:rPr lang="en-IN" dirty="0" smtClean="0"/>
                  <a:t>)</a:t>
                </a:r>
              </a:p>
              <a:p>
                <a:r>
                  <a:rPr lang="en-IN" dirty="0" smtClean="0"/>
                  <a:t>no of unknowns n=3 ; </a:t>
                </a:r>
              </a:p>
              <a:p>
                <a:r>
                  <a:rPr lang="en-IN" dirty="0" smtClean="0"/>
                  <a:t>When r&lt;n we have infinitely many solutions; to get this</a:t>
                </a:r>
              </a:p>
              <a:p>
                <a:r>
                  <a:rPr lang="en-IN" dirty="0" smtClean="0"/>
                  <a:t>Fix n-r variables to constants that is n-r=3-2=1;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=t; then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=t; then the Eigen vector is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=t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; hence the specific Eigen vector is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93837"/>
                <a:ext cx="8839200" cy="5364163"/>
              </a:xfrm>
              <a:blipFill>
                <a:blip r:embed="rId2"/>
                <a:stretch>
                  <a:fillRect l="-1103" t="-7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0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</p:spPr>
            <p:txBody>
              <a:bodyPr/>
              <a:lstStyle/>
              <a:p>
                <a:r>
                  <a:rPr lang="en-IN" dirty="0" smtClean="0"/>
                  <a:t>Similarly for the other two </a:t>
                </a:r>
                <a:r>
                  <a:rPr lang="en-IN" dirty="0" err="1" smtClean="0"/>
                  <a:t>eigen</a:t>
                </a:r>
                <a:r>
                  <a:rPr lang="en-IN" dirty="0" smtClean="0"/>
                  <a:t> values follows :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Put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=4 </a:t>
                </a:r>
                <a:r>
                  <a:rPr lang="en-IN" dirty="0"/>
                  <a:t>in 1) then solve the homogenous system by reducing into echelon form we get the Eigen vector of the matrix </a:t>
                </a:r>
                <a:r>
                  <a:rPr lang="en-IN" dirty="0" smtClean="0"/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; </a:t>
                </a:r>
                <a:r>
                  <a:rPr lang="en-IN" dirty="0" err="1" smtClean="0"/>
                  <a:t>eigen</a:t>
                </a:r>
                <a:r>
                  <a:rPr lang="en-IN" dirty="0" smtClean="0"/>
                  <a:t> vector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r>
                  <a:rPr lang="en-IN" dirty="0"/>
                  <a:t>Put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=7 </a:t>
                </a:r>
                <a:r>
                  <a:rPr lang="en-IN" dirty="0"/>
                  <a:t>in 1) then solve the homogenous system by reducing into echelon form we get the Eigen vector of the matrix 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; </a:t>
                </a:r>
                <a:r>
                  <a:rPr lang="en-IN" dirty="0" err="1"/>
                  <a:t>eigen</a:t>
                </a:r>
                <a:r>
                  <a:rPr lang="en-IN" dirty="0"/>
                  <a:t> vector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  <a:blipFill>
                <a:blip r:embed="rId2"/>
                <a:stretch>
                  <a:fillRect l="-1085" t="-8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85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47801"/>
                <a:ext cx="8839200" cy="5029200"/>
              </a:xfrm>
            </p:spPr>
            <p:txBody>
              <a:bodyPr/>
              <a:lstStyle/>
              <a:p>
                <a:r>
                  <a:rPr lang="en-IN" dirty="0" smtClean="0"/>
                  <a:t>Find the matrix A in the linear transformation Y=AX </a:t>
                </a:r>
              </a:p>
              <a:p>
                <a:r>
                  <a:rPr lang="en-IN" dirty="0" smtClean="0"/>
                  <a:t>where x=[x</a:t>
                </a:r>
                <a:r>
                  <a:rPr lang="en-IN" baseline="-25000" dirty="0" smtClean="0"/>
                  <a:t>1</a:t>
                </a:r>
                <a:r>
                  <a:rPr lang="en-IN" dirty="0" smtClean="0"/>
                  <a:t>, x</a:t>
                </a:r>
                <a:r>
                  <a:rPr lang="en-IN" baseline="-25000" dirty="0" smtClean="0"/>
                  <a:t>2</a:t>
                </a:r>
                <a:r>
                  <a:rPr lang="en-IN" dirty="0" smtClean="0"/>
                  <a:t>]</a:t>
                </a:r>
                <a:r>
                  <a:rPr lang="en-IN" baseline="30000" dirty="0" smtClean="0"/>
                  <a:t>T, </a:t>
                </a:r>
                <a:r>
                  <a:rPr lang="en-IN" dirty="0" smtClean="0"/>
                  <a:t> find the Eigen values and Eigen vectors corresponding to :</a:t>
                </a:r>
              </a:p>
              <a:p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Counter clockwise rotation through the angle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 smtClean="0"/>
                  <a:t> about the origin R</a:t>
                </a:r>
                <a:r>
                  <a:rPr lang="en-IN" baseline="30000" dirty="0" smtClean="0"/>
                  <a:t>2</a:t>
                </a:r>
                <a:r>
                  <a:rPr lang="en-IN" dirty="0" smtClean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47801"/>
                <a:ext cx="8839200" cy="5029200"/>
              </a:xfrm>
              <a:blipFill>
                <a:blip r:embed="rId2"/>
                <a:stretch>
                  <a:fillRect l="-1103" t="-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78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</p:spPr>
            <p:txBody>
              <a:bodyPr/>
              <a:lstStyle/>
              <a:p>
                <a:r>
                  <a:rPr lang="en-IN" dirty="0" smtClean="0"/>
                  <a:t>Find the Eigen values and Eigen vectors of the matrix: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  <a:blipFill>
                <a:blip r:embed="rId2"/>
                <a:stretch>
                  <a:fillRect l="-1085" t="-8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1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15400" cy="5135563"/>
              </a:xfrm>
            </p:spPr>
            <p:txBody>
              <a:bodyPr/>
              <a:lstStyle/>
              <a:p>
                <a:endParaRPr lang="en-IN" i="1" dirty="0" smtClean="0"/>
              </a:p>
              <a:p>
                <a:endParaRPr lang="en-IN" i="1" dirty="0"/>
              </a:p>
              <a:p>
                <a:r>
                  <a:rPr lang="en-IN" i="1" dirty="0" smtClean="0"/>
                  <a:t>If </a:t>
                </a:r>
                <a:r>
                  <a:rPr lang="en-IN" b="1" dirty="0" smtClean="0"/>
                  <a:t>w </a:t>
                </a:r>
                <a:r>
                  <a:rPr lang="en-IN" i="1" dirty="0" smtClean="0"/>
                  <a:t>and </a:t>
                </a:r>
                <a:r>
                  <a:rPr lang="en-IN" b="1" dirty="0" smtClean="0"/>
                  <a:t>x </a:t>
                </a:r>
                <a:r>
                  <a:rPr lang="en-IN" i="1" dirty="0" smtClean="0"/>
                  <a:t>are eigenvectors of a matrix </a:t>
                </a:r>
                <a:r>
                  <a:rPr lang="en-IN" b="1" dirty="0" smtClean="0"/>
                  <a:t>A </a:t>
                </a:r>
                <a:r>
                  <a:rPr lang="en-IN" i="1" dirty="0" smtClean="0"/>
                  <a:t>corresponding to </a:t>
                </a:r>
                <a:r>
                  <a:rPr lang="en-IN" b="1" i="1" dirty="0" smtClean="0"/>
                  <a:t>the same </a:t>
                </a:r>
                <a:r>
                  <a:rPr lang="en-IN" i="1" dirty="0" smtClean="0"/>
                  <a:t>eigenvalue </a:t>
                </a:r>
                <a14:m>
                  <m:oMath xmlns:m="http://schemas.openxmlformats.org/officeDocument/2006/math">
                    <m:r>
                      <a:rPr lang="en-I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I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i="1" dirty="0" smtClean="0"/>
                  <a:t> so are </a:t>
                </a:r>
                <a:r>
                  <a:rPr lang="en-IN" b="1" i="1" dirty="0" err="1" smtClean="0"/>
                  <a:t>w+x</a:t>
                </a:r>
                <a:r>
                  <a:rPr lang="en-IN" b="1" i="1" dirty="0" smtClean="0"/>
                  <a:t>  </a:t>
                </a:r>
                <a:r>
                  <a:rPr lang="en-IN" dirty="0" smtClean="0"/>
                  <a:t>(provided </a:t>
                </a:r>
                <a:r>
                  <a:rPr lang="en-IN" b="1" dirty="0" err="1" smtClean="0"/>
                  <a:t>w≠x</a:t>
                </a:r>
                <a:r>
                  <a:rPr lang="en-IN" dirty="0" smtClean="0"/>
                  <a:t>) </a:t>
                </a:r>
                <a:r>
                  <a:rPr lang="en-IN" i="1" dirty="0" smtClean="0"/>
                  <a:t>and </a:t>
                </a:r>
                <a:r>
                  <a:rPr lang="en-IN" i="1" dirty="0" err="1" smtClean="0"/>
                  <a:t>k</a:t>
                </a:r>
                <a:r>
                  <a:rPr lang="en-IN" b="1" dirty="0" err="1" smtClean="0"/>
                  <a:t>x</a:t>
                </a:r>
                <a:r>
                  <a:rPr lang="en-IN" b="1" dirty="0" smtClean="0"/>
                  <a:t> </a:t>
                </a:r>
                <a:r>
                  <a:rPr lang="en-IN" i="1" dirty="0" smtClean="0"/>
                  <a:t>for any k</a:t>
                </a:r>
                <a:r>
                  <a:rPr lang="en-IN" b="1" dirty="0" smtClean="0"/>
                  <a:t> ≠0</a:t>
                </a:r>
                <a:r>
                  <a:rPr lang="en-IN" i="1" dirty="0" smtClean="0"/>
                  <a:t> </a:t>
                </a:r>
                <a:r>
                  <a:rPr lang="en-IN" dirty="0" smtClean="0"/>
                  <a:t>.</a:t>
                </a:r>
              </a:p>
              <a:p>
                <a:endParaRPr lang="en-IN" i="1" dirty="0" smtClean="0"/>
              </a:p>
              <a:p>
                <a:endParaRPr lang="en-IN" i="1" dirty="0"/>
              </a:p>
              <a:p>
                <a:r>
                  <a:rPr lang="en-IN" i="1" dirty="0" smtClean="0"/>
                  <a:t>Hence </a:t>
                </a:r>
                <a:r>
                  <a:rPr lang="en-IN" i="1" dirty="0"/>
                  <a:t>the eigenvectors corresponding to one and the same </a:t>
                </a:r>
                <a:r>
                  <a:rPr lang="en-IN" i="1" dirty="0" smtClean="0"/>
                  <a:t>eigenvalue </a:t>
                </a:r>
                <a14:m>
                  <m:oMath xmlns:m="http://schemas.openxmlformats.org/officeDocument/2006/math">
                    <m:r>
                      <a:rPr lang="en-I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IN" i="1" dirty="0" smtClean="0"/>
                  <a:t> </a:t>
                </a:r>
                <a:r>
                  <a:rPr lang="en-IN" i="1" dirty="0"/>
                  <a:t>of </a:t>
                </a:r>
                <a:r>
                  <a:rPr lang="en-IN" b="1" dirty="0"/>
                  <a:t>A</a:t>
                </a:r>
                <a:r>
                  <a:rPr lang="en-IN" dirty="0" smtClean="0"/>
                  <a:t>, </a:t>
                </a:r>
                <a:r>
                  <a:rPr lang="en-IN" i="1" dirty="0" smtClean="0"/>
                  <a:t>together </a:t>
                </a:r>
                <a:r>
                  <a:rPr lang="en-IN" i="1" dirty="0"/>
                  <a:t>with </a:t>
                </a:r>
                <a:r>
                  <a:rPr lang="en-IN" b="1" dirty="0"/>
                  <a:t>0</a:t>
                </a:r>
                <a:r>
                  <a:rPr lang="en-IN" dirty="0"/>
                  <a:t>, </a:t>
                </a:r>
                <a:r>
                  <a:rPr lang="en-IN" i="1" dirty="0"/>
                  <a:t>form a vector </a:t>
                </a:r>
                <a:r>
                  <a:rPr lang="en-IN" i="1" dirty="0" smtClean="0"/>
                  <a:t>space, called the </a:t>
                </a:r>
                <a:r>
                  <a:rPr lang="en-IN" b="1" dirty="0" err="1" smtClean="0"/>
                  <a:t>eigen</a:t>
                </a:r>
                <a:r>
                  <a:rPr lang="en-IN" b="1" dirty="0" smtClean="0"/>
                  <a:t> space </a:t>
                </a:r>
                <a:r>
                  <a:rPr lang="en-IN" i="1" dirty="0" smtClean="0"/>
                  <a:t>of </a:t>
                </a:r>
                <a:r>
                  <a:rPr lang="en-IN" b="1" dirty="0" smtClean="0"/>
                  <a:t>A </a:t>
                </a:r>
                <a:r>
                  <a:rPr lang="en-IN" i="1" dirty="0" smtClean="0"/>
                  <a:t>corresponding to that  </a:t>
                </a:r>
                <a14:m>
                  <m:oMath xmlns:m="http://schemas.openxmlformats.org/officeDocument/2006/math">
                    <m:r>
                      <a:rPr lang="en-I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IN" dirty="0" smtClean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15400" cy="5135563"/>
              </a:xfrm>
              <a:blipFill>
                <a:blip r:embed="rId2"/>
                <a:stretch>
                  <a:fillRect l="-1094" r="-16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Eigenvectors, </a:t>
            </a:r>
            <a:r>
              <a:rPr lang="en-IN" dirty="0" smtClean="0"/>
              <a:t>Eigen space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47800"/>
            <a:ext cx="8915400" cy="5029199"/>
          </a:xfrm>
        </p:spPr>
        <p:txBody>
          <a:bodyPr/>
          <a:lstStyle/>
          <a:p>
            <a:pPr algn="ctr"/>
            <a:endParaRPr lang="en-IN" sz="4800" dirty="0" smtClean="0"/>
          </a:p>
          <a:p>
            <a:pPr algn="ctr"/>
            <a:endParaRPr lang="en-IN" sz="4800" dirty="0" smtClean="0"/>
          </a:p>
          <a:p>
            <a:pPr algn="ctr"/>
            <a:r>
              <a:rPr lang="en-IN" sz="4800" dirty="0" smtClean="0"/>
              <a:t>Numerical solutions to the system of equations….</a:t>
            </a:r>
            <a:endParaRPr lang="en-IN" sz="4800" dirty="0"/>
          </a:p>
        </p:txBody>
      </p:sp>
      <p:sp>
        <p:nvSpPr>
          <p:cNvPr id="4" name="Rectangle 3"/>
          <p:cNvSpPr/>
          <p:nvPr/>
        </p:nvSpPr>
        <p:spPr>
          <a:xfrm>
            <a:off x="304800" y="304800"/>
            <a:ext cx="662414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dirty="0"/>
              <a:t>Next </a:t>
            </a:r>
            <a:r>
              <a:rPr lang="en-IN" sz="4400" dirty="0" smtClean="0"/>
              <a:t>Lecture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24224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4419600"/>
            <a:ext cx="906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Course Number : </a:t>
            </a:r>
            <a:r>
              <a:rPr lang="en-US" sz="3600" b="1" dirty="0"/>
              <a:t>SS ZC416</a:t>
            </a:r>
            <a:r>
              <a:rPr lang="en-IN" sz="3600" b="1" dirty="0"/>
              <a:t> </a:t>
            </a:r>
          </a:p>
          <a:p>
            <a:r>
              <a:rPr lang="en-IN" sz="3600" b="1" dirty="0"/>
              <a:t>Course Title: MATHEMATICAL FOUNDATIONS</a:t>
            </a:r>
          </a:p>
          <a:p>
            <a:r>
              <a:rPr lang="en-IN" sz="3600" b="1" dirty="0"/>
              <a:t>                        FOR DATA SCIENCE</a:t>
            </a:r>
          </a:p>
          <a:p>
            <a:r>
              <a:rPr lang="en-IN" sz="3600" b="1" dirty="0"/>
              <a:t>Lecture No. </a:t>
            </a:r>
            <a:r>
              <a:rPr lang="en-IN" sz="3600" b="1" dirty="0" smtClean="0"/>
              <a:t>:6 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4112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</p:spPr>
            <p:txBody>
              <a:bodyPr/>
              <a:lstStyle/>
              <a:p>
                <a:pPr algn="just"/>
                <a:r>
                  <a:rPr lang="en-IN" dirty="0" smtClean="0"/>
                  <a:t>The order M</a:t>
                </a:r>
                <a14:m>
                  <m:oMath xmlns:m="http://schemas.openxmlformats.org/officeDocument/2006/math">
                    <m:r>
                      <a:rPr lang="en-IN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 of </a:t>
                </a:r>
                <a:r>
                  <a:rPr lang="en-IN" dirty="0"/>
                  <a:t>an </a:t>
                </a:r>
                <a:r>
                  <a:rPr lang="en-IN" dirty="0" smtClean="0"/>
                  <a:t>eigenvalue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as a root of the </a:t>
                </a:r>
                <a:r>
                  <a:rPr lang="en-IN" dirty="0" smtClean="0"/>
                  <a:t>characteristic </a:t>
                </a:r>
                <a:r>
                  <a:rPr lang="en-IN" dirty="0"/>
                  <a:t>polynomial is called </a:t>
                </a:r>
                <a:r>
                  <a:rPr lang="en-IN" dirty="0" smtClean="0"/>
                  <a:t>the </a:t>
                </a:r>
                <a:r>
                  <a:rPr lang="en-IN" b="1" dirty="0" smtClean="0"/>
                  <a:t>algebraic </a:t>
                </a:r>
                <a:r>
                  <a:rPr lang="en-IN" b="1" dirty="0"/>
                  <a:t>multiplicity </a:t>
                </a:r>
                <a:r>
                  <a:rPr lang="en-IN" dirty="0"/>
                  <a:t>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 smtClean="0"/>
              </a:p>
              <a:p>
                <a:pPr algn="just"/>
                <a:endParaRPr lang="en-IN" dirty="0"/>
              </a:p>
              <a:p>
                <a:r>
                  <a:rPr lang="en-IN" dirty="0" smtClean="0"/>
                  <a:t>The number m</a:t>
                </a:r>
                <a14:m>
                  <m:oMath xmlns:m="http://schemas.openxmlformats.org/officeDocument/2006/math">
                    <m:r>
                      <a:rPr lang="en-I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 of </a:t>
                </a:r>
                <a:r>
                  <a:rPr lang="en-IN" dirty="0"/>
                  <a:t>linearly independent </a:t>
                </a:r>
                <a:r>
                  <a:rPr lang="en-IN" dirty="0" smtClean="0"/>
                  <a:t>eigenvectors corresponding </a:t>
                </a:r>
                <a:r>
                  <a:rPr lang="en-IN" dirty="0"/>
                  <a:t>to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 is </a:t>
                </a:r>
                <a:r>
                  <a:rPr lang="en-IN" dirty="0"/>
                  <a:t>called the </a:t>
                </a:r>
                <a:r>
                  <a:rPr lang="en-IN" b="1" dirty="0"/>
                  <a:t>geometric multiplicity </a:t>
                </a:r>
                <a:r>
                  <a:rPr lang="en-IN" dirty="0"/>
                  <a:t>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.</a:t>
                </a:r>
              </a:p>
              <a:p>
                <a:pPr algn="just"/>
                <a:endParaRPr lang="en-IN" dirty="0"/>
              </a:p>
              <a:p>
                <a:pPr algn="just"/>
                <a:r>
                  <a:rPr lang="en-IN" dirty="0" smtClean="0"/>
                  <a:t>Thus </a:t>
                </a:r>
                <a:r>
                  <a:rPr lang="en-IN" dirty="0"/>
                  <a:t>m</a:t>
                </a:r>
                <a14:m>
                  <m:oMath xmlns:m="http://schemas.openxmlformats.org/officeDocument/2006/math">
                    <m:r>
                      <a:rPr lang="en-I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/>
                  <a:t> is the </a:t>
                </a:r>
                <a:r>
                  <a:rPr lang="en-IN" dirty="0" smtClean="0"/>
                  <a:t>dimension of </a:t>
                </a:r>
                <a:r>
                  <a:rPr lang="en-IN" dirty="0"/>
                  <a:t>the </a:t>
                </a:r>
                <a:r>
                  <a:rPr lang="en-IN" dirty="0" smtClean="0"/>
                  <a:t>Eigen space </a:t>
                </a:r>
                <a:r>
                  <a:rPr lang="en-IN" dirty="0"/>
                  <a:t>corresponding to this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.</a:t>
                </a:r>
              </a:p>
              <a:p>
                <a:pPr algn="just"/>
                <a:r>
                  <a:rPr lang="en-IN" dirty="0" smtClean="0"/>
                  <a:t>Let</a:t>
                </a:r>
              </a:p>
              <a:p>
                <a:pPr algn="just"/>
                <a:endParaRPr lang="en-IN" dirty="0"/>
              </a:p>
              <a:p>
                <a:pPr algn="just"/>
                <a:r>
                  <a:rPr lang="en-IN" dirty="0" smtClean="0"/>
                  <a:t>Then </a:t>
                </a:r>
                <a:r>
                  <a:rPr lang="en-IN" dirty="0"/>
                  <a:t>M</a:t>
                </a:r>
                <a14:m>
                  <m:oMath xmlns:m="http://schemas.openxmlformats.org/officeDocument/2006/math">
                    <m:r>
                      <a:rPr lang="en-I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=2; </a:t>
                </a:r>
                <a:r>
                  <a:rPr lang="en-IN" dirty="0"/>
                  <a:t>m</a:t>
                </a:r>
                <a14:m>
                  <m:oMath xmlns:m="http://schemas.openxmlformats.org/officeDocument/2006/math">
                    <m:r>
                      <a:rPr lang="en-I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=1; </a:t>
                </a:r>
                <a:endParaRPr lang="en-IN" dirty="0"/>
              </a:p>
              <a:p>
                <a:pPr algn="just"/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  <a:blipFill>
                <a:blip r:embed="rId2"/>
                <a:stretch>
                  <a:fillRect l="-1085" t="-856" r="-10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Algebraic multiplicity</a:t>
            </a:r>
          </a:p>
          <a:p>
            <a:r>
              <a:rPr lang="en-IN" dirty="0" smtClean="0"/>
              <a:t>Geometric </a:t>
            </a:r>
            <a:r>
              <a:rPr lang="en-IN" dirty="0"/>
              <a:t>multiplicity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724400"/>
            <a:ext cx="7661041" cy="8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605" y="1219200"/>
            <a:ext cx="8976732" cy="5257800"/>
          </a:xfrm>
        </p:spPr>
        <p:txBody>
          <a:bodyPr/>
          <a:lstStyle/>
          <a:p>
            <a:pPr>
              <a:lnSpc>
                <a:spcPct val="115000"/>
              </a:lnSpc>
            </a:pP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endParaRPr lang="en-US" sz="4000" dirty="0" smtClean="0"/>
          </a:p>
          <a:p>
            <a:pPr algn="ctr">
              <a:lnSpc>
                <a:spcPct val="115000"/>
              </a:lnSpc>
            </a:pPr>
            <a:endParaRPr lang="en-US" sz="4000" dirty="0" smtClean="0"/>
          </a:p>
          <a:p>
            <a:pPr algn="ctr">
              <a:lnSpc>
                <a:spcPct val="115000"/>
              </a:lnSpc>
            </a:pPr>
            <a:r>
              <a:rPr lang="en-US" sz="4000" b="1" dirty="0" smtClean="0"/>
              <a:t>Eigen Values and Eigen Vectors</a:t>
            </a:r>
            <a:endParaRPr lang="en-IN" sz="4000" b="1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4605" y="228600"/>
            <a:ext cx="7848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Todays Lecture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524000"/>
                <a:ext cx="8991600" cy="5029200"/>
              </a:xfrm>
            </p:spPr>
            <p:txBody>
              <a:bodyPr/>
              <a:lstStyle/>
              <a:p>
                <a:pPr algn="just"/>
                <a:r>
                  <a:rPr lang="en-IN" dirty="0" smtClean="0"/>
                  <a:t>Let A=[</a:t>
                </a:r>
                <a:r>
                  <a:rPr lang="en-IN" dirty="0" err="1" smtClean="0"/>
                  <a:t>a</a:t>
                </a:r>
                <a:r>
                  <a:rPr lang="en-IN" baseline="-25000" dirty="0" err="1" smtClean="0"/>
                  <a:t>ij</a:t>
                </a:r>
                <a:r>
                  <a:rPr lang="en-IN" dirty="0" smtClean="0"/>
                  <a:t>] be </a:t>
                </a:r>
                <a:r>
                  <a:rPr lang="en-IN" dirty="0"/>
                  <a:t>a given </a:t>
                </a:r>
                <a:r>
                  <a:rPr lang="en-IN" dirty="0" smtClean="0"/>
                  <a:t>nonzero </a:t>
                </a:r>
                <a:r>
                  <a:rPr lang="en-IN" dirty="0"/>
                  <a:t>square matrix </a:t>
                </a:r>
                <a:r>
                  <a:rPr lang="en-IN" dirty="0" smtClean="0"/>
                  <a:t>of dimension </a:t>
                </a:r>
                <a:r>
                  <a:rPr lang="en-IN" dirty="0" err="1" smtClean="0"/>
                  <a:t>nXn</a:t>
                </a:r>
                <a:r>
                  <a:rPr lang="en-IN" dirty="0" smtClean="0"/>
                  <a:t>. </a:t>
                </a:r>
              </a:p>
              <a:p>
                <a:pPr algn="just"/>
                <a:endParaRPr lang="en-IN" dirty="0"/>
              </a:p>
              <a:p>
                <a:pPr algn="just"/>
                <a:r>
                  <a:rPr lang="en-IN" dirty="0" smtClean="0"/>
                  <a:t>Consider </a:t>
                </a:r>
                <a:r>
                  <a:rPr lang="en-IN" dirty="0"/>
                  <a:t>the following vector equation</a:t>
                </a:r>
                <a:r>
                  <a:rPr lang="en-IN" dirty="0" smtClean="0"/>
                  <a:t>: </a:t>
                </a:r>
                <a:r>
                  <a:rPr lang="en-IN" b="1" dirty="0" smtClean="0"/>
                  <a:t> </a:t>
                </a:r>
              </a:p>
              <a:p>
                <a:pPr algn="just"/>
                <a:endParaRPr lang="en-IN" b="1" dirty="0"/>
              </a:p>
              <a:p>
                <a:pPr algn="just"/>
                <a:r>
                  <a:rPr lang="en-IN" b="1" dirty="0" smtClean="0"/>
                  <a:t>					(</a:t>
                </a:r>
                <a:r>
                  <a:rPr lang="en-IN" b="1" dirty="0"/>
                  <a:t>1</a:t>
                </a:r>
                <a:r>
                  <a:rPr lang="en-IN" b="1" dirty="0" smtClean="0"/>
                  <a:t>)        </a:t>
                </a: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𝐀𝐗</m:t>
                    </m:r>
                    <m:r>
                      <a:rPr lang="en-IN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I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endParaRPr lang="en-IN" b="1" dirty="0" smtClean="0"/>
              </a:p>
              <a:p>
                <a:pPr algn="just"/>
                <a:endParaRPr lang="en-IN" b="1" dirty="0"/>
              </a:p>
              <a:p>
                <a:pPr algn="just"/>
                <a:r>
                  <a:rPr lang="en-IN" dirty="0"/>
                  <a:t>The problem of finding nonzero </a:t>
                </a:r>
                <a:r>
                  <a:rPr lang="en-IN" b="1" dirty="0" smtClean="0"/>
                  <a:t>X</a:t>
                </a:r>
                <a:r>
                  <a:rPr lang="en-IN" dirty="0" smtClean="0"/>
                  <a:t>’s </a:t>
                </a:r>
                <a:r>
                  <a:rPr lang="en-IN" dirty="0"/>
                  <a:t>and </a:t>
                </a:r>
                <a14:m>
                  <m:oMath xmlns:m="http://schemas.openxmlformats.org/officeDocument/2006/math">
                    <m:r>
                      <a:rPr lang="en-I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IN" dirty="0"/>
                  <a:t>’s that satisfy equation (1) is called an </a:t>
                </a:r>
                <a:r>
                  <a:rPr lang="en-IN" dirty="0" smtClean="0"/>
                  <a:t>eigenvalue problem.</a:t>
                </a:r>
              </a:p>
              <a:p>
                <a:pPr algn="just"/>
                <a:endParaRPr lang="en-IN" dirty="0" smtClean="0"/>
              </a:p>
              <a:p>
                <a:pPr algn="just"/>
                <a:r>
                  <a:rPr lang="en-IN" dirty="0"/>
                  <a:t>Geometrically, we are looking for vectors, </a:t>
                </a:r>
                <a:r>
                  <a:rPr lang="en-IN" b="1" dirty="0"/>
                  <a:t>x</a:t>
                </a:r>
                <a:r>
                  <a:rPr lang="en-IN" dirty="0"/>
                  <a:t>, for which the multiplication by </a:t>
                </a:r>
                <a:r>
                  <a:rPr lang="en-IN" b="1" dirty="0"/>
                  <a:t>A </a:t>
                </a:r>
                <a:r>
                  <a:rPr lang="en-IN" dirty="0"/>
                  <a:t>has the same effect as the multiplication by a scalar </a:t>
                </a:r>
                <a14:m>
                  <m:oMath xmlns:m="http://schemas.openxmlformats.org/officeDocument/2006/math">
                    <m:r>
                      <a:rPr lang="en-I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I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 in other words, </a:t>
                </a:r>
                <a:r>
                  <a:rPr lang="en-IN" b="1" dirty="0" err="1"/>
                  <a:t>Ax</a:t>
                </a:r>
                <a:r>
                  <a:rPr lang="en-IN" b="1" dirty="0"/>
                  <a:t> </a:t>
                </a:r>
                <a:r>
                  <a:rPr lang="en-IN" dirty="0"/>
                  <a:t>should be proportional to </a:t>
                </a:r>
                <a:r>
                  <a:rPr lang="en-IN" b="1" dirty="0"/>
                  <a:t>x</a:t>
                </a:r>
                <a:r>
                  <a:rPr lang="en-IN" dirty="0"/>
                  <a:t>.</a:t>
                </a:r>
              </a:p>
              <a:p>
                <a:pPr algn="just"/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524000"/>
                <a:ext cx="8991600" cy="5029200"/>
              </a:xfrm>
              <a:blipFill>
                <a:blip r:embed="rId2"/>
                <a:stretch>
                  <a:fillRect l="-1085" t="-848" r="-1017" b="-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Eigen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2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983163"/>
          </a:xfrm>
        </p:spPr>
        <p:txBody>
          <a:bodyPr/>
          <a:lstStyle/>
          <a:p>
            <a:r>
              <a:rPr lang="en-IN" dirty="0" smtClean="0"/>
              <a:t>Stretching of an elastic Membrane: Finding principal directions : Eigen vectors</a:t>
            </a:r>
          </a:p>
          <a:p>
            <a:endParaRPr lang="en-IN" dirty="0"/>
          </a:p>
          <a:p>
            <a:r>
              <a:rPr lang="en-IN" dirty="0" smtClean="0"/>
              <a:t>Markov Process: Limit state of the process in which these state vector X is reproduced under the multiplication by the stochastic matrix A governing the process.: Eigen vector equation.</a:t>
            </a:r>
          </a:p>
          <a:p>
            <a:endParaRPr lang="en-IN" dirty="0"/>
          </a:p>
          <a:p>
            <a:r>
              <a:rPr lang="en-IN" dirty="0" smtClean="0"/>
              <a:t>Population Model : Leslie : Age specified population growth.</a:t>
            </a:r>
          </a:p>
          <a:p>
            <a:endParaRPr lang="en-IN" dirty="0"/>
          </a:p>
          <a:p>
            <a:r>
              <a:rPr lang="en-IN" dirty="0" smtClean="0"/>
              <a:t>Vibrating system of two masses on Two strings : A system of differential equations: fundamental matrix : Eigen values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133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47800"/>
            <a:ext cx="8915400" cy="4983163"/>
          </a:xfrm>
        </p:spPr>
        <p:txBody>
          <a:bodyPr/>
          <a:lstStyle/>
          <a:p>
            <a:pPr algn="just"/>
            <a:r>
              <a:rPr lang="en-IN" sz="2200" dirty="0"/>
              <a:t>Eigenvalues have a very large number of applications in diverse fields such as in engineering, geometry, physics, mathematics, biology, environmental science, economics, psychology, and other areas. You will encounter applications for elastic membranes</a:t>
            </a:r>
            <a:r>
              <a:rPr lang="en-IN" sz="2200" dirty="0" smtClean="0"/>
              <a:t>, Markov </a:t>
            </a:r>
            <a:r>
              <a:rPr lang="en-IN" sz="2200" dirty="0"/>
              <a:t>processes, population </a:t>
            </a:r>
            <a:r>
              <a:rPr lang="en-IN" sz="2200" dirty="0" smtClean="0"/>
              <a:t>models.</a:t>
            </a:r>
          </a:p>
          <a:p>
            <a:pPr algn="just"/>
            <a:endParaRPr lang="en-IN" sz="2200" b="1" dirty="0" smtClean="0"/>
          </a:p>
          <a:p>
            <a:pPr algn="just"/>
            <a:r>
              <a:rPr lang="en-IN" sz="2200" b="1" dirty="0" smtClean="0"/>
              <a:t>Eigenvectors</a:t>
            </a:r>
            <a:r>
              <a:rPr lang="en-IN" sz="2200" dirty="0"/>
              <a:t> make understanding linear transformations easy. They are the "axes" (directions) along which a linear transformation acts simply by "stretching/compressing" and/or "flipping"; </a:t>
            </a:r>
            <a:r>
              <a:rPr lang="en-IN" sz="2200" b="1" dirty="0"/>
              <a:t>eigenvalues</a:t>
            </a:r>
            <a:r>
              <a:rPr lang="en-IN" sz="2200" dirty="0"/>
              <a:t> give you the factors by which this compression occurs</a:t>
            </a:r>
            <a:r>
              <a:rPr lang="en-IN" sz="2200" dirty="0" smtClean="0"/>
              <a:t>.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 smtClean="0"/>
              <a:t>Stability </a:t>
            </a:r>
            <a:r>
              <a:rPr lang="en-IN" sz="2200" dirty="0"/>
              <a:t>analysis, vibration analysis, atomic orbitals, facial recognition, and matrix diagonalization.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09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15400" cy="5059363"/>
              </a:xfrm>
            </p:spPr>
            <p:txBody>
              <a:bodyPr/>
              <a:lstStyle/>
              <a:p>
                <a:pPr algn="just"/>
                <a:r>
                  <a:rPr lang="en-IN" i="1" dirty="0" smtClean="0"/>
                  <a:t>The </a:t>
                </a:r>
                <a:r>
                  <a:rPr lang="en-IN" i="1" dirty="0"/>
                  <a:t>eigenvalues of a square matrix </a:t>
                </a:r>
                <a:r>
                  <a:rPr lang="en-IN" b="1" dirty="0"/>
                  <a:t>A </a:t>
                </a:r>
                <a:r>
                  <a:rPr lang="en-IN" i="1" dirty="0"/>
                  <a:t>are the roots of the characteristic </a:t>
                </a:r>
                <a:r>
                  <a:rPr lang="en-IN" i="1" dirty="0" smtClean="0"/>
                  <a:t>equation </a:t>
                </a:r>
                <a:r>
                  <a:rPr lang="en-IN" dirty="0" smtClean="0"/>
                  <a:t>(</a:t>
                </a:r>
                <a:r>
                  <a:rPr lang="en-IN" dirty="0"/>
                  <a:t>4) </a:t>
                </a:r>
                <a:r>
                  <a:rPr lang="en-IN" i="1" dirty="0"/>
                  <a:t>of </a:t>
                </a:r>
                <a:r>
                  <a:rPr lang="en-IN" b="1" dirty="0"/>
                  <a:t>A</a:t>
                </a:r>
                <a:r>
                  <a:rPr lang="en-IN" dirty="0" smtClean="0"/>
                  <a:t>. </a:t>
                </a:r>
                <a:r>
                  <a:rPr lang="en-IN" i="1" dirty="0" smtClean="0"/>
                  <a:t>Hence </a:t>
                </a:r>
                <a:r>
                  <a:rPr lang="en-IN" i="1" dirty="0"/>
                  <a:t>an n </a:t>
                </a:r>
                <a:r>
                  <a:rPr lang="en-IN" dirty="0" err="1"/>
                  <a:t>X</a:t>
                </a:r>
                <a:r>
                  <a:rPr lang="en-IN" i="1" dirty="0" err="1" smtClean="0"/>
                  <a:t>n</a:t>
                </a:r>
                <a:r>
                  <a:rPr lang="en-IN" i="1" dirty="0" smtClean="0"/>
                  <a:t> </a:t>
                </a:r>
                <a:r>
                  <a:rPr lang="en-IN" i="1" dirty="0"/>
                  <a:t>matrix has at least one eigenvalue and at most n </a:t>
                </a:r>
                <a:r>
                  <a:rPr lang="en-IN" i="1" dirty="0" smtClean="0"/>
                  <a:t>numerically different </a:t>
                </a:r>
                <a:r>
                  <a:rPr lang="en-IN" i="1" dirty="0"/>
                  <a:t>eigenvalues</a:t>
                </a:r>
                <a:r>
                  <a:rPr lang="en-IN" i="1" dirty="0" smtClean="0"/>
                  <a:t>.</a:t>
                </a:r>
              </a:p>
              <a:p>
                <a:pPr algn="just"/>
                <a:endParaRPr lang="en-IN" i="1" dirty="0"/>
              </a:p>
              <a:p>
                <a:pPr algn="just"/>
                <a:r>
                  <a:rPr lang="en-IN" dirty="0"/>
                  <a:t>Let A=[</a:t>
                </a:r>
                <a:r>
                  <a:rPr lang="en-IN" dirty="0" err="1"/>
                  <a:t>a</a:t>
                </a:r>
                <a:r>
                  <a:rPr lang="en-IN" baseline="-25000" dirty="0" err="1"/>
                  <a:t>ij</a:t>
                </a:r>
                <a:r>
                  <a:rPr lang="en-IN" dirty="0"/>
                  <a:t>] be a given nonzero square matrix of dimension </a:t>
                </a:r>
                <a:r>
                  <a:rPr lang="en-IN" dirty="0" err="1"/>
                  <a:t>nXn</a:t>
                </a:r>
                <a:r>
                  <a:rPr lang="en-IN" dirty="0"/>
                  <a:t>. </a:t>
                </a:r>
              </a:p>
              <a:p>
                <a:pPr algn="just"/>
                <a:endParaRPr lang="en-IN" dirty="0"/>
              </a:p>
              <a:p>
                <a:pPr algn="just"/>
                <a:r>
                  <a:rPr lang="en-IN" dirty="0"/>
                  <a:t>Consider the following vector equation: </a:t>
                </a:r>
                <a:r>
                  <a:rPr lang="en-IN" b="1" dirty="0"/>
                  <a:t> </a:t>
                </a:r>
              </a:p>
              <a:p>
                <a:pPr algn="just"/>
                <a:endParaRPr lang="en-IN" b="1" dirty="0"/>
              </a:p>
              <a:p>
                <a:pPr algn="just"/>
                <a:r>
                  <a:rPr lang="en-IN" b="1" dirty="0"/>
                  <a:t>					(1)        </a:t>
                </a:r>
                <a14:m>
                  <m:oMath xmlns:m="http://schemas.openxmlformats.org/officeDocument/2006/math">
                    <m:r>
                      <a:rPr lang="en-IN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𝐀𝐗</m:t>
                    </m:r>
                    <m:r>
                      <a:rPr lang="en-IN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I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15400" cy="5059363"/>
              </a:xfrm>
              <a:blipFill>
                <a:blip r:embed="rId2"/>
                <a:stretch>
                  <a:fillRect l="-1094" t="-843" r="-10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Finding Eigenvalues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980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Eigen Values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6400"/>
            <a:ext cx="7391400" cy="452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98" y="1600200"/>
            <a:ext cx="817612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710</Words>
  <Application>Microsoft Office PowerPoint</Application>
  <PresentationFormat>On-screen Show (4:3)</PresentationFormat>
  <Paragraphs>128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Times New Roman</vt:lpstr>
      <vt:lpstr>Wingdings</vt:lpstr>
      <vt:lpstr>1_Office Theme</vt:lpstr>
      <vt:lpstr>BITS Pilani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Number:    PERL ZC113 Course Title : Probability  and  Statistics Instructor: Dr. K VENKATA RATNAM  BITS-PILANI HYDERABAD CAMPUS</dc:title>
  <dc:creator>vrkota</dc:creator>
  <cp:lastModifiedBy>Windows User</cp:lastModifiedBy>
  <cp:revision>205</cp:revision>
  <dcterms:created xsi:type="dcterms:W3CDTF">2014-09-18T17:17:25Z</dcterms:created>
  <dcterms:modified xsi:type="dcterms:W3CDTF">2020-09-12T04:12:48Z</dcterms:modified>
</cp:coreProperties>
</file>