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9"/>
  </p:notesMasterIdLst>
  <p:sldIdLst>
    <p:sldId id="323" r:id="rId2"/>
    <p:sldId id="324" r:id="rId3"/>
    <p:sldId id="342" r:id="rId4"/>
    <p:sldId id="340" r:id="rId5"/>
    <p:sldId id="341" r:id="rId6"/>
    <p:sldId id="351" r:id="rId7"/>
    <p:sldId id="292" r:id="rId8"/>
    <p:sldId id="325" r:id="rId9"/>
    <p:sldId id="326" r:id="rId10"/>
    <p:sldId id="327" r:id="rId11"/>
    <p:sldId id="337" r:id="rId12"/>
    <p:sldId id="328" r:id="rId13"/>
    <p:sldId id="338" r:id="rId14"/>
    <p:sldId id="329" r:id="rId15"/>
    <p:sldId id="331" r:id="rId16"/>
    <p:sldId id="332" r:id="rId17"/>
    <p:sldId id="333" r:id="rId18"/>
    <p:sldId id="348" r:id="rId19"/>
    <p:sldId id="334" r:id="rId20"/>
    <p:sldId id="335" r:id="rId21"/>
    <p:sldId id="343" r:id="rId22"/>
    <p:sldId id="344" r:id="rId23"/>
    <p:sldId id="345" r:id="rId24"/>
    <p:sldId id="346" r:id="rId25"/>
    <p:sldId id="349" r:id="rId26"/>
    <p:sldId id="350" r:id="rId27"/>
    <p:sldId id="34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660"/>
  </p:normalViewPr>
  <p:slideViewPr>
    <p:cSldViewPr>
      <p:cViewPr varScale="1">
        <p:scale>
          <a:sx n="91" d="100"/>
          <a:sy n="91" d="100"/>
        </p:scale>
        <p:origin x="99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A21F22-1FCD-423B-ABDF-DA273D32C413}" type="datetimeFigureOut">
              <a:rPr lang="en-US" smtClean="0"/>
              <a:t>9/19/2020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4536C4-674F-47B8-B857-97AB08F6B022}" type="slidenum">
              <a:rPr lang="en-US" smtClean="0"/>
              <a:t>‹#›</a:t>
            </a:fld>
            <a:endParaRPr lang="en-US"/>
          </a:p>
        </p:txBody>
      </p:sp>
    </p:spTree>
    <p:extLst>
      <p:ext uri="{BB962C8B-B14F-4D97-AF65-F5344CB8AC3E}">
        <p14:creationId xmlns:p14="http://schemas.microsoft.com/office/powerpoint/2010/main" val="3797035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D4536C4-674F-47B8-B857-97AB08F6B022}" type="slidenum">
              <a:rPr lang="en-US" smtClean="0"/>
              <a:t>1</a:t>
            </a:fld>
            <a:endParaRPr lang="en-US"/>
          </a:p>
        </p:txBody>
      </p:sp>
    </p:spTree>
    <p:extLst>
      <p:ext uri="{BB962C8B-B14F-4D97-AF65-F5344CB8AC3E}">
        <p14:creationId xmlns:p14="http://schemas.microsoft.com/office/powerpoint/2010/main" val="1606582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sz="1200" smtClean="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77030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75504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0" descr="Picture 7.png"/>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900" b="1" smtClean="0">
                <a:solidFill>
                  <a:srgbClr val="101141"/>
                </a:solidFill>
              </a:rPr>
              <a:t>BITS </a:t>
            </a:r>
            <a:r>
              <a:rPr lang="en-US" sz="900" smtClean="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33778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CB8C8D-BF21-4ED2-AA9B-14AC8BB0A65C}" type="datetimeFigureOut">
              <a:rPr lang="en-US" smtClean="0">
                <a:solidFill>
                  <a:prstClr val="black">
                    <a:tint val="75000"/>
                  </a:prstClr>
                </a:solidFill>
              </a:rPr>
              <a:pPr/>
              <a:t>9/19/2020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2BE36E-A0D7-4595-A1DB-93C3A10BEE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3507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B8C8D-BF21-4ED2-AA9B-14AC8BB0A65C}" type="datetimeFigureOut">
              <a:rPr lang="en-US" smtClean="0">
                <a:solidFill>
                  <a:prstClr val="black">
                    <a:tint val="75000"/>
                  </a:prstClr>
                </a:solidFill>
              </a:rPr>
              <a:pPr/>
              <a:t>9/19/2020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2BE36E-A0D7-4595-A1DB-93C3A10BEE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557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sz="1200" dirty="0" smtClean="0">
                <a:solidFill>
                  <a:srgbClr val="FFFFFF"/>
                </a:solidFill>
              </a:rPr>
              <a:t>Hyderabad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86058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TextBox 8"/>
          <p:cNvSpPr txBox="1"/>
          <p:nvPr userDrawn="1"/>
        </p:nvSpPr>
        <p:spPr>
          <a:xfrm>
            <a:off x="6858000" y="7620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sz="1200" dirty="0" smtClean="0">
                <a:solidFill>
                  <a:srgbClr val="FFFFFF"/>
                </a:solidFill>
              </a:rPr>
              <a:t>Hyderabad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82145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76200" y="6596063"/>
            <a:ext cx="9067800" cy="261610"/>
          </a:xfrm>
          <a:prstGeom prst="rect">
            <a:avLst/>
          </a:prstGeom>
          <a:noFill/>
          <a:ln>
            <a:noFill/>
          </a:ln>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dirty="0" smtClean="0"/>
              <a:t>Course No</a:t>
            </a:r>
            <a:r>
              <a:rPr lang="en-US" sz="1100" b="1" smtClean="0"/>
              <a:t>:</a:t>
            </a:r>
            <a:r>
              <a:rPr lang="en-US" sz="1100" b="1" baseline="0" smtClean="0"/>
              <a:t> SS ZC416 </a:t>
            </a:r>
            <a:r>
              <a:rPr lang="en-US" sz="1100" b="1" baseline="0" dirty="0" smtClean="0"/>
              <a:t>Course Title : Mathematical Foundations for Data Science</a:t>
            </a:r>
            <a:r>
              <a:rPr lang="en-US" sz="1100" b="1" dirty="0" smtClean="0"/>
              <a:t>, Dr. KVR , </a:t>
            </a:r>
            <a:r>
              <a:rPr lang="en-US" sz="1100" b="1" dirty="0" smtClean="0">
                <a:solidFill>
                  <a:srgbClr val="101141"/>
                </a:solidFill>
              </a:rPr>
              <a:t>BITS </a:t>
            </a:r>
            <a:r>
              <a:rPr lang="en-US" sz="1100" b="1" dirty="0" err="1" smtClean="0">
                <a:solidFill>
                  <a:srgbClr val="101141"/>
                </a:solidFill>
              </a:rPr>
              <a:t>Pilani</a:t>
            </a:r>
            <a:r>
              <a:rPr lang="en-US" sz="1100" b="1" dirty="0" smtClean="0">
                <a:solidFill>
                  <a:srgbClr val="101141"/>
                </a:solidFill>
              </a:rPr>
              <a:t>, Hyderabad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55380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22086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78527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3133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5547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9023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solidFill>
                  <a:prstClr val="black">
                    <a:tint val="75000"/>
                  </a:prstClr>
                </a:solidFill>
              </a:rPr>
              <a:t>AAOC Z C111  PROBABILITY AND STATISTICS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dirty="0" smtClean="0">
                <a:solidFill>
                  <a:prstClr val="black">
                    <a:tint val="75000"/>
                  </a:prstClr>
                </a:solidFill>
              </a:rPr>
              <a:t>1</a:t>
            </a:r>
            <a:endParaRPr lang="en-US" dirty="0">
              <a:solidFill>
                <a:prstClr val="black">
                  <a:tint val="75000"/>
                </a:prstClr>
              </a:solidFill>
            </a:endParaRPr>
          </a:p>
        </p:txBody>
      </p:sp>
    </p:spTree>
    <p:extLst>
      <p:ext uri="{BB962C8B-B14F-4D97-AF65-F5344CB8AC3E}">
        <p14:creationId xmlns:p14="http://schemas.microsoft.com/office/powerpoint/2010/main" val="26382884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43200" y="3505200"/>
            <a:ext cx="4648200" cy="2438400"/>
          </a:xfrm>
        </p:spPr>
        <p:txBody>
          <a:bodyPr/>
          <a:lstStyle/>
          <a:p>
            <a:pPr eaLnBrk="1" fontAlgn="auto" hangingPunct="1">
              <a:spcAft>
                <a:spcPts val="0"/>
              </a:spcAft>
              <a:defRPr/>
            </a:pPr>
            <a:r>
              <a:rPr lang="en-US" sz="4800" dirty="0"/>
              <a:t>BITS </a:t>
            </a:r>
            <a:r>
              <a:rPr lang="en-US" sz="4800" dirty="0" err="1"/>
              <a:t>Pilani</a:t>
            </a:r>
            <a:r>
              <a:rPr lang="en-US" sz="4800" dirty="0"/>
              <a:t> p</a:t>
            </a:r>
            <a:r>
              <a:rPr lang="en-US" sz="4800" dirty="0" smtClean="0"/>
              <a:t>resentation</a:t>
            </a:r>
            <a:endParaRPr lang="en-US" sz="4800" dirty="0"/>
          </a:p>
        </p:txBody>
      </p:sp>
      <p:sp>
        <p:nvSpPr>
          <p:cNvPr id="3" name="Content Placeholder 5"/>
          <p:cNvSpPr>
            <a:spLocks noGrp="1"/>
          </p:cNvSpPr>
          <p:nvPr>
            <p:ph sz="quarter" idx="13"/>
          </p:nvPr>
        </p:nvSpPr>
        <p:spPr>
          <a:xfrm>
            <a:off x="2514600" y="5410200"/>
            <a:ext cx="6019800" cy="533400"/>
          </a:xfrm>
        </p:spPr>
        <p:txBody>
          <a:bodyPr/>
          <a:lstStyle/>
          <a:p>
            <a:pPr eaLnBrk="1" hangingPunct="1">
              <a:spcBef>
                <a:spcPct val="0"/>
              </a:spcBef>
            </a:pPr>
            <a:r>
              <a:rPr lang="en-US" altLang="en-US" dirty="0" smtClean="0"/>
              <a:t>K. </a:t>
            </a:r>
            <a:r>
              <a:rPr lang="en-US" altLang="en-US" dirty="0" err="1" smtClean="0"/>
              <a:t>Venkata</a:t>
            </a:r>
            <a:r>
              <a:rPr lang="en-US" altLang="en-US" dirty="0" smtClean="0"/>
              <a:t> </a:t>
            </a:r>
            <a:r>
              <a:rPr lang="en-US" altLang="en-US" dirty="0" err="1" smtClean="0"/>
              <a:t>Ratnam</a:t>
            </a:r>
            <a:endParaRPr lang="en-US" altLang="en-US" dirty="0" smtClean="0"/>
          </a:p>
          <a:p>
            <a:pPr eaLnBrk="1" hangingPunct="1">
              <a:spcBef>
                <a:spcPct val="0"/>
              </a:spcBef>
            </a:pPr>
            <a:r>
              <a:rPr lang="en-US" altLang="en-US" dirty="0" smtClean="0"/>
              <a:t>Mathematics</a:t>
            </a:r>
          </a:p>
        </p:txBody>
      </p:sp>
    </p:spTree>
    <p:extLst>
      <p:ext uri="{BB962C8B-B14F-4D97-AF65-F5344CB8AC3E}">
        <p14:creationId xmlns:p14="http://schemas.microsoft.com/office/powerpoint/2010/main" val="3988687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System of Equations</a:t>
            </a:r>
            <a:endParaRPr lang="en-IN" dirty="0"/>
          </a:p>
        </p:txBody>
      </p:sp>
      <p:sp>
        <p:nvSpPr>
          <p:cNvPr id="4" name="Rectangle 3"/>
          <p:cNvSpPr/>
          <p:nvPr/>
        </p:nvSpPr>
        <p:spPr>
          <a:xfrm>
            <a:off x="152400" y="2362200"/>
            <a:ext cx="8875201" cy="1815882"/>
          </a:xfrm>
          <a:prstGeom prst="rect">
            <a:avLst/>
          </a:prstGeom>
        </p:spPr>
        <p:txBody>
          <a:bodyPr wrap="square">
            <a:spAutoFit/>
          </a:bodyPr>
          <a:lstStyle/>
          <a:p>
            <a:pPr algn="just"/>
            <a:r>
              <a:rPr lang="en-IN" sz="2800" dirty="0">
                <a:latin typeface="Times-Roman"/>
              </a:rPr>
              <a:t>A </a:t>
            </a:r>
            <a:r>
              <a:rPr lang="en-IN" sz="2800" b="1" dirty="0">
                <a:latin typeface="Times-Bold"/>
              </a:rPr>
              <a:t>solution </a:t>
            </a:r>
            <a:r>
              <a:rPr lang="en-IN" sz="2800" dirty="0">
                <a:latin typeface="Times-Roman"/>
              </a:rPr>
              <a:t>of (1) is a set of numbers </a:t>
            </a:r>
            <a:r>
              <a:rPr lang="en-IN" sz="2800" dirty="0"/>
              <a:t>x</a:t>
            </a:r>
            <a:r>
              <a:rPr lang="en-IN" sz="2800" baseline="-25000" dirty="0"/>
              <a:t>1</a:t>
            </a:r>
            <a:r>
              <a:rPr lang="en-IN" sz="2800" dirty="0"/>
              <a:t>,x</a:t>
            </a:r>
            <a:r>
              <a:rPr lang="en-IN" sz="2800" baseline="-25000" dirty="0"/>
              <a:t>2</a:t>
            </a:r>
            <a:r>
              <a:rPr lang="en-IN" sz="2800" dirty="0"/>
              <a:t>,…,</a:t>
            </a:r>
            <a:r>
              <a:rPr lang="en-IN" sz="2800" dirty="0" err="1"/>
              <a:t>x</a:t>
            </a:r>
            <a:r>
              <a:rPr lang="en-IN" sz="2800" baseline="-25000" dirty="0" err="1"/>
              <a:t>n</a:t>
            </a:r>
            <a:r>
              <a:rPr lang="en-IN" sz="2800" baseline="-25000" dirty="0"/>
              <a:t> </a:t>
            </a:r>
            <a:r>
              <a:rPr lang="en-IN" sz="2800" baseline="-25000" dirty="0" smtClean="0"/>
              <a:t> </a:t>
            </a:r>
            <a:r>
              <a:rPr lang="en-IN" sz="2800" dirty="0" smtClean="0">
                <a:latin typeface="Times-Roman"/>
              </a:rPr>
              <a:t>that </a:t>
            </a:r>
            <a:r>
              <a:rPr lang="en-IN" sz="2800" dirty="0">
                <a:latin typeface="Times-Roman"/>
              </a:rPr>
              <a:t>satisfy all the </a:t>
            </a:r>
            <a:r>
              <a:rPr lang="en-IN" sz="2800" i="1" dirty="0">
                <a:latin typeface="Times-Italic"/>
              </a:rPr>
              <a:t>n </a:t>
            </a:r>
            <a:r>
              <a:rPr lang="en-IN" sz="2800" dirty="0">
                <a:latin typeface="Times-Roman"/>
              </a:rPr>
              <a:t>equations, and </a:t>
            </a:r>
            <a:r>
              <a:rPr lang="en-IN" sz="2800" dirty="0" smtClean="0">
                <a:latin typeface="Times-Roman"/>
              </a:rPr>
              <a:t>a </a:t>
            </a:r>
            <a:r>
              <a:rPr lang="en-IN" sz="2800" b="1" dirty="0" smtClean="0">
                <a:latin typeface="Times-Bold"/>
              </a:rPr>
              <a:t>solution </a:t>
            </a:r>
            <a:r>
              <a:rPr lang="en-IN" sz="2800" b="1" dirty="0">
                <a:latin typeface="Times-Bold"/>
              </a:rPr>
              <a:t>vector </a:t>
            </a:r>
            <a:r>
              <a:rPr lang="en-IN" sz="2800" dirty="0">
                <a:latin typeface="Times-Roman"/>
              </a:rPr>
              <a:t>of (1) is a vector </a:t>
            </a:r>
            <a:r>
              <a:rPr lang="en-IN" sz="2800" b="1" dirty="0">
                <a:latin typeface="Times-Bold"/>
              </a:rPr>
              <a:t>x </a:t>
            </a:r>
            <a:r>
              <a:rPr lang="en-IN" sz="2800" dirty="0">
                <a:latin typeface="Times-Roman"/>
              </a:rPr>
              <a:t>whose components constitute a solution of (1).</a:t>
            </a:r>
            <a:endParaRPr lang="en-IN" sz="2800" dirty="0"/>
          </a:p>
        </p:txBody>
      </p:sp>
    </p:spTree>
    <p:extLst>
      <p:ext uri="{BB962C8B-B14F-4D97-AF65-F5344CB8AC3E}">
        <p14:creationId xmlns:p14="http://schemas.microsoft.com/office/powerpoint/2010/main" val="1704076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latin typeface="Agenda-Medium"/>
              </a:rPr>
              <a:t>Gauss Elimination</a:t>
            </a:r>
          </a:p>
          <a:p>
            <a:endParaRPr lang="en-IN" dirty="0"/>
          </a:p>
        </p:txBody>
      </p:sp>
      <p:sp>
        <p:nvSpPr>
          <p:cNvPr id="4" name="Content Placeholder 3"/>
          <p:cNvSpPr>
            <a:spLocks noGrp="1"/>
          </p:cNvSpPr>
          <p:nvPr>
            <p:ph idx="1"/>
          </p:nvPr>
        </p:nvSpPr>
        <p:spPr>
          <a:xfrm>
            <a:off x="152400" y="2286000"/>
            <a:ext cx="8839200" cy="1815882"/>
          </a:xfrm>
          <a:prstGeom prst="rect">
            <a:avLst/>
          </a:prstGeom>
        </p:spPr>
        <p:txBody>
          <a:bodyPr wrap="square">
            <a:spAutoFit/>
          </a:bodyPr>
          <a:lstStyle/>
          <a:p>
            <a:pPr algn="just"/>
            <a:r>
              <a:rPr lang="en-IN" sz="2800" dirty="0" smtClean="0">
                <a:solidFill>
                  <a:srgbClr val="000000"/>
                </a:solidFill>
                <a:latin typeface="Times-Roman"/>
              </a:rPr>
              <a:t>This </a:t>
            </a:r>
            <a:r>
              <a:rPr lang="en-IN" sz="2800" dirty="0">
                <a:solidFill>
                  <a:srgbClr val="000000"/>
                </a:solidFill>
                <a:latin typeface="Times-Roman"/>
              </a:rPr>
              <a:t>standard method for solving linear systems (1) is a systematic process of </a:t>
            </a:r>
            <a:r>
              <a:rPr lang="en-IN" sz="2800" dirty="0" smtClean="0">
                <a:solidFill>
                  <a:srgbClr val="000000"/>
                </a:solidFill>
                <a:latin typeface="Times-Roman"/>
              </a:rPr>
              <a:t>elimination that </a:t>
            </a:r>
            <a:r>
              <a:rPr lang="en-IN" sz="2800" dirty="0">
                <a:solidFill>
                  <a:srgbClr val="000000"/>
                </a:solidFill>
                <a:latin typeface="Times-Roman"/>
              </a:rPr>
              <a:t>reduces (1) to </a:t>
            </a:r>
            <a:r>
              <a:rPr lang="en-IN" sz="2800" b="1" dirty="0">
                <a:solidFill>
                  <a:srgbClr val="000000"/>
                </a:solidFill>
                <a:latin typeface="Times-Bold"/>
              </a:rPr>
              <a:t>triangular form </a:t>
            </a:r>
            <a:r>
              <a:rPr lang="en-IN" sz="2800" dirty="0">
                <a:solidFill>
                  <a:srgbClr val="000000"/>
                </a:solidFill>
                <a:latin typeface="Times-Roman"/>
              </a:rPr>
              <a:t>because the system can then be easily solved by </a:t>
            </a:r>
            <a:r>
              <a:rPr lang="en-IN" sz="2800" b="1" dirty="0" smtClean="0">
                <a:solidFill>
                  <a:srgbClr val="000000"/>
                </a:solidFill>
                <a:latin typeface="Times-Bold"/>
              </a:rPr>
              <a:t>back substitution</a:t>
            </a:r>
            <a:r>
              <a:rPr lang="en-IN" sz="2800" dirty="0">
                <a:solidFill>
                  <a:srgbClr val="000000"/>
                </a:solidFill>
                <a:latin typeface="Times-Roman"/>
              </a:rPr>
              <a:t>.</a:t>
            </a:r>
            <a:endParaRPr lang="en-IN" sz="2800" dirty="0"/>
          </a:p>
        </p:txBody>
      </p:sp>
      <p:sp>
        <p:nvSpPr>
          <p:cNvPr id="5" name="Rectangle 4"/>
          <p:cNvSpPr/>
          <p:nvPr/>
        </p:nvSpPr>
        <p:spPr>
          <a:xfrm>
            <a:off x="304800" y="4615428"/>
            <a:ext cx="8534400" cy="954107"/>
          </a:xfrm>
          <a:prstGeom prst="rect">
            <a:avLst/>
          </a:prstGeom>
        </p:spPr>
        <p:txBody>
          <a:bodyPr wrap="square">
            <a:spAutoFit/>
          </a:bodyPr>
          <a:lstStyle/>
          <a:p>
            <a:r>
              <a:rPr lang="en-IN" sz="2800" dirty="0">
                <a:latin typeface="Times-Roman"/>
              </a:rPr>
              <a:t>How do we reduce a given system (1) to triangular form? </a:t>
            </a:r>
          </a:p>
        </p:txBody>
      </p:sp>
    </p:spTree>
    <p:extLst>
      <p:ext uri="{BB962C8B-B14F-4D97-AF65-F5344CB8AC3E}">
        <p14:creationId xmlns:p14="http://schemas.microsoft.com/office/powerpoint/2010/main" val="19228770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Gauss Elimination</a:t>
            </a:r>
            <a:endParaRPr lang="en-IN" dirty="0"/>
          </a:p>
        </p:txBody>
      </p:sp>
      <p:sp>
        <p:nvSpPr>
          <p:cNvPr id="11" name="Rectangle 10"/>
          <p:cNvSpPr/>
          <p:nvPr/>
        </p:nvSpPr>
        <p:spPr>
          <a:xfrm>
            <a:off x="152400" y="1447800"/>
            <a:ext cx="8839200" cy="4401205"/>
          </a:xfrm>
          <a:prstGeom prst="rect">
            <a:avLst/>
          </a:prstGeom>
        </p:spPr>
        <p:txBody>
          <a:bodyPr wrap="square">
            <a:spAutoFit/>
          </a:bodyPr>
          <a:lstStyle/>
          <a:p>
            <a:r>
              <a:rPr lang="en-IN" sz="2000" b="1" dirty="0" smtClean="0">
                <a:latin typeface="Times-Roman"/>
              </a:rPr>
              <a:t>First step </a:t>
            </a:r>
            <a:r>
              <a:rPr lang="en-IN" sz="2000" dirty="0" smtClean="0">
                <a:latin typeface="Times-Roman"/>
              </a:rPr>
              <a:t>:</a:t>
            </a:r>
          </a:p>
          <a:p>
            <a:endParaRPr lang="en-IN" sz="2000" dirty="0">
              <a:latin typeface="Times-Roman"/>
            </a:endParaRPr>
          </a:p>
          <a:p>
            <a:r>
              <a:rPr lang="en-IN" sz="2000" dirty="0" smtClean="0">
                <a:latin typeface="Times-Roman"/>
              </a:rPr>
              <a:t> E</a:t>
            </a:r>
            <a:r>
              <a:rPr lang="en-IN" sz="2000" dirty="0" smtClean="0">
                <a:latin typeface="Times-BoldItalic"/>
              </a:rPr>
              <a:t>liminate</a:t>
            </a:r>
            <a:r>
              <a:rPr lang="en-IN" sz="2000" b="1" i="1" dirty="0" smtClean="0">
                <a:latin typeface="Times-BoldItalic"/>
              </a:rPr>
              <a:t> </a:t>
            </a:r>
            <a:r>
              <a:rPr lang="en-IN" sz="2000" i="1" dirty="0" smtClean="0"/>
              <a:t>x</a:t>
            </a:r>
            <a:r>
              <a:rPr lang="en-IN" sz="2000" baseline="-25000" dirty="0" smtClean="0"/>
              <a:t>1 </a:t>
            </a:r>
            <a:r>
              <a:rPr lang="en-IN" sz="2000" dirty="0" smtClean="0">
                <a:latin typeface="Times-Roman"/>
              </a:rPr>
              <a:t>from </a:t>
            </a:r>
            <a:r>
              <a:rPr lang="en-IN" sz="2000" dirty="0">
                <a:latin typeface="Times-Roman"/>
              </a:rPr>
              <a:t>equations </a:t>
            </a:r>
            <a:r>
              <a:rPr lang="en-IN" sz="2000" dirty="0" smtClean="0">
                <a:latin typeface="Times-Roman"/>
              </a:rPr>
              <a:t>E</a:t>
            </a:r>
            <a:r>
              <a:rPr lang="en-IN" sz="2000" baseline="-25000" dirty="0" smtClean="0">
                <a:latin typeface="Times-Roman"/>
              </a:rPr>
              <a:t>2</a:t>
            </a:r>
            <a:r>
              <a:rPr lang="en-IN" sz="2000" dirty="0" smtClean="0">
                <a:latin typeface="Times-Roman"/>
              </a:rPr>
              <a:t> to </a:t>
            </a:r>
            <a:r>
              <a:rPr lang="en-IN" sz="2000" dirty="0" err="1" smtClean="0">
                <a:latin typeface="Times-Roman"/>
              </a:rPr>
              <a:t>E</a:t>
            </a:r>
            <a:r>
              <a:rPr lang="en-IN" sz="2000" baseline="-25000" dirty="0" err="1" smtClean="0">
                <a:latin typeface="Times-Roman"/>
              </a:rPr>
              <a:t>n</a:t>
            </a:r>
            <a:r>
              <a:rPr lang="en-IN" sz="2000" dirty="0" smtClean="0">
                <a:latin typeface="Times-Roman"/>
              </a:rPr>
              <a:t> in </a:t>
            </a:r>
            <a:r>
              <a:rPr lang="en-IN" sz="2000" dirty="0">
                <a:latin typeface="Times-Roman"/>
              </a:rPr>
              <a:t>(1</a:t>
            </a:r>
            <a:r>
              <a:rPr lang="en-IN" sz="2000" dirty="0" smtClean="0">
                <a:latin typeface="Times-Roman"/>
              </a:rPr>
              <a:t>).</a:t>
            </a:r>
          </a:p>
          <a:p>
            <a:endParaRPr lang="en-IN" sz="2000" dirty="0">
              <a:latin typeface="Times-Roman"/>
            </a:endParaRPr>
          </a:p>
          <a:p>
            <a:pPr algn="just"/>
            <a:r>
              <a:rPr lang="en-IN" sz="2000" dirty="0" smtClean="0">
                <a:latin typeface="Times-Roman"/>
              </a:rPr>
              <a:t> </a:t>
            </a:r>
            <a:r>
              <a:rPr lang="en-IN" sz="2000" dirty="0">
                <a:latin typeface="Times-Roman"/>
              </a:rPr>
              <a:t>We do this by adding (or subtracting) suitable </a:t>
            </a:r>
            <a:r>
              <a:rPr lang="en-IN" sz="2000" dirty="0" smtClean="0">
                <a:latin typeface="Times-Roman"/>
              </a:rPr>
              <a:t>multiples E</a:t>
            </a:r>
            <a:r>
              <a:rPr lang="en-IN" sz="2000" baseline="-25000" dirty="0" smtClean="0">
                <a:latin typeface="Times-Roman"/>
              </a:rPr>
              <a:t>1 </a:t>
            </a:r>
            <a:r>
              <a:rPr lang="en-IN" sz="2000" dirty="0" smtClean="0">
                <a:latin typeface="Times-Roman"/>
              </a:rPr>
              <a:t>of </a:t>
            </a:r>
            <a:r>
              <a:rPr lang="en-IN" sz="2000" dirty="0">
                <a:latin typeface="Times-Roman"/>
              </a:rPr>
              <a:t>to (from) equations E</a:t>
            </a:r>
            <a:r>
              <a:rPr lang="en-IN" sz="2000" baseline="-25000" dirty="0">
                <a:latin typeface="Times-Roman"/>
              </a:rPr>
              <a:t>2</a:t>
            </a:r>
            <a:r>
              <a:rPr lang="en-IN" sz="2000" dirty="0">
                <a:latin typeface="Times-Roman"/>
              </a:rPr>
              <a:t> , E</a:t>
            </a:r>
            <a:r>
              <a:rPr lang="en-IN" sz="2000" baseline="-25000" dirty="0">
                <a:latin typeface="Times-Roman"/>
              </a:rPr>
              <a:t>3</a:t>
            </a:r>
            <a:r>
              <a:rPr lang="en-IN" sz="2000" dirty="0">
                <a:latin typeface="Times-Roman"/>
              </a:rPr>
              <a:t> , …., </a:t>
            </a:r>
            <a:r>
              <a:rPr lang="en-IN" sz="2000" dirty="0" err="1">
                <a:latin typeface="Times-Roman"/>
              </a:rPr>
              <a:t>E</a:t>
            </a:r>
            <a:r>
              <a:rPr lang="en-IN" sz="2000" baseline="-25000" dirty="0" err="1">
                <a:latin typeface="Times-Roman"/>
              </a:rPr>
              <a:t>n</a:t>
            </a:r>
            <a:r>
              <a:rPr lang="en-IN" sz="2000" baseline="-25000" dirty="0">
                <a:latin typeface="Times-Roman"/>
              </a:rPr>
              <a:t> </a:t>
            </a:r>
            <a:r>
              <a:rPr lang="en-IN" sz="2000" dirty="0" smtClean="0">
                <a:latin typeface="Times-Roman"/>
              </a:rPr>
              <a:t>and </a:t>
            </a:r>
            <a:r>
              <a:rPr lang="en-IN" sz="2000" dirty="0">
                <a:latin typeface="Times-Roman"/>
              </a:rPr>
              <a:t>taking the resulting </a:t>
            </a:r>
            <a:r>
              <a:rPr lang="en-IN" sz="2000" dirty="0" smtClean="0">
                <a:latin typeface="Times-Roman"/>
              </a:rPr>
              <a:t>equations E</a:t>
            </a:r>
            <a:r>
              <a:rPr lang="en-IN" sz="2000" baseline="-25000" dirty="0" smtClean="0">
                <a:latin typeface="Times-Roman"/>
              </a:rPr>
              <a:t>2</a:t>
            </a:r>
            <a:r>
              <a:rPr lang="en-IN" sz="2000" baseline="30000" dirty="0" smtClean="0">
                <a:latin typeface="Times-Roman"/>
              </a:rPr>
              <a:t>*</a:t>
            </a:r>
            <a:r>
              <a:rPr lang="en-IN" sz="2000" dirty="0" smtClean="0">
                <a:latin typeface="Times-Roman"/>
              </a:rPr>
              <a:t> , E</a:t>
            </a:r>
            <a:r>
              <a:rPr lang="en-IN" sz="2000" baseline="-25000" dirty="0" smtClean="0">
                <a:latin typeface="Times-Roman"/>
              </a:rPr>
              <a:t>3</a:t>
            </a:r>
            <a:r>
              <a:rPr lang="en-IN" sz="2000" baseline="30000" dirty="0">
                <a:latin typeface="Times-Roman"/>
              </a:rPr>
              <a:t> </a:t>
            </a:r>
            <a:r>
              <a:rPr lang="en-IN" sz="2000" baseline="30000" dirty="0" smtClean="0">
                <a:latin typeface="Times-Roman"/>
              </a:rPr>
              <a:t>*</a:t>
            </a:r>
            <a:r>
              <a:rPr lang="en-IN" sz="2000" dirty="0" smtClean="0">
                <a:latin typeface="Times-Roman"/>
              </a:rPr>
              <a:t>, ..,</a:t>
            </a:r>
            <a:r>
              <a:rPr lang="en-IN" sz="2000" dirty="0" err="1" smtClean="0">
                <a:latin typeface="Times-Roman"/>
              </a:rPr>
              <a:t>E</a:t>
            </a:r>
            <a:r>
              <a:rPr lang="en-IN" sz="2000" baseline="-25000" dirty="0" err="1" smtClean="0">
                <a:latin typeface="Times-Roman"/>
              </a:rPr>
              <a:t>n</a:t>
            </a:r>
            <a:r>
              <a:rPr lang="en-IN" sz="2000" baseline="30000" dirty="0" smtClean="0">
                <a:latin typeface="Times-Roman"/>
              </a:rPr>
              <a:t> </a:t>
            </a:r>
            <a:r>
              <a:rPr lang="en-IN" sz="2000" baseline="30000" dirty="0">
                <a:latin typeface="Times-Roman"/>
              </a:rPr>
              <a:t>*</a:t>
            </a:r>
            <a:r>
              <a:rPr lang="en-IN" sz="2000" dirty="0" smtClean="0">
                <a:latin typeface="Times-Roman"/>
              </a:rPr>
              <a:t>, </a:t>
            </a:r>
            <a:r>
              <a:rPr lang="en-IN" sz="2000" dirty="0">
                <a:latin typeface="Times-Roman"/>
              </a:rPr>
              <a:t>call </a:t>
            </a:r>
            <a:r>
              <a:rPr lang="en-IN" sz="2000" dirty="0" smtClean="0">
                <a:latin typeface="Times-Roman"/>
              </a:rPr>
              <a:t>them as </a:t>
            </a:r>
            <a:r>
              <a:rPr lang="en-IN" sz="2000" dirty="0">
                <a:latin typeface="Times-Roman"/>
              </a:rPr>
              <a:t>the new equations</a:t>
            </a:r>
            <a:r>
              <a:rPr lang="en-IN" sz="2000" dirty="0" smtClean="0">
                <a:latin typeface="Times-Roman"/>
              </a:rPr>
              <a:t>.</a:t>
            </a:r>
          </a:p>
          <a:p>
            <a:endParaRPr lang="en-IN" sz="2000" dirty="0">
              <a:latin typeface="Times-Roman"/>
            </a:endParaRPr>
          </a:p>
          <a:p>
            <a:r>
              <a:rPr lang="en-IN" sz="2000" b="1" dirty="0" smtClean="0">
                <a:latin typeface="Times-Roman"/>
              </a:rPr>
              <a:t>The </a:t>
            </a:r>
            <a:r>
              <a:rPr lang="en-IN" sz="2000" b="1" dirty="0">
                <a:latin typeface="Times-Roman"/>
              </a:rPr>
              <a:t>first </a:t>
            </a:r>
            <a:r>
              <a:rPr lang="en-IN" sz="2000" b="1" dirty="0" smtClean="0">
                <a:latin typeface="Times-Roman"/>
              </a:rPr>
              <a:t>equation E</a:t>
            </a:r>
            <a:r>
              <a:rPr lang="en-IN" sz="2000" b="1" baseline="-25000" dirty="0" smtClean="0">
                <a:latin typeface="Times-Roman"/>
              </a:rPr>
              <a:t>1</a:t>
            </a:r>
            <a:r>
              <a:rPr lang="en-IN" sz="2000" b="1" dirty="0" smtClean="0">
                <a:latin typeface="Times-Roman"/>
              </a:rPr>
              <a:t>, </a:t>
            </a:r>
            <a:r>
              <a:rPr lang="en-IN" sz="2000" b="1" dirty="0">
                <a:latin typeface="Times-Roman"/>
              </a:rPr>
              <a:t>is called the </a:t>
            </a:r>
            <a:r>
              <a:rPr lang="en-IN" sz="2000" b="1" dirty="0">
                <a:latin typeface="Times-Bold"/>
              </a:rPr>
              <a:t>pivot equation </a:t>
            </a:r>
            <a:r>
              <a:rPr lang="en-IN" sz="2000" b="1" dirty="0" smtClean="0">
                <a:latin typeface="Times-Roman"/>
              </a:rPr>
              <a:t>in this </a:t>
            </a:r>
            <a:r>
              <a:rPr lang="en-IN" sz="2000" b="1" dirty="0">
                <a:latin typeface="Times-Roman"/>
              </a:rPr>
              <a:t>step, and </a:t>
            </a:r>
            <a:r>
              <a:rPr lang="en-IN" sz="2000" b="1" dirty="0" smtClean="0">
                <a:latin typeface="Times-Roman"/>
              </a:rPr>
              <a:t>a</a:t>
            </a:r>
            <a:r>
              <a:rPr lang="en-IN" sz="2000" b="1" baseline="-25000" dirty="0" smtClean="0">
                <a:latin typeface="Times-Roman"/>
              </a:rPr>
              <a:t>11</a:t>
            </a:r>
            <a:r>
              <a:rPr lang="en-IN" sz="2000" b="1" dirty="0" smtClean="0">
                <a:latin typeface="Times-Roman"/>
              </a:rPr>
              <a:t> is </a:t>
            </a:r>
            <a:r>
              <a:rPr lang="en-IN" sz="2000" b="1" dirty="0">
                <a:latin typeface="Times-Roman"/>
              </a:rPr>
              <a:t>called the </a:t>
            </a:r>
            <a:r>
              <a:rPr lang="en-IN" sz="2000" b="1" dirty="0">
                <a:latin typeface="Times-Bold"/>
              </a:rPr>
              <a:t>pivot</a:t>
            </a:r>
            <a:r>
              <a:rPr lang="en-IN" sz="2000" b="1" dirty="0">
                <a:latin typeface="Times-Roman"/>
              </a:rPr>
              <a:t>. This equation is left unaltered</a:t>
            </a:r>
            <a:r>
              <a:rPr lang="en-IN" sz="2000" b="1" dirty="0" smtClean="0">
                <a:latin typeface="Times-Roman"/>
              </a:rPr>
              <a:t>.</a:t>
            </a:r>
          </a:p>
          <a:p>
            <a:endParaRPr lang="en-IN" sz="2000" dirty="0">
              <a:latin typeface="Times-Roman"/>
            </a:endParaRPr>
          </a:p>
          <a:p>
            <a:r>
              <a:rPr lang="en-IN" sz="2000" dirty="0" smtClean="0">
                <a:latin typeface="Times-Roman"/>
              </a:rPr>
              <a:t> </a:t>
            </a:r>
            <a:r>
              <a:rPr lang="en-IN" sz="2000" b="1" dirty="0" smtClean="0">
                <a:latin typeface="Times-Roman"/>
              </a:rPr>
              <a:t>Second step:</a:t>
            </a:r>
            <a:endParaRPr lang="en-IN" sz="2000" b="1" dirty="0">
              <a:latin typeface="Times-Roman"/>
            </a:endParaRPr>
          </a:p>
          <a:p>
            <a:r>
              <a:rPr lang="en-IN" sz="2000" dirty="0">
                <a:latin typeface="Times-Roman"/>
              </a:rPr>
              <a:t>we take the new second </a:t>
            </a:r>
            <a:r>
              <a:rPr lang="en-IN" sz="2000" dirty="0" smtClean="0">
                <a:latin typeface="Times-Roman"/>
              </a:rPr>
              <a:t>equation </a:t>
            </a:r>
            <a:r>
              <a:rPr lang="en-IN" sz="2000" dirty="0">
                <a:latin typeface="Times-Roman"/>
              </a:rPr>
              <a:t>E</a:t>
            </a:r>
            <a:r>
              <a:rPr lang="en-IN" sz="2000" baseline="-25000" dirty="0">
                <a:latin typeface="Times-Roman"/>
              </a:rPr>
              <a:t>2</a:t>
            </a:r>
            <a:r>
              <a:rPr lang="en-IN" sz="2000" baseline="30000" dirty="0">
                <a:latin typeface="Times-Roman"/>
              </a:rPr>
              <a:t>*</a:t>
            </a:r>
            <a:r>
              <a:rPr lang="en-IN" sz="2000" dirty="0" smtClean="0">
                <a:latin typeface="Times-Roman"/>
              </a:rPr>
              <a:t> </a:t>
            </a:r>
            <a:r>
              <a:rPr lang="en-IN" sz="2000" dirty="0">
                <a:latin typeface="Times-Roman"/>
              </a:rPr>
              <a:t>(which no longer contains as the pivot </a:t>
            </a:r>
            <a:r>
              <a:rPr lang="en-IN" sz="2000" dirty="0" smtClean="0">
                <a:latin typeface="Times-Roman"/>
              </a:rPr>
              <a:t>equation and </a:t>
            </a:r>
            <a:r>
              <a:rPr lang="en-IN" sz="2000" dirty="0">
                <a:latin typeface="Times-Roman"/>
              </a:rPr>
              <a:t>use it to </a:t>
            </a:r>
            <a:r>
              <a:rPr lang="en-IN" sz="2000" b="1" i="1" dirty="0">
                <a:latin typeface="Times-BoldItalic"/>
              </a:rPr>
              <a:t>eliminate </a:t>
            </a:r>
            <a:r>
              <a:rPr lang="en-IN" sz="2000" i="1" dirty="0" smtClean="0">
                <a:latin typeface="Times-BoldItalic"/>
              </a:rPr>
              <a:t>x</a:t>
            </a:r>
            <a:r>
              <a:rPr lang="en-IN" sz="2000" i="1" baseline="-25000" dirty="0" smtClean="0">
                <a:latin typeface="Times-BoldItalic"/>
              </a:rPr>
              <a:t>2</a:t>
            </a:r>
            <a:r>
              <a:rPr lang="en-IN" sz="2000" b="1" i="1" dirty="0" smtClean="0">
                <a:latin typeface="Times-BoldItalic"/>
              </a:rPr>
              <a:t> </a:t>
            </a:r>
            <a:r>
              <a:rPr lang="en-IN" sz="2000" dirty="0" smtClean="0">
                <a:latin typeface="Times-Roman"/>
              </a:rPr>
              <a:t>from </a:t>
            </a:r>
            <a:r>
              <a:rPr lang="en-IN" sz="2000" dirty="0">
                <a:latin typeface="Times-Roman"/>
              </a:rPr>
              <a:t>E</a:t>
            </a:r>
            <a:r>
              <a:rPr lang="en-IN" sz="2000" baseline="-25000" dirty="0">
                <a:latin typeface="Times-Roman"/>
              </a:rPr>
              <a:t>3</a:t>
            </a:r>
            <a:r>
              <a:rPr lang="en-IN" sz="2000" baseline="30000" dirty="0">
                <a:latin typeface="Times-Roman"/>
              </a:rPr>
              <a:t> *</a:t>
            </a:r>
            <a:r>
              <a:rPr lang="en-IN" sz="2000" dirty="0">
                <a:latin typeface="Times-Roman"/>
              </a:rPr>
              <a:t> </a:t>
            </a:r>
            <a:r>
              <a:rPr lang="en-IN" sz="2000" dirty="0" smtClean="0">
                <a:latin typeface="Times-Roman"/>
              </a:rPr>
              <a:t>to </a:t>
            </a:r>
            <a:r>
              <a:rPr lang="en-IN" sz="2000" dirty="0" err="1" smtClean="0">
                <a:latin typeface="Times-Roman"/>
              </a:rPr>
              <a:t>E</a:t>
            </a:r>
            <a:r>
              <a:rPr lang="en-IN" sz="2000" baseline="-25000" dirty="0" err="1" smtClean="0">
                <a:latin typeface="Times-Roman"/>
              </a:rPr>
              <a:t>n</a:t>
            </a:r>
            <a:r>
              <a:rPr lang="en-IN" sz="2000" baseline="30000" dirty="0" smtClean="0">
                <a:latin typeface="Times-Roman"/>
              </a:rPr>
              <a:t> </a:t>
            </a:r>
            <a:r>
              <a:rPr lang="en-IN" sz="2000" baseline="30000" dirty="0">
                <a:latin typeface="Times-Roman"/>
              </a:rPr>
              <a:t>*</a:t>
            </a:r>
            <a:r>
              <a:rPr lang="en-IN" sz="2000" dirty="0">
                <a:latin typeface="Times-Roman"/>
              </a:rPr>
              <a:t>, </a:t>
            </a:r>
            <a:r>
              <a:rPr lang="en-IN" sz="2000" dirty="0" smtClean="0">
                <a:latin typeface="Times-Roman"/>
              </a:rPr>
              <a:t>and </a:t>
            </a:r>
            <a:r>
              <a:rPr lang="en-IN" sz="2000" dirty="0">
                <a:latin typeface="Times-Roman"/>
              </a:rPr>
              <a:t>so </a:t>
            </a:r>
            <a:r>
              <a:rPr lang="en-IN" sz="2000" dirty="0" smtClean="0">
                <a:latin typeface="Times-Roman"/>
              </a:rPr>
              <a:t>on.</a:t>
            </a:r>
            <a:endParaRPr lang="en-IN" dirty="0">
              <a:latin typeface="Times-Roman"/>
            </a:endParaRPr>
          </a:p>
        </p:txBody>
      </p:sp>
    </p:spTree>
    <p:extLst>
      <p:ext uri="{BB962C8B-B14F-4D97-AF65-F5344CB8AC3E}">
        <p14:creationId xmlns:p14="http://schemas.microsoft.com/office/powerpoint/2010/main" val="2471813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371600"/>
            <a:ext cx="8991600" cy="5181600"/>
          </a:xfrm>
        </p:spPr>
        <p:txBody>
          <a:bodyPr/>
          <a:lstStyle/>
          <a:p>
            <a:r>
              <a:rPr lang="en-IN" sz="2000" dirty="0" smtClean="0">
                <a:latin typeface="Times-Roman"/>
              </a:rPr>
              <a:t>After </a:t>
            </a:r>
            <a:r>
              <a:rPr lang="en-IN" sz="2000" dirty="0">
                <a:latin typeface="Times-Roman"/>
              </a:rPr>
              <a:t>n-1 steps this gives a triangular system that can be solved by back substitution as just shown. In this way we obtain precisely all solutions of the </a:t>
            </a:r>
            <a:r>
              <a:rPr lang="en-IN" sz="2000" i="1" dirty="0">
                <a:latin typeface="Times-Italic"/>
              </a:rPr>
              <a:t>given </a:t>
            </a:r>
            <a:r>
              <a:rPr lang="en-IN" sz="2000" dirty="0">
                <a:latin typeface="Times-Roman"/>
              </a:rPr>
              <a:t>system. </a:t>
            </a:r>
            <a:endParaRPr lang="en-IN" sz="2000" dirty="0" smtClean="0">
              <a:latin typeface="Times-Roman"/>
            </a:endParaRPr>
          </a:p>
          <a:p>
            <a:endParaRPr lang="en-IN" sz="2000" dirty="0">
              <a:latin typeface="Times-Roman"/>
            </a:endParaRPr>
          </a:p>
          <a:p>
            <a:r>
              <a:rPr lang="en-IN" sz="2000" dirty="0" smtClean="0"/>
              <a:t>The </a:t>
            </a:r>
            <a:r>
              <a:rPr lang="en-IN" sz="2000" dirty="0"/>
              <a:t>pivot </a:t>
            </a:r>
            <a:r>
              <a:rPr lang="en-IN" sz="2000" dirty="0" err="1" smtClean="0"/>
              <a:t>a</a:t>
            </a:r>
            <a:r>
              <a:rPr lang="en-IN" sz="2000" baseline="-25000" dirty="0" err="1" smtClean="0"/>
              <a:t>kk</a:t>
            </a:r>
            <a:r>
              <a:rPr lang="en-IN" sz="2000" dirty="0" smtClean="0"/>
              <a:t> (in </a:t>
            </a:r>
            <a:r>
              <a:rPr lang="en-IN" sz="2000" dirty="0"/>
              <a:t>step </a:t>
            </a:r>
            <a:r>
              <a:rPr lang="en-IN" sz="2000" i="1" dirty="0"/>
              <a:t>k</a:t>
            </a:r>
            <a:r>
              <a:rPr lang="en-IN" sz="2000" dirty="0"/>
              <a:t>) </a:t>
            </a:r>
            <a:r>
              <a:rPr lang="en-IN" sz="2000" b="1" i="1" dirty="0"/>
              <a:t>must be </a:t>
            </a:r>
            <a:r>
              <a:rPr lang="en-IN" sz="2000" dirty="0"/>
              <a:t>different from zero and </a:t>
            </a:r>
            <a:r>
              <a:rPr lang="en-IN" sz="2000" b="1" i="1" dirty="0"/>
              <a:t>should be </a:t>
            </a:r>
            <a:r>
              <a:rPr lang="en-IN" sz="2000" dirty="0"/>
              <a:t>large in </a:t>
            </a:r>
            <a:r>
              <a:rPr lang="en-IN" sz="2000" dirty="0" smtClean="0"/>
              <a:t>absolute value </a:t>
            </a:r>
            <a:r>
              <a:rPr lang="en-IN" sz="2000" dirty="0"/>
              <a:t>to avoid </a:t>
            </a:r>
            <a:r>
              <a:rPr lang="en-IN" sz="2000" dirty="0" err="1"/>
              <a:t>roundoff</a:t>
            </a:r>
            <a:r>
              <a:rPr lang="en-IN" sz="2000" dirty="0"/>
              <a:t> magnification by the multiplication in the elimination. </a:t>
            </a:r>
            <a:endParaRPr lang="en-IN" sz="2000" dirty="0" smtClean="0"/>
          </a:p>
          <a:p>
            <a:endParaRPr lang="en-IN" sz="2000" dirty="0" smtClean="0"/>
          </a:p>
          <a:p>
            <a:r>
              <a:rPr lang="en-IN" sz="2000" dirty="0" smtClean="0"/>
              <a:t>For this we </a:t>
            </a:r>
            <a:r>
              <a:rPr lang="en-IN" sz="2000" dirty="0"/>
              <a:t>choose as our pivot equation one that has the absolutely largest </a:t>
            </a:r>
            <a:r>
              <a:rPr lang="en-IN" sz="2000" dirty="0" err="1" smtClean="0"/>
              <a:t>a</a:t>
            </a:r>
            <a:r>
              <a:rPr lang="en-IN" sz="2000" baseline="-25000" dirty="0" err="1" smtClean="0"/>
              <a:t>jk</a:t>
            </a:r>
            <a:r>
              <a:rPr lang="en-IN" sz="2000" dirty="0" smtClean="0"/>
              <a:t> in </a:t>
            </a:r>
            <a:r>
              <a:rPr lang="en-IN" sz="2000" dirty="0"/>
              <a:t>column </a:t>
            </a:r>
            <a:r>
              <a:rPr lang="en-IN" sz="2000" i="1" dirty="0"/>
              <a:t>k </a:t>
            </a:r>
            <a:r>
              <a:rPr lang="en-IN" sz="2000" dirty="0"/>
              <a:t>on </a:t>
            </a:r>
            <a:r>
              <a:rPr lang="en-IN" sz="2000" dirty="0" smtClean="0"/>
              <a:t>or below </a:t>
            </a:r>
            <a:r>
              <a:rPr lang="en-IN" sz="2000" dirty="0"/>
              <a:t>the main diagonal (actually, the uppermost if there are several such equations). </a:t>
            </a:r>
            <a:r>
              <a:rPr lang="en-IN" sz="2000" dirty="0" smtClean="0"/>
              <a:t>This popular </a:t>
            </a:r>
            <a:r>
              <a:rPr lang="en-IN" sz="2000" dirty="0"/>
              <a:t>method is called </a:t>
            </a:r>
            <a:r>
              <a:rPr lang="en-IN" sz="2000" b="1" dirty="0"/>
              <a:t>partial pivoting</a:t>
            </a:r>
            <a:r>
              <a:rPr lang="en-IN" sz="2000" dirty="0" smtClean="0"/>
              <a:t>.</a:t>
            </a:r>
          </a:p>
          <a:p>
            <a:endParaRPr lang="en-IN" sz="2000" dirty="0" smtClean="0"/>
          </a:p>
          <a:p>
            <a:r>
              <a:rPr lang="en-IN" sz="2000" i="1" dirty="0" smtClean="0"/>
              <a:t>Partial </a:t>
            </a:r>
            <a:r>
              <a:rPr lang="en-IN" sz="2000" dirty="0"/>
              <a:t>pivoting distinguishes it from </a:t>
            </a:r>
            <a:r>
              <a:rPr lang="en-IN" sz="2000" b="1" dirty="0"/>
              <a:t>total pivoting</a:t>
            </a:r>
            <a:r>
              <a:rPr lang="en-IN" sz="2000" dirty="0"/>
              <a:t>, which involves both row </a:t>
            </a:r>
            <a:r>
              <a:rPr lang="en-IN" sz="2000" dirty="0" smtClean="0"/>
              <a:t>and column </a:t>
            </a:r>
            <a:r>
              <a:rPr lang="en-IN" sz="2000" dirty="0"/>
              <a:t>interchanges but is hardly used in practice.</a:t>
            </a:r>
          </a:p>
        </p:txBody>
      </p:sp>
      <p:sp>
        <p:nvSpPr>
          <p:cNvPr id="3" name="Content Placeholder 2"/>
          <p:cNvSpPr>
            <a:spLocks noGrp="1"/>
          </p:cNvSpPr>
          <p:nvPr>
            <p:ph sz="quarter" idx="10"/>
          </p:nvPr>
        </p:nvSpPr>
        <p:spPr/>
        <p:txBody>
          <a:bodyPr/>
          <a:lstStyle/>
          <a:p>
            <a:r>
              <a:rPr lang="en-IN" dirty="0" smtClean="0"/>
              <a:t>Gauss Elimination</a:t>
            </a:r>
            <a:endParaRPr lang="en-IN" dirty="0"/>
          </a:p>
        </p:txBody>
      </p:sp>
    </p:spTree>
    <p:extLst>
      <p:ext uri="{BB962C8B-B14F-4D97-AF65-F5344CB8AC3E}">
        <p14:creationId xmlns:p14="http://schemas.microsoft.com/office/powerpoint/2010/main" val="37950369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IN"/>
          </a:p>
        </p:txBody>
      </p:sp>
      <p:pic>
        <p:nvPicPr>
          <p:cNvPr id="4" name="Picture 3"/>
          <p:cNvPicPr>
            <a:picLocks noChangeAspect="1"/>
          </p:cNvPicPr>
          <p:nvPr/>
        </p:nvPicPr>
        <p:blipFill>
          <a:blip r:embed="rId2"/>
          <a:stretch>
            <a:fillRect/>
          </a:stretch>
        </p:blipFill>
        <p:spPr>
          <a:xfrm>
            <a:off x="152400" y="2971800"/>
            <a:ext cx="8882801" cy="3112560"/>
          </a:xfrm>
          <a:prstGeom prst="rect">
            <a:avLst/>
          </a:prstGeom>
        </p:spPr>
      </p:pic>
      <p:pic>
        <p:nvPicPr>
          <p:cNvPr id="5" name="Picture 4"/>
          <p:cNvPicPr>
            <a:picLocks noChangeAspect="1"/>
          </p:cNvPicPr>
          <p:nvPr/>
        </p:nvPicPr>
        <p:blipFill>
          <a:blip r:embed="rId3"/>
          <a:stretch>
            <a:fillRect/>
          </a:stretch>
        </p:blipFill>
        <p:spPr>
          <a:xfrm>
            <a:off x="152400" y="1305910"/>
            <a:ext cx="8534400" cy="1665890"/>
          </a:xfrm>
          <a:prstGeom prst="rect">
            <a:avLst/>
          </a:prstGeom>
        </p:spPr>
      </p:pic>
    </p:spTree>
    <p:extLst>
      <p:ext uri="{BB962C8B-B14F-4D97-AF65-F5344CB8AC3E}">
        <p14:creationId xmlns:p14="http://schemas.microsoft.com/office/powerpoint/2010/main" val="34861047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IN"/>
          </a:p>
        </p:txBody>
      </p:sp>
      <p:pic>
        <p:nvPicPr>
          <p:cNvPr id="5" name="Picture 4"/>
          <p:cNvPicPr>
            <a:picLocks noChangeAspect="1"/>
          </p:cNvPicPr>
          <p:nvPr/>
        </p:nvPicPr>
        <p:blipFill>
          <a:blip r:embed="rId2"/>
          <a:stretch>
            <a:fillRect/>
          </a:stretch>
        </p:blipFill>
        <p:spPr>
          <a:xfrm>
            <a:off x="304800" y="1828800"/>
            <a:ext cx="8254301" cy="3657520"/>
          </a:xfrm>
          <a:prstGeom prst="rect">
            <a:avLst/>
          </a:prstGeom>
        </p:spPr>
      </p:pic>
    </p:spTree>
    <p:extLst>
      <p:ext uri="{BB962C8B-B14F-4D97-AF65-F5344CB8AC3E}">
        <p14:creationId xmlns:p14="http://schemas.microsoft.com/office/powerpoint/2010/main" val="35905365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IN"/>
          </a:p>
        </p:txBody>
      </p:sp>
      <p:pic>
        <p:nvPicPr>
          <p:cNvPr id="4" name="Picture 3"/>
          <p:cNvPicPr>
            <a:picLocks noChangeAspect="1"/>
          </p:cNvPicPr>
          <p:nvPr/>
        </p:nvPicPr>
        <p:blipFill>
          <a:blip r:embed="rId2"/>
          <a:stretch>
            <a:fillRect/>
          </a:stretch>
        </p:blipFill>
        <p:spPr>
          <a:xfrm>
            <a:off x="457200" y="2133600"/>
            <a:ext cx="8170501" cy="3521280"/>
          </a:xfrm>
          <a:prstGeom prst="rect">
            <a:avLst/>
          </a:prstGeom>
        </p:spPr>
      </p:pic>
    </p:spTree>
    <p:extLst>
      <p:ext uri="{BB962C8B-B14F-4D97-AF65-F5344CB8AC3E}">
        <p14:creationId xmlns:p14="http://schemas.microsoft.com/office/powerpoint/2010/main" val="2098780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IN"/>
          </a:p>
        </p:txBody>
      </p:sp>
      <p:pic>
        <p:nvPicPr>
          <p:cNvPr id="4" name="Picture 3"/>
          <p:cNvPicPr>
            <a:picLocks noChangeAspect="1"/>
          </p:cNvPicPr>
          <p:nvPr/>
        </p:nvPicPr>
        <p:blipFill>
          <a:blip r:embed="rId2"/>
          <a:stretch>
            <a:fillRect/>
          </a:stretch>
        </p:blipFill>
        <p:spPr>
          <a:xfrm>
            <a:off x="457200" y="2133600"/>
            <a:ext cx="8323599" cy="3886200"/>
          </a:xfrm>
          <a:prstGeom prst="rect">
            <a:avLst/>
          </a:prstGeom>
        </p:spPr>
      </p:pic>
    </p:spTree>
    <p:extLst>
      <p:ext uri="{BB962C8B-B14F-4D97-AF65-F5344CB8AC3E}">
        <p14:creationId xmlns:p14="http://schemas.microsoft.com/office/powerpoint/2010/main" val="5715113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91600" cy="4983163"/>
          </a:xfrm>
        </p:spPr>
        <p:txBody>
          <a:bodyPr/>
          <a:lstStyle/>
          <a:p>
            <a:pPr algn="just"/>
            <a:endParaRPr lang="en-IN" dirty="0" smtClean="0"/>
          </a:p>
          <a:p>
            <a:pPr algn="just"/>
            <a:endParaRPr lang="en-IN" dirty="0"/>
          </a:p>
          <a:p>
            <a:pPr algn="just"/>
            <a:r>
              <a:rPr lang="en-IN" dirty="0" smtClean="0"/>
              <a:t>It </a:t>
            </a:r>
            <a:r>
              <a:rPr lang="en-IN" dirty="0"/>
              <a:t>has been observed that if the elements of the coefficient matrix A vary greatly in size, then it is likely that large loss of significance errors will be introduced and the propagation of rounding errors will be worse. To avoid this problem, we usually scale the matrix A so that the elements vary less. This is usually done by multiplying the rows and columns by suitable constants.</a:t>
            </a:r>
          </a:p>
        </p:txBody>
      </p:sp>
      <p:sp>
        <p:nvSpPr>
          <p:cNvPr id="3" name="Content Placeholder 2"/>
          <p:cNvSpPr>
            <a:spLocks noGrp="1"/>
          </p:cNvSpPr>
          <p:nvPr>
            <p:ph sz="quarter" idx="10"/>
          </p:nvPr>
        </p:nvSpPr>
        <p:spPr/>
        <p:txBody>
          <a:bodyPr/>
          <a:lstStyle/>
          <a:p>
            <a:r>
              <a:rPr lang="en-IN" dirty="0" smtClean="0"/>
              <a:t>Scaling</a:t>
            </a:r>
            <a:endParaRPr lang="en-IN" dirty="0"/>
          </a:p>
        </p:txBody>
      </p:sp>
    </p:spTree>
    <p:extLst>
      <p:ext uri="{BB962C8B-B14F-4D97-AF65-F5344CB8AC3E}">
        <p14:creationId xmlns:p14="http://schemas.microsoft.com/office/powerpoint/2010/main" val="461866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latin typeface="Times-Bold"/>
              </a:rPr>
              <a:t>Row scaling</a:t>
            </a:r>
            <a:endParaRPr lang="en-IN" dirty="0"/>
          </a:p>
        </p:txBody>
      </p:sp>
      <p:pic>
        <p:nvPicPr>
          <p:cNvPr id="5" name="Picture 4"/>
          <p:cNvPicPr>
            <a:picLocks noChangeAspect="1"/>
          </p:cNvPicPr>
          <p:nvPr/>
        </p:nvPicPr>
        <p:blipFill>
          <a:blip r:embed="rId2"/>
          <a:stretch>
            <a:fillRect/>
          </a:stretch>
        </p:blipFill>
        <p:spPr>
          <a:xfrm>
            <a:off x="5410200" y="5257800"/>
            <a:ext cx="3603400" cy="1027040"/>
          </a:xfrm>
          <a:prstGeom prst="rect">
            <a:avLst/>
          </a:prstGeom>
        </p:spPr>
      </p:pic>
      <p:pic>
        <p:nvPicPr>
          <p:cNvPr id="6" name="Picture 5"/>
          <p:cNvPicPr>
            <a:picLocks noChangeAspect="1"/>
          </p:cNvPicPr>
          <p:nvPr/>
        </p:nvPicPr>
        <p:blipFill>
          <a:blip r:embed="rId3"/>
          <a:stretch>
            <a:fillRect/>
          </a:stretch>
        </p:blipFill>
        <p:spPr>
          <a:xfrm>
            <a:off x="137800" y="5147901"/>
            <a:ext cx="2681600" cy="976655"/>
          </a:xfrm>
          <a:prstGeom prst="rect">
            <a:avLst/>
          </a:prstGeom>
        </p:spPr>
      </p:pic>
      <p:sp>
        <p:nvSpPr>
          <p:cNvPr id="7" name="Rectangle 6"/>
          <p:cNvSpPr/>
          <p:nvPr/>
        </p:nvSpPr>
        <p:spPr>
          <a:xfrm>
            <a:off x="137800" y="1524001"/>
            <a:ext cx="8875800" cy="3416320"/>
          </a:xfrm>
          <a:prstGeom prst="rect">
            <a:avLst/>
          </a:prstGeom>
        </p:spPr>
        <p:txBody>
          <a:bodyPr wrap="square">
            <a:spAutoFit/>
          </a:bodyPr>
          <a:lstStyle/>
          <a:p>
            <a:pPr algn="just"/>
            <a:r>
              <a:rPr lang="en-IN" sz="2400" dirty="0" smtClean="0">
                <a:latin typeface="Times-Roman"/>
              </a:rPr>
              <a:t>The </a:t>
            </a:r>
            <a:r>
              <a:rPr lang="en-IN" sz="2400" dirty="0">
                <a:latin typeface="Times-Roman"/>
              </a:rPr>
              <a:t>multiplication of each Row </a:t>
            </a:r>
            <a:r>
              <a:rPr lang="en-IN" sz="2400" i="1" dirty="0">
                <a:latin typeface="Times-Italic"/>
              </a:rPr>
              <a:t>j </a:t>
            </a:r>
            <a:r>
              <a:rPr lang="en-IN" sz="2400" dirty="0">
                <a:latin typeface="Times-Roman"/>
              </a:rPr>
              <a:t>by a suitable scaling factor It </a:t>
            </a:r>
            <a:r>
              <a:rPr lang="en-IN" sz="2400" dirty="0" smtClean="0">
                <a:latin typeface="Times-Roman"/>
              </a:rPr>
              <a:t>is done </a:t>
            </a:r>
            <a:r>
              <a:rPr lang="en-IN" sz="2400" dirty="0">
                <a:latin typeface="Times-Roman"/>
              </a:rPr>
              <a:t>in connection with partial pivoting to get more accurate solutions. Despite </a:t>
            </a:r>
            <a:r>
              <a:rPr lang="en-IN" sz="2400" dirty="0" smtClean="0">
                <a:latin typeface="Times-Roman"/>
              </a:rPr>
              <a:t>much research </a:t>
            </a:r>
            <a:r>
              <a:rPr lang="en-IN" sz="2400" dirty="0">
                <a:latin typeface="Times-Roman"/>
              </a:rPr>
              <a:t>(see Refs. [E9], [E24] in App. 1) and the proposition of several principles, </a:t>
            </a:r>
            <a:r>
              <a:rPr lang="en-IN" sz="2400" dirty="0" smtClean="0">
                <a:latin typeface="Times-Roman"/>
              </a:rPr>
              <a:t>scaling is </a:t>
            </a:r>
            <a:r>
              <a:rPr lang="en-IN" sz="2400" dirty="0">
                <a:latin typeface="Times-Roman"/>
              </a:rPr>
              <a:t>still not well understood. As a possibility, one can scale for pivot choice only (not </a:t>
            </a:r>
            <a:r>
              <a:rPr lang="en-IN" sz="2400" dirty="0" smtClean="0">
                <a:latin typeface="Times-Roman"/>
              </a:rPr>
              <a:t>in the </a:t>
            </a:r>
            <a:r>
              <a:rPr lang="en-IN" sz="2400" dirty="0">
                <a:latin typeface="Times-Roman"/>
              </a:rPr>
              <a:t>calculation, to avoid additional </a:t>
            </a:r>
            <a:r>
              <a:rPr lang="en-IN" sz="2400" dirty="0" err="1">
                <a:latin typeface="Times-Roman"/>
              </a:rPr>
              <a:t>roundoff</a:t>
            </a:r>
            <a:r>
              <a:rPr lang="en-IN" sz="2400" dirty="0">
                <a:latin typeface="Times-Roman"/>
              </a:rPr>
              <a:t>) and take as first pivot the entry for </a:t>
            </a:r>
            <a:r>
              <a:rPr lang="en-IN" sz="2400" dirty="0" smtClean="0">
                <a:latin typeface="Times-Roman"/>
              </a:rPr>
              <a:t>which is </a:t>
            </a:r>
            <a:r>
              <a:rPr lang="en-IN" sz="2400" dirty="0">
                <a:latin typeface="Times-Roman"/>
              </a:rPr>
              <a:t>largest; here is an entry of largest absolute value in Row </a:t>
            </a:r>
            <a:r>
              <a:rPr lang="en-IN" sz="2400" i="1" dirty="0">
                <a:latin typeface="Times-Italic"/>
              </a:rPr>
              <a:t>j</a:t>
            </a:r>
            <a:r>
              <a:rPr lang="en-IN" sz="2400" dirty="0">
                <a:latin typeface="Times-Roman"/>
              </a:rPr>
              <a:t>. Similarly </a:t>
            </a:r>
            <a:r>
              <a:rPr lang="en-IN" sz="2400" dirty="0" smtClean="0">
                <a:latin typeface="Times-Roman"/>
              </a:rPr>
              <a:t>in the </a:t>
            </a:r>
            <a:r>
              <a:rPr lang="en-IN" sz="2400" dirty="0">
                <a:latin typeface="Times-Roman"/>
              </a:rPr>
              <a:t>further steps of the Gauss elimination.</a:t>
            </a:r>
            <a:endParaRPr lang="en-IN" sz="2400" dirty="0"/>
          </a:p>
        </p:txBody>
      </p:sp>
    </p:spTree>
    <p:extLst>
      <p:ext uri="{BB962C8B-B14F-4D97-AF65-F5344CB8AC3E}">
        <p14:creationId xmlns:p14="http://schemas.microsoft.com/office/powerpoint/2010/main" val="350888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4419600"/>
            <a:ext cx="9067800" cy="2308324"/>
          </a:xfrm>
          <a:prstGeom prst="rect">
            <a:avLst/>
          </a:prstGeom>
        </p:spPr>
        <p:txBody>
          <a:bodyPr wrap="square">
            <a:spAutoFit/>
          </a:bodyPr>
          <a:lstStyle/>
          <a:p>
            <a:r>
              <a:rPr lang="en-IN" sz="3600" b="1" dirty="0"/>
              <a:t>Course Number : </a:t>
            </a:r>
            <a:r>
              <a:rPr lang="en-US" sz="3600" b="1" dirty="0"/>
              <a:t>SS ZC416</a:t>
            </a:r>
            <a:r>
              <a:rPr lang="en-IN" sz="3600" b="1" dirty="0"/>
              <a:t> </a:t>
            </a:r>
          </a:p>
          <a:p>
            <a:r>
              <a:rPr lang="en-IN" sz="3600" b="1" dirty="0"/>
              <a:t>Course Title: MATHEMATICAL FOUNDATIONS</a:t>
            </a:r>
          </a:p>
          <a:p>
            <a:r>
              <a:rPr lang="en-IN" sz="3600" b="1" dirty="0"/>
              <a:t>                        FOR DATA SCIENCE</a:t>
            </a:r>
          </a:p>
          <a:p>
            <a:r>
              <a:rPr lang="en-IN" sz="3600" b="1" dirty="0"/>
              <a:t>Lecture No. </a:t>
            </a:r>
            <a:r>
              <a:rPr lang="en-IN" sz="3600" b="1" dirty="0" smtClean="0"/>
              <a:t>:7 </a:t>
            </a:r>
            <a:endParaRPr lang="en-IN" sz="3600" b="1" dirty="0"/>
          </a:p>
        </p:txBody>
      </p:sp>
    </p:spTree>
    <p:extLst>
      <p:ext uri="{BB962C8B-B14F-4D97-AF65-F5344CB8AC3E}">
        <p14:creationId xmlns:p14="http://schemas.microsoft.com/office/powerpoint/2010/main" val="1411291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839200" cy="4983163"/>
          </a:xfrm>
        </p:spPr>
        <p:txBody>
          <a:bodyPr/>
          <a:lstStyle/>
          <a:p>
            <a:r>
              <a:rPr lang="en-IN" dirty="0"/>
              <a:t>Quite generally, important factors in judging the quality of a numeric method </a:t>
            </a:r>
            <a:r>
              <a:rPr lang="en-IN" dirty="0" smtClean="0"/>
              <a:t>are:</a:t>
            </a:r>
          </a:p>
          <a:p>
            <a:endParaRPr lang="en-IN" dirty="0"/>
          </a:p>
          <a:p>
            <a:pPr>
              <a:buFont typeface="Arial" panose="020B0604020202020204" pitchFamily="34" charset="0"/>
              <a:buChar char="•"/>
            </a:pPr>
            <a:r>
              <a:rPr lang="en-IN" dirty="0"/>
              <a:t>Amount of </a:t>
            </a:r>
            <a:r>
              <a:rPr lang="en-IN" dirty="0" smtClean="0"/>
              <a:t>storage</a:t>
            </a:r>
            <a:endParaRPr lang="en-IN" dirty="0"/>
          </a:p>
          <a:p>
            <a:pPr>
              <a:buFont typeface="Arial" panose="020B0604020202020204" pitchFamily="34" charset="0"/>
              <a:buChar char="•"/>
            </a:pPr>
            <a:r>
              <a:rPr lang="en-IN" dirty="0"/>
              <a:t>Amount of time </a:t>
            </a:r>
            <a:r>
              <a:rPr lang="en-IN" dirty="0" smtClean="0"/>
              <a:t>(=number </a:t>
            </a:r>
            <a:r>
              <a:rPr lang="en-IN" dirty="0"/>
              <a:t>of operations)</a:t>
            </a:r>
          </a:p>
          <a:p>
            <a:pPr>
              <a:buFont typeface="Arial" panose="020B0604020202020204" pitchFamily="34" charset="0"/>
              <a:buChar char="•"/>
            </a:pPr>
            <a:r>
              <a:rPr lang="en-IN" dirty="0"/>
              <a:t>Effect of </a:t>
            </a:r>
            <a:r>
              <a:rPr lang="en-IN" dirty="0" err="1"/>
              <a:t>roundoff</a:t>
            </a:r>
            <a:r>
              <a:rPr lang="en-IN" dirty="0"/>
              <a:t> </a:t>
            </a:r>
            <a:r>
              <a:rPr lang="en-IN" dirty="0" smtClean="0"/>
              <a:t>error</a:t>
            </a:r>
          </a:p>
          <a:p>
            <a:pPr>
              <a:buFont typeface="Arial" panose="020B0604020202020204" pitchFamily="34" charset="0"/>
              <a:buChar char="•"/>
            </a:pPr>
            <a:endParaRPr lang="en-IN" dirty="0"/>
          </a:p>
          <a:p>
            <a:r>
              <a:rPr lang="en-IN" dirty="0"/>
              <a:t>For the Gauss elimination, the operation count for a full matrix (a matrix with </a:t>
            </a:r>
            <a:r>
              <a:rPr lang="en-IN" dirty="0" smtClean="0"/>
              <a:t>relatively many </a:t>
            </a:r>
            <a:r>
              <a:rPr lang="en-IN" dirty="0"/>
              <a:t>nonzero entries) is as follows</a:t>
            </a:r>
            <a:r>
              <a:rPr lang="en-IN" dirty="0" smtClean="0"/>
              <a:t>.</a:t>
            </a:r>
          </a:p>
          <a:p>
            <a:r>
              <a:rPr lang="en-IN" dirty="0" smtClean="0"/>
              <a:t> </a:t>
            </a:r>
            <a:endParaRPr lang="en-IN" dirty="0"/>
          </a:p>
        </p:txBody>
      </p:sp>
      <p:sp>
        <p:nvSpPr>
          <p:cNvPr id="3" name="Content Placeholder 2"/>
          <p:cNvSpPr>
            <a:spLocks noGrp="1"/>
          </p:cNvSpPr>
          <p:nvPr>
            <p:ph sz="quarter" idx="10"/>
          </p:nvPr>
        </p:nvSpPr>
        <p:spPr/>
        <p:txBody>
          <a:bodyPr/>
          <a:lstStyle/>
          <a:p>
            <a:r>
              <a:rPr lang="en-IN" dirty="0" smtClean="0"/>
              <a:t>Operation Count</a:t>
            </a:r>
            <a:endParaRPr lang="en-IN" dirty="0"/>
          </a:p>
        </p:txBody>
      </p:sp>
    </p:spTree>
    <p:extLst>
      <p:ext uri="{BB962C8B-B14F-4D97-AF65-F5344CB8AC3E}">
        <p14:creationId xmlns:p14="http://schemas.microsoft.com/office/powerpoint/2010/main" val="331526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839200" cy="4983163"/>
          </a:xfrm>
        </p:spPr>
        <p:txBody>
          <a:bodyPr/>
          <a:lstStyle/>
          <a:p>
            <a:r>
              <a:rPr lang="en-IN" dirty="0"/>
              <a:t>In Step </a:t>
            </a:r>
            <a:r>
              <a:rPr lang="en-IN" i="1" dirty="0"/>
              <a:t>k </a:t>
            </a:r>
            <a:r>
              <a:rPr lang="en-IN" dirty="0"/>
              <a:t>we eliminate </a:t>
            </a:r>
            <a:r>
              <a:rPr lang="en-IN" dirty="0" err="1"/>
              <a:t>x</a:t>
            </a:r>
            <a:r>
              <a:rPr lang="en-IN" baseline="-25000" dirty="0" err="1"/>
              <a:t>k</a:t>
            </a:r>
            <a:r>
              <a:rPr lang="en-IN" dirty="0"/>
              <a:t> from ‘n-k’ equations. This needs ‘n-k’ divisions in computing the </a:t>
            </a:r>
            <a:r>
              <a:rPr lang="en-IN" dirty="0" err="1"/>
              <a:t>m</a:t>
            </a:r>
            <a:r>
              <a:rPr lang="en-IN" baseline="-25000" dirty="0" err="1"/>
              <a:t>jk</a:t>
            </a:r>
            <a:r>
              <a:rPr lang="en-IN" dirty="0"/>
              <a:t>  (line 3) and </a:t>
            </a:r>
            <a:r>
              <a:rPr lang="pt-BR" dirty="0"/>
              <a:t>(</a:t>
            </a:r>
            <a:r>
              <a:rPr lang="pt-BR" i="1" dirty="0"/>
              <a:t>n -</a:t>
            </a:r>
            <a:r>
              <a:rPr lang="pt-BR" dirty="0"/>
              <a:t> </a:t>
            </a:r>
            <a:r>
              <a:rPr lang="pt-BR" i="1" dirty="0"/>
              <a:t>k</a:t>
            </a:r>
            <a:r>
              <a:rPr lang="pt-BR" dirty="0"/>
              <a:t>)(</a:t>
            </a:r>
            <a:r>
              <a:rPr lang="pt-BR" i="1" dirty="0"/>
              <a:t>n- </a:t>
            </a:r>
            <a:r>
              <a:rPr lang="pt-BR" dirty="0"/>
              <a:t> </a:t>
            </a:r>
            <a:r>
              <a:rPr lang="pt-BR" i="1" dirty="0"/>
              <a:t>k </a:t>
            </a:r>
            <a:r>
              <a:rPr lang="pt-BR" dirty="0"/>
              <a:t>+1) </a:t>
            </a:r>
            <a:r>
              <a:rPr lang="en-IN" dirty="0"/>
              <a:t>multiplications and as many subtractions (both in line 4). </a:t>
            </a:r>
            <a:endParaRPr lang="en-IN" dirty="0" smtClean="0"/>
          </a:p>
          <a:p>
            <a:endParaRPr lang="en-IN" dirty="0" smtClean="0"/>
          </a:p>
          <a:p>
            <a:r>
              <a:rPr lang="en-IN" dirty="0" smtClean="0"/>
              <a:t>Since </a:t>
            </a:r>
            <a:r>
              <a:rPr lang="en-IN" dirty="0"/>
              <a:t>we do n-1 steps, </a:t>
            </a:r>
            <a:r>
              <a:rPr lang="en-IN" i="1" dirty="0"/>
              <a:t>k </a:t>
            </a:r>
            <a:r>
              <a:rPr lang="en-IN" dirty="0"/>
              <a:t>goes from 1 to n-1 and thus the total number of operations in this forward elimination is</a:t>
            </a:r>
          </a:p>
          <a:p>
            <a:endParaRPr lang="en-IN" dirty="0"/>
          </a:p>
        </p:txBody>
      </p:sp>
      <p:sp>
        <p:nvSpPr>
          <p:cNvPr id="3" name="Content Placeholder 2"/>
          <p:cNvSpPr>
            <a:spLocks noGrp="1"/>
          </p:cNvSpPr>
          <p:nvPr>
            <p:ph sz="quarter" idx="10"/>
          </p:nvPr>
        </p:nvSpPr>
        <p:spPr/>
        <p:txBody>
          <a:bodyPr/>
          <a:lstStyle/>
          <a:p>
            <a:r>
              <a:rPr lang="en-IN" dirty="0" smtClean="0"/>
              <a:t>Operation Count</a:t>
            </a:r>
            <a:endParaRPr lang="en-IN" dirty="0"/>
          </a:p>
        </p:txBody>
      </p:sp>
    </p:spTree>
    <p:extLst>
      <p:ext uri="{BB962C8B-B14F-4D97-AF65-F5344CB8AC3E}">
        <p14:creationId xmlns:p14="http://schemas.microsoft.com/office/powerpoint/2010/main" val="24850177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Operation Count</a:t>
            </a:r>
            <a:endParaRPr lang="en-IN" dirty="0"/>
          </a:p>
        </p:txBody>
      </p:sp>
      <p:pic>
        <p:nvPicPr>
          <p:cNvPr id="4" name="Content Placeholder 3"/>
          <p:cNvPicPr>
            <a:picLocks noGrp="1" noChangeAspect="1"/>
          </p:cNvPicPr>
          <p:nvPr>
            <p:ph idx="1"/>
          </p:nvPr>
        </p:nvPicPr>
        <p:blipFill>
          <a:blip r:embed="rId2"/>
          <a:stretch>
            <a:fillRect/>
          </a:stretch>
        </p:blipFill>
        <p:spPr>
          <a:xfrm>
            <a:off x="914400" y="1447800"/>
            <a:ext cx="6819987" cy="4038600"/>
          </a:xfrm>
          <a:prstGeom prst="rect">
            <a:avLst/>
          </a:prstGeom>
        </p:spPr>
      </p:pic>
      <p:pic>
        <p:nvPicPr>
          <p:cNvPr id="5" name="Picture 4"/>
          <p:cNvPicPr>
            <a:picLocks noChangeAspect="1"/>
          </p:cNvPicPr>
          <p:nvPr/>
        </p:nvPicPr>
        <p:blipFill>
          <a:blip r:embed="rId3"/>
          <a:stretch>
            <a:fillRect/>
          </a:stretch>
        </p:blipFill>
        <p:spPr>
          <a:xfrm>
            <a:off x="685800" y="5257800"/>
            <a:ext cx="7848600" cy="1189287"/>
          </a:xfrm>
          <a:prstGeom prst="rect">
            <a:avLst/>
          </a:prstGeom>
        </p:spPr>
      </p:pic>
    </p:spTree>
    <p:extLst>
      <p:ext uri="{BB962C8B-B14F-4D97-AF65-F5344CB8AC3E}">
        <p14:creationId xmlns:p14="http://schemas.microsoft.com/office/powerpoint/2010/main" val="42826242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1. Solve graphically and explain geometrically :</a:t>
            </a:r>
          </a:p>
          <a:p>
            <a:endParaRPr lang="en-IN" dirty="0" smtClean="0"/>
          </a:p>
          <a:p>
            <a:pPr algn="ctr"/>
            <a:r>
              <a:rPr lang="en-IN" dirty="0" smtClean="0"/>
              <a:t>7.2x-3.5y=16</a:t>
            </a:r>
          </a:p>
          <a:p>
            <a:pPr algn="ctr"/>
            <a:r>
              <a:rPr lang="en-IN" dirty="0" smtClean="0"/>
              <a:t>-14.4x+7.0y=31.0</a:t>
            </a:r>
          </a:p>
          <a:p>
            <a:pPr algn="ctr"/>
            <a:endParaRPr lang="en-IN" dirty="0"/>
          </a:p>
          <a:p>
            <a:r>
              <a:rPr lang="en-IN" dirty="0" smtClean="0"/>
              <a:t>Solution: x/2.222 –y/4.571=1</a:t>
            </a:r>
          </a:p>
          <a:p>
            <a:r>
              <a:rPr lang="en-IN" dirty="0"/>
              <a:t> </a:t>
            </a:r>
            <a:r>
              <a:rPr lang="en-IN" dirty="0" smtClean="0"/>
              <a:t>                 -x/2.152+y/4.428=1</a:t>
            </a:r>
          </a:p>
          <a:p>
            <a:endParaRPr lang="en-IN" dirty="0"/>
          </a:p>
          <a:p>
            <a:r>
              <a:rPr lang="en-IN" dirty="0" smtClean="0"/>
              <a:t>There is no intersection of the equation, no solution.</a:t>
            </a:r>
            <a:endParaRPr lang="en-IN" dirty="0"/>
          </a:p>
        </p:txBody>
      </p:sp>
      <p:sp>
        <p:nvSpPr>
          <p:cNvPr id="3" name="Content Placeholder 2"/>
          <p:cNvSpPr>
            <a:spLocks noGrp="1"/>
          </p:cNvSpPr>
          <p:nvPr>
            <p:ph sz="quarter" idx="10"/>
          </p:nvPr>
        </p:nvSpPr>
        <p:spPr/>
        <p:txBody>
          <a:bodyPr/>
          <a:lstStyle/>
          <a:p>
            <a:r>
              <a:rPr lang="en-IN" dirty="0" smtClean="0"/>
              <a:t>Problems</a:t>
            </a:r>
            <a:endParaRPr lang="en-IN" dirty="0"/>
          </a:p>
        </p:txBody>
      </p:sp>
    </p:spTree>
    <p:extLst>
      <p:ext uri="{BB962C8B-B14F-4D97-AF65-F5344CB8AC3E}">
        <p14:creationId xmlns:p14="http://schemas.microsoft.com/office/powerpoint/2010/main" val="219346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915400" cy="4830763"/>
          </a:xfrm>
        </p:spPr>
        <p:txBody>
          <a:bodyPr/>
          <a:lstStyle/>
          <a:p>
            <a:r>
              <a:rPr lang="en-IN" dirty="0" smtClean="0"/>
              <a:t>2. Find a and b such that a x + y = b, x + y = 3, has </a:t>
            </a:r>
            <a:r>
              <a:rPr lang="en-IN" dirty="0" err="1" smtClean="0"/>
              <a:t>i</a:t>
            </a:r>
            <a:r>
              <a:rPr lang="en-IN" dirty="0" smtClean="0"/>
              <a:t>) a unique solution  ii) infinitely many solutions iii) no solution.</a:t>
            </a:r>
          </a:p>
          <a:p>
            <a:endParaRPr lang="en-IN" dirty="0"/>
          </a:p>
          <a:p>
            <a:endParaRPr lang="en-IN" dirty="0" smtClean="0"/>
          </a:p>
        </p:txBody>
      </p:sp>
      <p:sp>
        <p:nvSpPr>
          <p:cNvPr id="3" name="Content Placeholder 2"/>
          <p:cNvSpPr>
            <a:spLocks noGrp="1"/>
          </p:cNvSpPr>
          <p:nvPr>
            <p:ph sz="quarter" idx="10"/>
          </p:nvPr>
        </p:nvSpPr>
        <p:spPr/>
        <p:txBody>
          <a:bodyPr/>
          <a:lstStyle/>
          <a:p>
            <a:r>
              <a:rPr lang="en-IN" dirty="0" smtClean="0"/>
              <a:t>Problem</a:t>
            </a:r>
            <a:endParaRPr lang="en-IN" dirty="0"/>
          </a:p>
        </p:txBody>
      </p:sp>
      <p:pic>
        <p:nvPicPr>
          <p:cNvPr id="4" name="Picture 3"/>
          <p:cNvPicPr>
            <a:picLocks noChangeAspect="1"/>
          </p:cNvPicPr>
          <p:nvPr/>
        </p:nvPicPr>
        <p:blipFill>
          <a:blip r:embed="rId2"/>
          <a:stretch>
            <a:fillRect/>
          </a:stretch>
        </p:blipFill>
        <p:spPr>
          <a:xfrm>
            <a:off x="155028" y="2514600"/>
            <a:ext cx="8626366" cy="3810000"/>
          </a:xfrm>
          <a:prstGeom prst="rect">
            <a:avLst/>
          </a:prstGeom>
        </p:spPr>
      </p:pic>
    </p:spTree>
    <p:extLst>
      <p:ext uri="{BB962C8B-B14F-4D97-AF65-F5344CB8AC3E}">
        <p14:creationId xmlns:p14="http://schemas.microsoft.com/office/powerpoint/2010/main" val="1517215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1249363"/>
          </a:xfrm>
        </p:spPr>
        <p:txBody>
          <a:bodyPr/>
          <a:lstStyle/>
          <a:p>
            <a:r>
              <a:rPr lang="en-IN" dirty="0"/>
              <a:t>3. Solve the following linear system by gauss elimination with partial pivoting </a:t>
            </a:r>
            <a:r>
              <a:rPr lang="en-IN" dirty="0" smtClean="0"/>
              <a:t>5x </a:t>
            </a:r>
            <a:r>
              <a:rPr lang="en-IN" dirty="0"/>
              <a:t>+3y + z = </a:t>
            </a:r>
            <a:r>
              <a:rPr lang="en-IN" dirty="0" smtClean="0"/>
              <a:t>2, -</a:t>
            </a:r>
            <a:r>
              <a:rPr lang="en-IN" dirty="0"/>
              <a:t>4y + 8z = -</a:t>
            </a:r>
            <a:r>
              <a:rPr lang="en-IN" dirty="0" smtClean="0"/>
              <a:t>3, 10x </a:t>
            </a:r>
            <a:r>
              <a:rPr lang="en-IN" dirty="0"/>
              <a:t>- 6y + 26z = 0</a:t>
            </a:r>
          </a:p>
          <a:p>
            <a:endParaRPr lang="en-IN" dirty="0"/>
          </a:p>
        </p:txBody>
      </p:sp>
      <p:sp>
        <p:nvSpPr>
          <p:cNvPr id="3" name="Content Placeholder 2"/>
          <p:cNvSpPr>
            <a:spLocks noGrp="1"/>
          </p:cNvSpPr>
          <p:nvPr>
            <p:ph sz="quarter" idx="10"/>
          </p:nvPr>
        </p:nvSpPr>
        <p:spPr/>
        <p:txBody>
          <a:bodyPr/>
          <a:lstStyle/>
          <a:p>
            <a:endParaRPr lang="en-IN"/>
          </a:p>
        </p:txBody>
      </p:sp>
      <p:pic>
        <p:nvPicPr>
          <p:cNvPr id="4" name="Picture 3"/>
          <p:cNvPicPr>
            <a:picLocks noChangeAspect="1"/>
          </p:cNvPicPr>
          <p:nvPr/>
        </p:nvPicPr>
        <p:blipFill>
          <a:blip r:embed="rId2"/>
          <a:stretch>
            <a:fillRect/>
          </a:stretch>
        </p:blipFill>
        <p:spPr>
          <a:xfrm>
            <a:off x="634562" y="2667000"/>
            <a:ext cx="7570076" cy="3928079"/>
          </a:xfrm>
          <a:prstGeom prst="rect">
            <a:avLst/>
          </a:prstGeom>
        </p:spPr>
      </p:pic>
      <p:sp>
        <p:nvSpPr>
          <p:cNvPr id="6" name="Rectangle 5"/>
          <p:cNvSpPr/>
          <p:nvPr/>
        </p:nvSpPr>
        <p:spPr>
          <a:xfrm>
            <a:off x="228600" y="3352800"/>
            <a:ext cx="1311578" cy="646331"/>
          </a:xfrm>
          <a:prstGeom prst="rect">
            <a:avLst/>
          </a:prstGeom>
        </p:spPr>
        <p:txBody>
          <a:bodyPr wrap="none">
            <a:spAutoFit/>
          </a:bodyPr>
          <a:lstStyle/>
          <a:p>
            <a:r>
              <a:rPr lang="en-IN" dirty="0" smtClean="0"/>
              <a:t>E</a:t>
            </a:r>
            <a:r>
              <a:rPr lang="en-IN" baseline="-25000" dirty="0" smtClean="0"/>
              <a:t>1</a:t>
            </a:r>
            <a:r>
              <a:rPr lang="en-IN" dirty="0" smtClean="0"/>
              <a:t>&lt;</a:t>
            </a:r>
            <a:r>
              <a:rPr lang="en-IN" dirty="0" smtClean="0">
                <a:sym typeface="Wingdings" panose="05000000000000000000" pitchFamily="2" charset="2"/>
              </a:rPr>
              <a:t>-&gt;</a:t>
            </a:r>
            <a:r>
              <a:rPr lang="en-IN" dirty="0" smtClean="0"/>
              <a:t>E</a:t>
            </a:r>
            <a:r>
              <a:rPr lang="en-IN" baseline="-25000" dirty="0" smtClean="0"/>
              <a:t>3</a:t>
            </a:r>
          </a:p>
          <a:p>
            <a:r>
              <a:rPr lang="en-IN" dirty="0" smtClean="0"/>
              <a:t>|a</a:t>
            </a:r>
            <a:r>
              <a:rPr lang="en-IN" baseline="-25000" dirty="0" smtClean="0"/>
              <a:t>11</a:t>
            </a:r>
            <a:r>
              <a:rPr lang="en-IN" dirty="0" smtClean="0"/>
              <a:t> |&lt;|a</a:t>
            </a:r>
            <a:r>
              <a:rPr lang="en-IN" baseline="-25000" dirty="0" smtClean="0"/>
              <a:t>31</a:t>
            </a:r>
            <a:r>
              <a:rPr lang="en-IN" dirty="0" smtClean="0"/>
              <a:t>|</a:t>
            </a:r>
            <a:endParaRPr lang="en-IN" baseline="-25000" dirty="0"/>
          </a:p>
        </p:txBody>
      </p:sp>
    </p:spTree>
    <p:extLst>
      <p:ext uri="{BB962C8B-B14F-4D97-AF65-F5344CB8AC3E}">
        <p14:creationId xmlns:p14="http://schemas.microsoft.com/office/powerpoint/2010/main" val="4560120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rot="10800000">
            <a:off x="1066800" y="1447800"/>
            <a:ext cx="6553200" cy="5245063"/>
          </a:xfrm>
          <a:prstGeom prst="rect">
            <a:avLst/>
          </a:prstGeom>
        </p:spPr>
      </p:pic>
      <p:sp>
        <p:nvSpPr>
          <p:cNvPr id="3" name="Content Placeholder 2"/>
          <p:cNvSpPr>
            <a:spLocks noGrp="1"/>
          </p:cNvSpPr>
          <p:nvPr>
            <p:ph sz="quarter" idx="10"/>
          </p:nvPr>
        </p:nvSpPr>
        <p:spPr/>
        <p:txBody>
          <a:bodyPr/>
          <a:lstStyle/>
          <a:p>
            <a:r>
              <a:rPr lang="en-IN" dirty="0" smtClean="0"/>
              <a:t>Algorithm format</a:t>
            </a:r>
            <a:endParaRPr lang="en-IN" dirty="0"/>
          </a:p>
        </p:txBody>
      </p:sp>
    </p:spTree>
    <p:extLst>
      <p:ext uri="{BB962C8B-B14F-4D97-AF65-F5344CB8AC3E}">
        <p14:creationId xmlns:p14="http://schemas.microsoft.com/office/powerpoint/2010/main" val="1494934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792163"/>
          </a:xfrm>
        </p:spPr>
        <p:txBody>
          <a:bodyPr/>
          <a:lstStyle/>
          <a:p>
            <a:r>
              <a:rPr lang="en-IN" dirty="0" smtClean="0"/>
              <a:t>Problem 4:   5x  + 3y + z = 2;   -4y + 8z = -3, 10x - 6y + 26z = 0</a:t>
            </a:r>
            <a:endParaRPr lang="en-IN" dirty="0"/>
          </a:p>
        </p:txBody>
      </p:sp>
      <p:sp>
        <p:nvSpPr>
          <p:cNvPr id="3" name="Content Placeholder 2"/>
          <p:cNvSpPr>
            <a:spLocks noGrp="1"/>
          </p:cNvSpPr>
          <p:nvPr>
            <p:ph sz="quarter" idx="10"/>
          </p:nvPr>
        </p:nvSpPr>
        <p:spPr/>
        <p:txBody>
          <a:bodyPr/>
          <a:lstStyle/>
          <a:p>
            <a:r>
              <a:rPr lang="en-IN" dirty="0" smtClean="0"/>
              <a:t>Solve</a:t>
            </a:r>
            <a:endParaRPr lang="en-IN" dirty="0"/>
          </a:p>
        </p:txBody>
      </p:sp>
      <p:pic>
        <p:nvPicPr>
          <p:cNvPr id="4" name="Picture 3"/>
          <p:cNvPicPr>
            <a:picLocks noChangeAspect="1"/>
          </p:cNvPicPr>
          <p:nvPr/>
        </p:nvPicPr>
        <p:blipFill>
          <a:blip r:embed="rId2"/>
          <a:stretch>
            <a:fillRect/>
          </a:stretch>
        </p:blipFill>
        <p:spPr>
          <a:xfrm rot="10800000">
            <a:off x="381000" y="2463415"/>
            <a:ext cx="8153400" cy="4022982"/>
          </a:xfrm>
          <a:prstGeom prst="rect">
            <a:avLst/>
          </a:prstGeom>
        </p:spPr>
      </p:pic>
    </p:spTree>
    <p:extLst>
      <p:ext uri="{BB962C8B-B14F-4D97-AF65-F5344CB8AC3E}">
        <p14:creationId xmlns:p14="http://schemas.microsoft.com/office/powerpoint/2010/main" val="603156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76200" y="1371600"/>
                <a:ext cx="8915400" cy="5181600"/>
              </a:xfrm>
            </p:spPr>
            <p:txBody>
              <a:bodyPr/>
              <a:lstStyle/>
              <a:p>
                <a:pPr algn="just"/>
                <a:r>
                  <a:rPr lang="en-IN" sz="2200" i="1" dirty="0" smtClean="0"/>
                  <a:t>A is invertible if  A is non-singular.</a:t>
                </a:r>
              </a:p>
              <a:p>
                <a:pPr algn="just"/>
                <a:endParaRPr lang="en-IN" sz="2200" i="1" dirty="0" smtClean="0"/>
              </a:p>
              <a:p>
                <a:pPr algn="just"/>
                <a:r>
                  <a:rPr lang="en-IN" sz="2200" i="1" dirty="0" smtClean="0"/>
                  <a:t>The </a:t>
                </a:r>
                <a:r>
                  <a:rPr lang="en-IN" sz="2200" i="1" dirty="0"/>
                  <a:t>transpose </a:t>
                </a:r>
                <a:r>
                  <a:rPr lang="en-IN" sz="2200" b="1" dirty="0"/>
                  <a:t>A</a:t>
                </a:r>
                <a:r>
                  <a:rPr lang="en-IN" sz="2200" baseline="30000" dirty="0"/>
                  <a:t>T</a:t>
                </a:r>
                <a:r>
                  <a:rPr lang="en-IN" sz="2200" dirty="0"/>
                  <a:t> </a:t>
                </a:r>
                <a:r>
                  <a:rPr lang="en-IN" sz="2200" i="1" dirty="0"/>
                  <a:t>of a square matrix </a:t>
                </a:r>
                <a:r>
                  <a:rPr lang="en-IN" sz="2200" b="1" dirty="0"/>
                  <a:t>A </a:t>
                </a:r>
                <a:r>
                  <a:rPr lang="en-IN" sz="2200" i="1" dirty="0"/>
                  <a:t>has the same eigenvalues as </a:t>
                </a:r>
                <a:r>
                  <a:rPr lang="en-IN" sz="2200" b="1" dirty="0"/>
                  <a:t>A</a:t>
                </a:r>
                <a:r>
                  <a:rPr lang="en-IN" sz="2200" dirty="0" smtClean="0"/>
                  <a:t>. </a:t>
                </a:r>
              </a:p>
              <a:p>
                <a:pPr algn="just"/>
                <a:endParaRPr lang="en-IN" sz="2200" dirty="0"/>
              </a:p>
              <a:p>
                <a:pPr algn="just"/>
                <a:r>
                  <a:rPr lang="en-IN" sz="2200" dirty="0" smtClean="0"/>
                  <a:t>Show </a:t>
                </a:r>
                <a:r>
                  <a:rPr lang="en-IN" sz="2200" dirty="0"/>
                  <a:t>that the eigenvalues of </a:t>
                </a:r>
                <a:r>
                  <a:rPr lang="en-IN" sz="2200" dirty="0" smtClean="0"/>
                  <a:t>a real </a:t>
                </a:r>
                <a:r>
                  <a:rPr lang="en-IN" sz="2200" dirty="0"/>
                  <a:t>matrix are real or complex conjugate in pairs</a:t>
                </a:r>
                <a:r>
                  <a:rPr lang="en-IN" sz="2200" dirty="0" smtClean="0"/>
                  <a:t>.</a:t>
                </a:r>
              </a:p>
              <a:p>
                <a:pPr algn="just"/>
                <a:endParaRPr lang="en-IN" sz="2200" dirty="0" smtClean="0"/>
              </a:p>
              <a:p>
                <a:pPr algn="just"/>
                <a:r>
                  <a:rPr lang="en-IN" sz="2200" dirty="0" smtClean="0"/>
                  <a:t>Inverse matrix : Show that A</a:t>
                </a:r>
                <a:r>
                  <a:rPr lang="en-IN" sz="2200" baseline="30000" dirty="0" smtClean="0"/>
                  <a:t>-1</a:t>
                </a:r>
                <a:r>
                  <a:rPr lang="en-IN" sz="2200" dirty="0" smtClean="0"/>
                  <a:t> exists if and only if the eigenvalues </a:t>
                </a:r>
                <a14:m>
                  <m:oMath xmlns:m="http://schemas.openxmlformats.org/officeDocument/2006/math">
                    <m:sSub>
                      <m:sSubPr>
                        <m:ctrlPr>
                          <a:rPr lang="en-IN" sz="2200" i="1" smtClean="0">
                            <a:latin typeface="Cambria Math" panose="02040503050406030204" pitchFamily="18" charset="0"/>
                            <a:ea typeface="Cambria Math" panose="02040503050406030204" pitchFamily="18" charset="0"/>
                          </a:rPr>
                        </m:ctrlPr>
                      </m:sSubPr>
                      <m:e>
                        <m:r>
                          <a:rPr lang="en-IN" sz="2200" i="1">
                            <a:latin typeface="Cambria Math" panose="02040503050406030204" pitchFamily="18" charset="0"/>
                            <a:ea typeface="Cambria Math" panose="02040503050406030204" pitchFamily="18" charset="0"/>
                          </a:rPr>
                          <m:t>𝜆</m:t>
                        </m:r>
                      </m:e>
                      <m:sub>
                        <m:r>
                          <a:rPr lang="en-IN" sz="2200" b="0" i="1" smtClean="0">
                            <a:latin typeface="Cambria Math" panose="02040503050406030204" pitchFamily="18" charset="0"/>
                            <a:ea typeface="Cambria Math" panose="02040503050406030204" pitchFamily="18" charset="0"/>
                          </a:rPr>
                          <m:t>1</m:t>
                        </m:r>
                      </m:sub>
                    </m:sSub>
                  </m:oMath>
                </a14:m>
                <a:r>
                  <a:rPr lang="en-IN" sz="2200" dirty="0" smtClean="0"/>
                  <a:t>, </a:t>
                </a:r>
                <a14:m>
                  <m:oMath xmlns:m="http://schemas.openxmlformats.org/officeDocument/2006/math">
                    <m:sSub>
                      <m:sSubPr>
                        <m:ctrlPr>
                          <a:rPr lang="en-IN" sz="2200" i="1">
                            <a:latin typeface="Cambria Math" panose="02040503050406030204" pitchFamily="18" charset="0"/>
                            <a:ea typeface="Cambria Math" panose="02040503050406030204" pitchFamily="18" charset="0"/>
                          </a:rPr>
                        </m:ctrlPr>
                      </m:sSubPr>
                      <m:e>
                        <m:r>
                          <a:rPr lang="en-IN" sz="2200" i="1">
                            <a:latin typeface="Cambria Math" panose="02040503050406030204" pitchFamily="18" charset="0"/>
                            <a:ea typeface="Cambria Math" panose="02040503050406030204" pitchFamily="18" charset="0"/>
                          </a:rPr>
                          <m:t>𝜆</m:t>
                        </m:r>
                      </m:e>
                      <m:sub>
                        <m:r>
                          <a:rPr lang="en-IN" sz="2200" b="0" i="1" smtClean="0">
                            <a:latin typeface="Cambria Math" panose="02040503050406030204" pitchFamily="18" charset="0"/>
                            <a:ea typeface="Cambria Math" panose="02040503050406030204" pitchFamily="18" charset="0"/>
                          </a:rPr>
                          <m:t>2</m:t>
                        </m:r>
                      </m:sub>
                    </m:sSub>
                  </m:oMath>
                </a14:m>
                <a:r>
                  <a:rPr lang="en-IN" sz="2200" dirty="0" smtClean="0"/>
                  <a:t>,….</a:t>
                </a:r>
                <a:r>
                  <a:rPr lang="en-IN" sz="2200" dirty="0">
                    <a:ea typeface="Cambria Math" panose="02040503050406030204" pitchFamily="18" charset="0"/>
                  </a:rPr>
                  <a:t> </a:t>
                </a:r>
                <a14:m>
                  <m:oMath xmlns:m="http://schemas.openxmlformats.org/officeDocument/2006/math">
                    <m:sSub>
                      <m:sSubPr>
                        <m:ctrlPr>
                          <a:rPr lang="en-IN" sz="2200" i="1">
                            <a:latin typeface="Cambria Math" panose="02040503050406030204" pitchFamily="18" charset="0"/>
                            <a:ea typeface="Cambria Math" panose="02040503050406030204" pitchFamily="18" charset="0"/>
                          </a:rPr>
                        </m:ctrlPr>
                      </m:sSubPr>
                      <m:e>
                        <m:r>
                          <a:rPr lang="en-IN" sz="2200" i="1">
                            <a:latin typeface="Cambria Math" panose="02040503050406030204" pitchFamily="18" charset="0"/>
                            <a:ea typeface="Cambria Math" panose="02040503050406030204" pitchFamily="18" charset="0"/>
                          </a:rPr>
                          <m:t>𝜆</m:t>
                        </m:r>
                      </m:e>
                      <m:sub>
                        <m:r>
                          <a:rPr lang="en-IN" sz="2200" b="0" i="1" smtClean="0">
                            <a:latin typeface="Cambria Math" panose="02040503050406030204" pitchFamily="18" charset="0"/>
                            <a:ea typeface="Cambria Math" panose="02040503050406030204" pitchFamily="18" charset="0"/>
                          </a:rPr>
                          <m:t>𝑛</m:t>
                        </m:r>
                      </m:sub>
                    </m:sSub>
                  </m:oMath>
                </a14:m>
                <a:r>
                  <a:rPr lang="en-IN" sz="2200" dirty="0" smtClean="0"/>
                  <a:t>are non  zero and then A</a:t>
                </a:r>
                <a:r>
                  <a:rPr lang="en-IN" sz="2200" baseline="30000" dirty="0" smtClean="0"/>
                  <a:t>-1</a:t>
                </a:r>
                <a:r>
                  <a:rPr lang="en-IN" sz="2200" dirty="0" smtClean="0"/>
                  <a:t> has the </a:t>
                </a:r>
                <a:r>
                  <a:rPr lang="en-IN" sz="2200" dirty="0" err="1" smtClean="0"/>
                  <a:t>eigen</a:t>
                </a:r>
                <a:r>
                  <a:rPr lang="en-IN" sz="2200" dirty="0" smtClean="0"/>
                  <a:t> values 1/</a:t>
                </a:r>
                <a14:m>
                  <m:oMath xmlns:m="http://schemas.openxmlformats.org/officeDocument/2006/math">
                    <m:sSub>
                      <m:sSubPr>
                        <m:ctrlPr>
                          <a:rPr lang="en-IN" sz="2200" i="1">
                            <a:latin typeface="Cambria Math" panose="02040503050406030204" pitchFamily="18" charset="0"/>
                            <a:ea typeface="Cambria Math" panose="02040503050406030204" pitchFamily="18" charset="0"/>
                          </a:rPr>
                        </m:ctrlPr>
                      </m:sSubPr>
                      <m:e>
                        <m:r>
                          <a:rPr lang="en-IN" sz="2200" i="1">
                            <a:latin typeface="Cambria Math" panose="02040503050406030204" pitchFamily="18" charset="0"/>
                            <a:ea typeface="Cambria Math" panose="02040503050406030204" pitchFamily="18" charset="0"/>
                          </a:rPr>
                          <m:t>𝜆</m:t>
                        </m:r>
                      </m:e>
                      <m:sub>
                        <m:r>
                          <a:rPr lang="en-IN" sz="2200" i="1">
                            <a:latin typeface="Cambria Math" panose="02040503050406030204" pitchFamily="18" charset="0"/>
                            <a:ea typeface="Cambria Math" panose="02040503050406030204" pitchFamily="18" charset="0"/>
                          </a:rPr>
                          <m:t>1</m:t>
                        </m:r>
                      </m:sub>
                    </m:sSub>
                  </m:oMath>
                </a14:m>
                <a:r>
                  <a:rPr lang="en-IN" sz="2200" dirty="0" smtClean="0"/>
                  <a:t>, 1/</a:t>
                </a:r>
                <a14:m>
                  <m:oMath xmlns:m="http://schemas.openxmlformats.org/officeDocument/2006/math">
                    <m:sSub>
                      <m:sSubPr>
                        <m:ctrlPr>
                          <a:rPr lang="en-IN" sz="2200" i="1">
                            <a:latin typeface="Cambria Math" panose="02040503050406030204" pitchFamily="18" charset="0"/>
                            <a:ea typeface="Cambria Math" panose="02040503050406030204" pitchFamily="18" charset="0"/>
                          </a:rPr>
                        </m:ctrlPr>
                      </m:sSubPr>
                      <m:e>
                        <m:r>
                          <a:rPr lang="en-IN" sz="2200" i="1">
                            <a:latin typeface="Cambria Math" panose="02040503050406030204" pitchFamily="18" charset="0"/>
                            <a:ea typeface="Cambria Math" panose="02040503050406030204" pitchFamily="18" charset="0"/>
                          </a:rPr>
                          <m:t>𝜆</m:t>
                        </m:r>
                      </m:e>
                      <m:sub>
                        <m:r>
                          <a:rPr lang="en-IN" sz="2200" b="0" i="1" smtClean="0">
                            <a:latin typeface="Cambria Math" panose="02040503050406030204" pitchFamily="18" charset="0"/>
                            <a:ea typeface="Cambria Math" panose="02040503050406030204" pitchFamily="18" charset="0"/>
                          </a:rPr>
                          <m:t>2</m:t>
                        </m:r>
                      </m:sub>
                    </m:sSub>
                  </m:oMath>
                </a14:m>
                <a:r>
                  <a:rPr lang="en-IN" sz="2200" dirty="0" smtClean="0"/>
                  <a:t>,….1/</a:t>
                </a:r>
                <a14:m>
                  <m:oMath xmlns:m="http://schemas.openxmlformats.org/officeDocument/2006/math">
                    <m:sSub>
                      <m:sSubPr>
                        <m:ctrlPr>
                          <a:rPr lang="en-IN" sz="2200" i="1">
                            <a:latin typeface="Cambria Math" panose="02040503050406030204" pitchFamily="18" charset="0"/>
                            <a:ea typeface="Cambria Math" panose="02040503050406030204" pitchFamily="18" charset="0"/>
                          </a:rPr>
                        </m:ctrlPr>
                      </m:sSubPr>
                      <m:e>
                        <m:r>
                          <a:rPr lang="en-IN" sz="2200" i="1">
                            <a:latin typeface="Cambria Math" panose="02040503050406030204" pitchFamily="18" charset="0"/>
                            <a:ea typeface="Cambria Math" panose="02040503050406030204" pitchFamily="18" charset="0"/>
                          </a:rPr>
                          <m:t>𝜆</m:t>
                        </m:r>
                      </m:e>
                      <m:sub>
                        <m:r>
                          <a:rPr lang="en-IN" sz="2200" b="0" i="1" smtClean="0">
                            <a:latin typeface="Cambria Math" panose="02040503050406030204" pitchFamily="18" charset="0"/>
                            <a:ea typeface="Cambria Math" panose="02040503050406030204" pitchFamily="18" charset="0"/>
                          </a:rPr>
                          <m:t>𝑛</m:t>
                        </m:r>
                      </m:sub>
                    </m:sSub>
                  </m:oMath>
                </a14:m>
                <a:r>
                  <a:rPr lang="en-IN" sz="2200" dirty="0" smtClean="0"/>
                  <a:t>.</a:t>
                </a:r>
              </a:p>
              <a:p>
                <a:pPr algn="just"/>
                <a:endParaRPr lang="en-IN" sz="2200" dirty="0"/>
              </a:p>
              <a:p>
                <a:pPr algn="just"/>
                <a:r>
                  <a:rPr lang="en-IN" sz="2200" dirty="0" smtClean="0"/>
                  <a:t>The sum of the Eigen values of a square matrix is equal to its trace and product of the Eigen values is equal to its determinant.</a:t>
                </a:r>
              </a:p>
              <a:p>
                <a:pPr algn="just"/>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76200" y="1371600"/>
                <a:ext cx="8915400" cy="5181600"/>
              </a:xfrm>
              <a:blipFill>
                <a:blip r:embed="rId2"/>
                <a:stretch>
                  <a:fillRect l="-889" t="-706" r="-821" b="-5176"/>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IN" dirty="0" smtClean="0"/>
              <a:t>Theorems</a:t>
            </a:r>
            <a:endParaRPr lang="en-IN" dirty="0"/>
          </a:p>
        </p:txBody>
      </p:sp>
    </p:spTree>
    <p:extLst>
      <p:ext uri="{BB962C8B-B14F-4D97-AF65-F5344CB8AC3E}">
        <p14:creationId xmlns:p14="http://schemas.microsoft.com/office/powerpoint/2010/main" val="2506618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76200" y="1493837"/>
                <a:ext cx="8915400" cy="5135563"/>
              </a:xfrm>
            </p:spPr>
            <p:txBody>
              <a:bodyPr/>
              <a:lstStyle/>
              <a:p>
                <a:endParaRPr lang="en-IN" i="1" dirty="0" smtClean="0"/>
              </a:p>
              <a:p>
                <a:endParaRPr lang="en-IN" i="1" dirty="0"/>
              </a:p>
              <a:p>
                <a:r>
                  <a:rPr lang="en-IN" i="1" dirty="0" smtClean="0"/>
                  <a:t>If </a:t>
                </a:r>
                <a:r>
                  <a:rPr lang="en-IN" b="1" dirty="0" smtClean="0"/>
                  <a:t>w </a:t>
                </a:r>
                <a:r>
                  <a:rPr lang="en-IN" i="1" dirty="0" smtClean="0"/>
                  <a:t>and </a:t>
                </a:r>
                <a:r>
                  <a:rPr lang="en-IN" b="1" dirty="0" smtClean="0"/>
                  <a:t>x </a:t>
                </a:r>
                <a:r>
                  <a:rPr lang="en-IN" i="1" dirty="0" smtClean="0"/>
                  <a:t>are eigenvectors of a matrix </a:t>
                </a:r>
                <a:r>
                  <a:rPr lang="en-IN" b="1" dirty="0" smtClean="0"/>
                  <a:t>A </a:t>
                </a:r>
                <a:r>
                  <a:rPr lang="en-IN" i="1" dirty="0" smtClean="0"/>
                  <a:t>corresponding to </a:t>
                </a:r>
                <a:r>
                  <a:rPr lang="en-IN" b="1" i="1" dirty="0" smtClean="0"/>
                  <a:t>the same </a:t>
                </a:r>
                <a:r>
                  <a:rPr lang="en-IN" i="1" dirty="0" smtClean="0"/>
                  <a:t>eigenvalue </a:t>
                </a:r>
                <a14:m>
                  <m:oMath xmlns:m="http://schemas.openxmlformats.org/officeDocument/2006/math">
                    <m:r>
                      <a:rPr lang="en-IN" b="1" i="1" dirty="0">
                        <a:latin typeface="Cambria Math" panose="02040503050406030204" pitchFamily="18" charset="0"/>
                        <a:ea typeface="Cambria Math" panose="02040503050406030204" pitchFamily="18" charset="0"/>
                      </a:rPr>
                      <m:t>𝝀</m:t>
                    </m:r>
                    <m:r>
                      <a:rPr lang="en-IN" b="1" i="1" dirty="0">
                        <a:latin typeface="Cambria Math" panose="02040503050406030204" pitchFamily="18" charset="0"/>
                        <a:ea typeface="Cambria Math" panose="02040503050406030204" pitchFamily="18" charset="0"/>
                      </a:rPr>
                      <m:t> </m:t>
                    </m:r>
                  </m:oMath>
                </a14:m>
                <a:r>
                  <a:rPr lang="en-IN" i="1" dirty="0" smtClean="0"/>
                  <a:t> so are </a:t>
                </a:r>
                <a:r>
                  <a:rPr lang="en-IN" b="1" i="1" dirty="0" err="1" smtClean="0"/>
                  <a:t>w+x</a:t>
                </a:r>
                <a:r>
                  <a:rPr lang="en-IN" b="1" i="1" dirty="0" smtClean="0"/>
                  <a:t>  </a:t>
                </a:r>
                <a:r>
                  <a:rPr lang="en-IN" dirty="0" smtClean="0"/>
                  <a:t>(provided </a:t>
                </a:r>
                <a:r>
                  <a:rPr lang="en-IN" b="1" dirty="0" err="1" smtClean="0"/>
                  <a:t>w≠x</a:t>
                </a:r>
                <a:r>
                  <a:rPr lang="en-IN" dirty="0" smtClean="0"/>
                  <a:t>) </a:t>
                </a:r>
                <a:r>
                  <a:rPr lang="en-IN" i="1" dirty="0" smtClean="0"/>
                  <a:t>and </a:t>
                </a:r>
                <a:r>
                  <a:rPr lang="en-IN" i="1" dirty="0" err="1" smtClean="0"/>
                  <a:t>k</a:t>
                </a:r>
                <a:r>
                  <a:rPr lang="en-IN" b="1" dirty="0" err="1" smtClean="0"/>
                  <a:t>x</a:t>
                </a:r>
                <a:r>
                  <a:rPr lang="en-IN" b="1" dirty="0" smtClean="0"/>
                  <a:t> </a:t>
                </a:r>
                <a:r>
                  <a:rPr lang="en-IN" i="1" dirty="0" smtClean="0"/>
                  <a:t>for any k</a:t>
                </a:r>
                <a:r>
                  <a:rPr lang="en-IN" b="1" dirty="0" smtClean="0"/>
                  <a:t> ≠0</a:t>
                </a:r>
                <a:r>
                  <a:rPr lang="en-IN" i="1" dirty="0" smtClean="0"/>
                  <a:t> </a:t>
                </a:r>
                <a:r>
                  <a:rPr lang="en-IN" dirty="0" smtClean="0"/>
                  <a:t>.</a:t>
                </a:r>
              </a:p>
              <a:p>
                <a:endParaRPr lang="en-IN" i="1" dirty="0" smtClean="0"/>
              </a:p>
              <a:p>
                <a:endParaRPr lang="en-IN" i="1" dirty="0"/>
              </a:p>
              <a:p>
                <a:r>
                  <a:rPr lang="en-IN" i="1" dirty="0" smtClean="0"/>
                  <a:t>Hence </a:t>
                </a:r>
                <a:r>
                  <a:rPr lang="en-IN" i="1" dirty="0"/>
                  <a:t>the eigenvectors corresponding to one and the same </a:t>
                </a:r>
                <a:r>
                  <a:rPr lang="en-IN" i="1" dirty="0" smtClean="0"/>
                  <a:t>eigenvalue </a:t>
                </a:r>
                <a14:m>
                  <m:oMath xmlns:m="http://schemas.openxmlformats.org/officeDocument/2006/math">
                    <m:r>
                      <a:rPr lang="en-IN" b="1" i="1" dirty="0">
                        <a:latin typeface="Cambria Math" panose="02040503050406030204" pitchFamily="18" charset="0"/>
                        <a:ea typeface="Cambria Math" panose="02040503050406030204" pitchFamily="18" charset="0"/>
                      </a:rPr>
                      <m:t>𝝀</m:t>
                    </m:r>
                  </m:oMath>
                </a14:m>
                <a:r>
                  <a:rPr lang="en-IN" i="1" dirty="0" smtClean="0"/>
                  <a:t> </a:t>
                </a:r>
                <a:r>
                  <a:rPr lang="en-IN" i="1" dirty="0"/>
                  <a:t>of </a:t>
                </a:r>
                <a:r>
                  <a:rPr lang="en-IN" b="1" dirty="0"/>
                  <a:t>A</a:t>
                </a:r>
                <a:r>
                  <a:rPr lang="en-IN" dirty="0" smtClean="0"/>
                  <a:t>, </a:t>
                </a:r>
                <a:r>
                  <a:rPr lang="en-IN" i="1" dirty="0" smtClean="0"/>
                  <a:t>together </a:t>
                </a:r>
                <a:r>
                  <a:rPr lang="en-IN" i="1" dirty="0"/>
                  <a:t>with </a:t>
                </a:r>
                <a:r>
                  <a:rPr lang="en-IN" b="1" dirty="0"/>
                  <a:t>0</a:t>
                </a:r>
                <a:r>
                  <a:rPr lang="en-IN" dirty="0"/>
                  <a:t>, </a:t>
                </a:r>
                <a:r>
                  <a:rPr lang="en-IN" i="1" dirty="0"/>
                  <a:t>form a vector </a:t>
                </a:r>
                <a:r>
                  <a:rPr lang="en-IN" i="1" dirty="0" smtClean="0"/>
                  <a:t>space, called the </a:t>
                </a:r>
                <a:r>
                  <a:rPr lang="en-IN" b="1" dirty="0" err="1" smtClean="0"/>
                  <a:t>eigen</a:t>
                </a:r>
                <a:r>
                  <a:rPr lang="en-IN" b="1" dirty="0" smtClean="0"/>
                  <a:t> space </a:t>
                </a:r>
                <a:r>
                  <a:rPr lang="en-IN" i="1" dirty="0" smtClean="0"/>
                  <a:t>of </a:t>
                </a:r>
                <a:r>
                  <a:rPr lang="en-IN" b="1" dirty="0" smtClean="0"/>
                  <a:t>A </a:t>
                </a:r>
                <a:r>
                  <a:rPr lang="en-IN" i="1" dirty="0" smtClean="0"/>
                  <a:t>corresponding to that  </a:t>
                </a:r>
                <a14:m>
                  <m:oMath xmlns:m="http://schemas.openxmlformats.org/officeDocument/2006/math">
                    <m:r>
                      <a:rPr lang="en-IN" b="1" i="1" dirty="0">
                        <a:latin typeface="Cambria Math" panose="02040503050406030204" pitchFamily="18" charset="0"/>
                        <a:ea typeface="Cambria Math" panose="02040503050406030204" pitchFamily="18" charset="0"/>
                      </a:rPr>
                      <m:t>𝝀</m:t>
                    </m:r>
                  </m:oMath>
                </a14:m>
                <a:r>
                  <a:rPr lang="en-IN" dirty="0" smtClean="0"/>
                  <a:t>.</a:t>
                </a:r>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76200" y="1493837"/>
                <a:ext cx="8915400" cy="5135563"/>
              </a:xfrm>
              <a:blipFill>
                <a:blip r:embed="rId2"/>
                <a:stretch>
                  <a:fillRect l="-1094" r="-1642"/>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IN" dirty="0"/>
              <a:t>Eigenvectors, </a:t>
            </a:r>
            <a:r>
              <a:rPr lang="en-IN" dirty="0" smtClean="0"/>
              <a:t>Eigen space</a:t>
            </a:r>
            <a:endParaRPr lang="en-IN" dirty="0"/>
          </a:p>
          <a:p>
            <a:endParaRPr lang="en-IN" dirty="0"/>
          </a:p>
        </p:txBody>
      </p:sp>
    </p:spTree>
    <p:extLst>
      <p:ext uri="{BB962C8B-B14F-4D97-AF65-F5344CB8AC3E}">
        <p14:creationId xmlns:p14="http://schemas.microsoft.com/office/powerpoint/2010/main" val="2170209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76200" y="1493837"/>
                <a:ext cx="8991600" cy="4983163"/>
              </a:xfrm>
            </p:spPr>
            <p:txBody>
              <a:bodyPr/>
              <a:lstStyle/>
              <a:p>
                <a:pPr algn="just"/>
                <a:r>
                  <a:rPr lang="en-IN" dirty="0" smtClean="0"/>
                  <a:t>The order M</a:t>
                </a:r>
                <a14:m>
                  <m:oMath xmlns:m="http://schemas.openxmlformats.org/officeDocument/2006/math">
                    <m:r>
                      <a:rPr lang="en-IN" i="1" baseline="-25000" smtClean="0">
                        <a:latin typeface="Cambria Math" panose="02040503050406030204" pitchFamily="18" charset="0"/>
                        <a:ea typeface="Cambria Math" panose="02040503050406030204" pitchFamily="18" charset="0"/>
                      </a:rPr>
                      <m:t>𝜆</m:t>
                    </m:r>
                  </m:oMath>
                </a14:m>
                <a:r>
                  <a:rPr lang="en-IN" dirty="0" smtClean="0"/>
                  <a:t> of </a:t>
                </a:r>
                <a:r>
                  <a:rPr lang="en-IN" dirty="0"/>
                  <a:t>an </a:t>
                </a:r>
                <a:r>
                  <a:rPr lang="en-IN" dirty="0" smtClean="0"/>
                  <a:t>eigenvalue </a:t>
                </a:r>
                <a14:m>
                  <m:oMath xmlns:m="http://schemas.openxmlformats.org/officeDocument/2006/math">
                    <m:r>
                      <a:rPr lang="en-IN" i="1">
                        <a:latin typeface="Cambria Math" panose="02040503050406030204" pitchFamily="18" charset="0"/>
                        <a:ea typeface="Cambria Math" panose="02040503050406030204" pitchFamily="18" charset="0"/>
                      </a:rPr>
                      <m:t>𝜆</m:t>
                    </m:r>
                  </m:oMath>
                </a14:m>
                <a:r>
                  <a:rPr lang="en-IN" dirty="0" smtClean="0"/>
                  <a:t> </a:t>
                </a:r>
                <a:r>
                  <a:rPr lang="en-IN" dirty="0"/>
                  <a:t>as a root of the </a:t>
                </a:r>
                <a:r>
                  <a:rPr lang="en-IN" dirty="0" smtClean="0"/>
                  <a:t>characteristic </a:t>
                </a:r>
                <a:r>
                  <a:rPr lang="en-IN" dirty="0"/>
                  <a:t>polynomial is called </a:t>
                </a:r>
                <a:r>
                  <a:rPr lang="en-IN" dirty="0" smtClean="0"/>
                  <a:t>the </a:t>
                </a:r>
                <a:r>
                  <a:rPr lang="en-IN" b="1" dirty="0" smtClean="0"/>
                  <a:t>algebraic </a:t>
                </a:r>
                <a:r>
                  <a:rPr lang="en-IN" b="1" dirty="0"/>
                  <a:t>multiplicity </a:t>
                </a:r>
                <a:r>
                  <a:rPr lang="en-IN" dirty="0"/>
                  <a:t>of </a:t>
                </a:r>
                <a14:m>
                  <m:oMath xmlns:m="http://schemas.openxmlformats.org/officeDocument/2006/math">
                    <m:r>
                      <a:rPr lang="en-IN" i="1">
                        <a:latin typeface="Cambria Math" panose="02040503050406030204" pitchFamily="18" charset="0"/>
                        <a:ea typeface="Cambria Math" panose="02040503050406030204" pitchFamily="18" charset="0"/>
                      </a:rPr>
                      <m:t>𝜆</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 </m:t>
                    </m:r>
                  </m:oMath>
                </a14:m>
                <a:endParaRPr lang="en-IN" dirty="0" smtClean="0"/>
              </a:p>
              <a:p>
                <a:pPr algn="just"/>
                <a:endParaRPr lang="en-IN" dirty="0"/>
              </a:p>
              <a:p>
                <a:r>
                  <a:rPr lang="en-IN" dirty="0" smtClean="0"/>
                  <a:t>The number m</a:t>
                </a:r>
                <a14:m>
                  <m:oMath xmlns:m="http://schemas.openxmlformats.org/officeDocument/2006/math">
                    <m:r>
                      <a:rPr lang="en-IN" i="1" baseline="-25000">
                        <a:latin typeface="Cambria Math" panose="02040503050406030204" pitchFamily="18" charset="0"/>
                        <a:ea typeface="Cambria Math" panose="02040503050406030204" pitchFamily="18" charset="0"/>
                      </a:rPr>
                      <m:t>𝜆</m:t>
                    </m:r>
                  </m:oMath>
                </a14:m>
                <a:r>
                  <a:rPr lang="en-IN" dirty="0" smtClean="0"/>
                  <a:t> of </a:t>
                </a:r>
                <a:r>
                  <a:rPr lang="en-IN" dirty="0"/>
                  <a:t>linearly independent </a:t>
                </a:r>
                <a:r>
                  <a:rPr lang="en-IN" dirty="0" smtClean="0"/>
                  <a:t>eigenvectors corresponding </a:t>
                </a:r>
                <a:r>
                  <a:rPr lang="en-IN" dirty="0"/>
                  <a:t>to </a:t>
                </a:r>
                <a14:m>
                  <m:oMath xmlns:m="http://schemas.openxmlformats.org/officeDocument/2006/math">
                    <m:r>
                      <a:rPr lang="en-IN" i="1">
                        <a:latin typeface="Cambria Math" panose="02040503050406030204" pitchFamily="18" charset="0"/>
                        <a:ea typeface="Cambria Math" panose="02040503050406030204" pitchFamily="18" charset="0"/>
                      </a:rPr>
                      <m:t>𝜆</m:t>
                    </m:r>
                    <m:r>
                      <a:rPr lang="en-IN" i="1">
                        <a:latin typeface="Cambria Math" panose="02040503050406030204" pitchFamily="18" charset="0"/>
                        <a:ea typeface="Cambria Math" panose="02040503050406030204" pitchFamily="18" charset="0"/>
                      </a:rPr>
                      <m:t> </m:t>
                    </m:r>
                  </m:oMath>
                </a14:m>
                <a:r>
                  <a:rPr lang="en-IN" dirty="0" smtClean="0"/>
                  <a:t> is </a:t>
                </a:r>
                <a:r>
                  <a:rPr lang="en-IN" dirty="0"/>
                  <a:t>called the </a:t>
                </a:r>
                <a:r>
                  <a:rPr lang="en-IN" b="1" dirty="0"/>
                  <a:t>geometric multiplicity </a:t>
                </a:r>
                <a:r>
                  <a:rPr lang="en-IN" dirty="0"/>
                  <a:t>of </a:t>
                </a:r>
                <a14:m>
                  <m:oMath xmlns:m="http://schemas.openxmlformats.org/officeDocument/2006/math">
                    <m:r>
                      <a:rPr lang="en-IN" i="1">
                        <a:latin typeface="Cambria Math" panose="02040503050406030204" pitchFamily="18" charset="0"/>
                        <a:ea typeface="Cambria Math" panose="02040503050406030204" pitchFamily="18" charset="0"/>
                      </a:rPr>
                      <m:t>𝜆</m:t>
                    </m:r>
                    <m:r>
                      <a:rPr lang="en-IN" i="1">
                        <a:latin typeface="Cambria Math" panose="02040503050406030204" pitchFamily="18" charset="0"/>
                        <a:ea typeface="Cambria Math" panose="02040503050406030204" pitchFamily="18" charset="0"/>
                      </a:rPr>
                      <m:t> </m:t>
                    </m:r>
                  </m:oMath>
                </a14:m>
                <a:r>
                  <a:rPr lang="en-IN" dirty="0" smtClean="0"/>
                  <a:t>.</a:t>
                </a:r>
              </a:p>
              <a:p>
                <a:pPr algn="just"/>
                <a:endParaRPr lang="en-IN" dirty="0"/>
              </a:p>
              <a:p>
                <a:pPr algn="just"/>
                <a:r>
                  <a:rPr lang="en-IN" dirty="0" smtClean="0"/>
                  <a:t>Thus </a:t>
                </a:r>
                <a:r>
                  <a:rPr lang="en-IN" dirty="0"/>
                  <a:t>m</a:t>
                </a:r>
                <a14:m>
                  <m:oMath xmlns:m="http://schemas.openxmlformats.org/officeDocument/2006/math">
                    <m:r>
                      <a:rPr lang="en-IN" i="1" baseline="-25000">
                        <a:latin typeface="Cambria Math" panose="02040503050406030204" pitchFamily="18" charset="0"/>
                        <a:ea typeface="Cambria Math" panose="02040503050406030204" pitchFamily="18" charset="0"/>
                      </a:rPr>
                      <m:t>𝜆</m:t>
                    </m:r>
                  </m:oMath>
                </a14:m>
                <a:r>
                  <a:rPr lang="en-IN" dirty="0"/>
                  <a:t> is the </a:t>
                </a:r>
                <a:r>
                  <a:rPr lang="en-IN" dirty="0" smtClean="0"/>
                  <a:t>dimension of </a:t>
                </a:r>
                <a:r>
                  <a:rPr lang="en-IN" dirty="0"/>
                  <a:t>the </a:t>
                </a:r>
                <a:r>
                  <a:rPr lang="en-IN" dirty="0" smtClean="0"/>
                  <a:t>Eigen space </a:t>
                </a:r>
                <a:r>
                  <a:rPr lang="en-IN" dirty="0"/>
                  <a:t>corresponding to this </a:t>
                </a:r>
                <a14:m>
                  <m:oMath xmlns:m="http://schemas.openxmlformats.org/officeDocument/2006/math">
                    <m:r>
                      <a:rPr lang="en-IN" i="1">
                        <a:latin typeface="Cambria Math" panose="02040503050406030204" pitchFamily="18" charset="0"/>
                        <a:ea typeface="Cambria Math" panose="02040503050406030204" pitchFamily="18" charset="0"/>
                      </a:rPr>
                      <m:t>𝜆</m:t>
                    </m:r>
                  </m:oMath>
                </a14:m>
                <a:r>
                  <a:rPr lang="en-IN" dirty="0" smtClean="0"/>
                  <a:t>.</a:t>
                </a:r>
              </a:p>
              <a:p>
                <a:pPr algn="just"/>
                <a:r>
                  <a:rPr lang="en-IN" dirty="0" smtClean="0"/>
                  <a:t>Let</a:t>
                </a:r>
              </a:p>
              <a:p>
                <a:pPr algn="just"/>
                <a:endParaRPr lang="en-IN" dirty="0"/>
              </a:p>
              <a:p>
                <a:pPr algn="just"/>
                <a14:m>
                  <m:oMath xmlns:m="http://schemas.openxmlformats.org/officeDocument/2006/math">
                    <m:r>
                      <a:rPr lang="en-IN" i="1">
                        <a:latin typeface="Cambria Math" panose="02040503050406030204" pitchFamily="18" charset="0"/>
                        <a:ea typeface="Cambria Math" panose="02040503050406030204" pitchFamily="18" charset="0"/>
                      </a:rPr>
                      <m:t>𝜆</m:t>
                    </m:r>
                    <m:r>
                      <a:rPr lang="en-IN" i="1">
                        <a:latin typeface="Cambria Math" panose="02040503050406030204" pitchFamily="18" charset="0"/>
                        <a:ea typeface="Cambria Math" panose="02040503050406030204" pitchFamily="18" charset="0"/>
                      </a:rPr>
                      <m:t> </m:t>
                    </m:r>
                  </m:oMath>
                </a14:m>
                <a:r>
                  <a:rPr lang="en-IN" dirty="0" smtClean="0"/>
                  <a:t>=3 , Then M</a:t>
                </a:r>
                <a14:m>
                  <m:oMath xmlns:m="http://schemas.openxmlformats.org/officeDocument/2006/math">
                    <m:r>
                      <a:rPr lang="en-IN" i="1" baseline="-25000">
                        <a:latin typeface="Cambria Math" panose="02040503050406030204" pitchFamily="18" charset="0"/>
                        <a:ea typeface="Cambria Math" panose="02040503050406030204" pitchFamily="18" charset="0"/>
                      </a:rPr>
                      <m:t>𝜆</m:t>
                    </m:r>
                  </m:oMath>
                </a14:m>
                <a:r>
                  <a:rPr lang="en-IN" dirty="0"/>
                  <a:t> </a:t>
                </a:r>
                <a:r>
                  <a:rPr lang="en-IN" dirty="0" smtClean="0"/>
                  <a:t>=2; </a:t>
                </a:r>
                <a:r>
                  <a:rPr lang="en-IN" dirty="0"/>
                  <a:t>m</a:t>
                </a:r>
                <a14:m>
                  <m:oMath xmlns:m="http://schemas.openxmlformats.org/officeDocument/2006/math">
                    <m:r>
                      <a:rPr lang="en-IN" i="1" baseline="-25000">
                        <a:latin typeface="Cambria Math" panose="02040503050406030204" pitchFamily="18" charset="0"/>
                        <a:ea typeface="Cambria Math" panose="02040503050406030204" pitchFamily="18" charset="0"/>
                      </a:rPr>
                      <m:t>𝜆</m:t>
                    </m:r>
                  </m:oMath>
                </a14:m>
                <a:r>
                  <a:rPr lang="en-IN" dirty="0"/>
                  <a:t> </a:t>
                </a:r>
                <a:r>
                  <a:rPr lang="en-IN" dirty="0" smtClean="0"/>
                  <a:t>=1; </a:t>
                </a:r>
                <a:endParaRPr lang="en-IN" dirty="0"/>
              </a:p>
              <a:p>
                <a:pPr algn="just"/>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76200" y="1493837"/>
                <a:ext cx="8991600" cy="4983163"/>
              </a:xfrm>
              <a:blipFill>
                <a:blip r:embed="rId2"/>
                <a:stretch>
                  <a:fillRect l="-1085" t="-856" r="-1017"/>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IN" dirty="0" smtClean="0"/>
              <a:t>Algebraic multiplicity</a:t>
            </a:r>
          </a:p>
          <a:p>
            <a:r>
              <a:rPr lang="en-IN" dirty="0" smtClean="0"/>
              <a:t>Geometric </a:t>
            </a:r>
            <a:r>
              <a:rPr lang="en-IN" dirty="0"/>
              <a:t>multiplicity</a:t>
            </a:r>
          </a:p>
        </p:txBody>
      </p:sp>
      <p:pic>
        <p:nvPicPr>
          <p:cNvPr id="4" name="Picture 3"/>
          <p:cNvPicPr>
            <a:picLocks noChangeAspect="1"/>
          </p:cNvPicPr>
          <p:nvPr/>
        </p:nvPicPr>
        <p:blipFill>
          <a:blip r:embed="rId3"/>
          <a:stretch>
            <a:fillRect/>
          </a:stretch>
        </p:blipFill>
        <p:spPr>
          <a:xfrm>
            <a:off x="914400" y="4724400"/>
            <a:ext cx="7661041" cy="862278"/>
          </a:xfrm>
          <a:prstGeom prst="rect">
            <a:avLst/>
          </a:prstGeom>
        </p:spPr>
      </p:pic>
    </p:spTree>
    <p:extLst>
      <p:ext uri="{BB962C8B-B14F-4D97-AF65-F5344CB8AC3E}">
        <p14:creationId xmlns:p14="http://schemas.microsoft.com/office/powerpoint/2010/main" val="3379629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52400" y="1493837"/>
                <a:ext cx="8839200" cy="4906963"/>
              </a:xfrm>
            </p:spPr>
            <p:txBody>
              <a:bodyPr/>
              <a:lstStyle/>
              <a:p>
                <a:r>
                  <a:rPr lang="en-IN" dirty="0"/>
                  <a:t>Since the characteristic polynomial has degree </a:t>
                </a:r>
                <a:r>
                  <a:rPr lang="en-IN" i="1" dirty="0"/>
                  <a:t>n</a:t>
                </a:r>
                <a:r>
                  <a:rPr lang="en-IN" dirty="0"/>
                  <a:t>, the sum of all the </a:t>
                </a:r>
                <a:r>
                  <a:rPr lang="en-IN" dirty="0" smtClean="0"/>
                  <a:t>algebraic multiplicities </a:t>
                </a:r>
                <a:r>
                  <a:rPr lang="en-IN" dirty="0"/>
                  <a:t>must equal </a:t>
                </a:r>
                <a:r>
                  <a:rPr lang="en-IN" i="1" dirty="0"/>
                  <a:t>n</a:t>
                </a:r>
                <a:r>
                  <a:rPr lang="en-IN" dirty="0"/>
                  <a:t>. </a:t>
                </a:r>
                <a:r>
                  <a:rPr lang="en-IN" dirty="0" smtClean="0"/>
                  <a:t>In </a:t>
                </a:r>
                <a:r>
                  <a:rPr lang="en-IN" dirty="0"/>
                  <a:t>general, m</a:t>
                </a:r>
                <a14:m>
                  <m:oMath xmlns:m="http://schemas.openxmlformats.org/officeDocument/2006/math">
                    <m:r>
                      <a:rPr lang="en-IN" i="1" baseline="-25000">
                        <a:latin typeface="Cambria Math" panose="02040503050406030204" pitchFamily="18" charset="0"/>
                        <a:ea typeface="Cambria Math" panose="02040503050406030204" pitchFamily="18" charset="0"/>
                      </a:rPr>
                      <m:t>𝜆</m:t>
                    </m:r>
                  </m:oMath>
                </a14:m>
                <a:r>
                  <a:rPr lang="en-IN" dirty="0"/>
                  <a:t> </a:t>
                </a:r>
                <a14:m>
                  <m:oMath xmlns:m="http://schemas.openxmlformats.org/officeDocument/2006/math">
                    <m:r>
                      <a:rPr lang="en-IN" i="1" dirty="0" smtClean="0">
                        <a:latin typeface="Cambria Math" panose="02040503050406030204" pitchFamily="18" charset="0"/>
                        <a:ea typeface="Cambria Math" panose="02040503050406030204" pitchFamily="18" charset="0"/>
                      </a:rPr>
                      <m:t>≤</m:t>
                    </m:r>
                  </m:oMath>
                </a14:m>
                <a:r>
                  <a:rPr lang="en-IN" dirty="0"/>
                  <a:t> M</a:t>
                </a:r>
                <a14:m>
                  <m:oMath xmlns:m="http://schemas.openxmlformats.org/officeDocument/2006/math">
                    <m:r>
                      <a:rPr lang="en-IN" i="1" baseline="-25000">
                        <a:latin typeface="Cambria Math" panose="02040503050406030204" pitchFamily="18" charset="0"/>
                        <a:ea typeface="Cambria Math" panose="02040503050406030204" pitchFamily="18" charset="0"/>
                      </a:rPr>
                      <m:t>𝜆</m:t>
                    </m:r>
                  </m:oMath>
                </a14:m>
                <a:r>
                  <a:rPr lang="en-IN" dirty="0"/>
                  <a:t> </a:t>
                </a:r>
                <a:r>
                  <a:rPr lang="en-IN" dirty="0" smtClean="0"/>
                  <a:t>, the difference </a:t>
                </a:r>
                <a14:m>
                  <m:oMath xmlns:m="http://schemas.openxmlformats.org/officeDocument/2006/math">
                    <m:sSub>
                      <m:sSubPr>
                        <m:ctrlPr>
                          <a:rPr lang="en-IN" i="1" smtClean="0">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m:t>
                        </m:r>
                      </m:e>
                      <m:sub>
                        <m:r>
                          <a:rPr lang="en-IN" i="1" baseline="-25000">
                            <a:latin typeface="Cambria Math" panose="02040503050406030204" pitchFamily="18" charset="0"/>
                            <a:ea typeface="Cambria Math" panose="02040503050406030204" pitchFamily="18" charset="0"/>
                          </a:rPr>
                          <m:t>𝜆</m:t>
                        </m:r>
                      </m:sub>
                    </m:sSub>
                  </m:oMath>
                </a14:m>
                <a:r>
                  <a:rPr lang="en-IN" dirty="0" smtClean="0"/>
                  <a:t>=</a:t>
                </a:r>
                <a:r>
                  <a:rPr lang="en-IN" dirty="0"/>
                  <a:t> M</a:t>
                </a:r>
                <a14:m>
                  <m:oMath xmlns:m="http://schemas.openxmlformats.org/officeDocument/2006/math">
                    <m:r>
                      <a:rPr lang="en-IN" i="1" baseline="-25000">
                        <a:latin typeface="Cambria Math" panose="02040503050406030204" pitchFamily="18" charset="0"/>
                        <a:ea typeface="Cambria Math" panose="02040503050406030204" pitchFamily="18" charset="0"/>
                      </a:rPr>
                      <m:t>𝜆</m:t>
                    </m:r>
                  </m:oMath>
                </a14:m>
                <a:r>
                  <a:rPr lang="en-IN" dirty="0"/>
                  <a:t> </a:t>
                </a:r>
                <a:r>
                  <a:rPr lang="en-IN" dirty="0" smtClean="0"/>
                  <a:t>-</a:t>
                </a:r>
                <a:r>
                  <a:rPr lang="en-IN" dirty="0"/>
                  <a:t> m</a:t>
                </a:r>
                <a14:m>
                  <m:oMath xmlns:m="http://schemas.openxmlformats.org/officeDocument/2006/math">
                    <m:r>
                      <a:rPr lang="en-IN" i="1" baseline="-25000">
                        <a:latin typeface="Cambria Math" panose="02040503050406030204" pitchFamily="18" charset="0"/>
                        <a:ea typeface="Cambria Math" panose="02040503050406030204" pitchFamily="18" charset="0"/>
                      </a:rPr>
                      <m:t>𝜆</m:t>
                    </m:r>
                  </m:oMath>
                </a14:m>
                <a:r>
                  <a:rPr lang="en-IN" dirty="0"/>
                  <a:t> </a:t>
                </a:r>
                <a:r>
                  <a:rPr lang="en-IN" dirty="0" smtClean="0"/>
                  <a:t> is  </a:t>
                </a:r>
                <a:r>
                  <a:rPr lang="en-IN" dirty="0"/>
                  <a:t>called the </a:t>
                </a:r>
                <a:r>
                  <a:rPr lang="en-IN" b="1" dirty="0"/>
                  <a:t>defect </a:t>
                </a:r>
                <a:r>
                  <a:rPr lang="en-IN" dirty="0" smtClean="0"/>
                  <a:t>of </a:t>
                </a:r>
                <a14:m>
                  <m:oMath xmlns:m="http://schemas.openxmlformats.org/officeDocument/2006/math">
                    <m:r>
                      <a:rPr lang="en-IN" i="1">
                        <a:latin typeface="Cambria Math" panose="02040503050406030204" pitchFamily="18" charset="0"/>
                        <a:ea typeface="Cambria Math" panose="02040503050406030204" pitchFamily="18" charset="0"/>
                      </a:rPr>
                      <m:t>𝜆</m:t>
                    </m:r>
                  </m:oMath>
                </a14:m>
                <a:r>
                  <a:rPr lang="en-IN" dirty="0" smtClean="0"/>
                  <a:t>.</a:t>
                </a:r>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52400" y="1493837"/>
                <a:ext cx="8839200" cy="4906963"/>
              </a:xfrm>
              <a:blipFill>
                <a:blip r:embed="rId2"/>
                <a:stretch>
                  <a:fillRect l="-1034" t="-870" r="-1793"/>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IN" dirty="0" smtClean="0"/>
              <a:t>Defect</a:t>
            </a:r>
            <a:endParaRPr lang="en-IN" dirty="0"/>
          </a:p>
        </p:txBody>
      </p:sp>
    </p:spTree>
    <p:extLst>
      <p:ext uri="{BB962C8B-B14F-4D97-AF65-F5344CB8AC3E}">
        <p14:creationId xmlns:p14="http://schemas.microsoft.com/office/powerpoint/2010/main" val="2063357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605" y="1219200"/>
            <a:ext cx="8976732" cy="5257800"/>
          </a:xfrm>
        </p:spPr>
        <p:txBody>
          <a:bodyPr/>
          <a:lstStyle/>
          <a:p>
            <a:pPr>
              <a:lnSpc>
                <a:spcPct val="115000"/>
              </a:lnSpc>
            </a:pPr>
            <a:endParaRPr lang="en-US" dirty="0" smtClean="0">
              <a:solidFill>
                <a:srgbClr val="000000"/>
              </a:solidFill>
              <a:latin typeface="Times New Roman" panose="02020603050405020304" pitchFamily="18" charset="0"/>
              <a:ea typeface="Times New Roman" panose="02020603050405020304" pitchFamily="18" charset="0"/>
            </a:endParaRPr>
          </a:p>
          <a:p>
            <a:pPr algn="ctr">
              <a:lnSpc>
                <a:spcPct val="115000"/>
              </a:lnSpc>
            </a:pPr>
            <a:endParaRPr lang="en-US" sz="4000" dirty="0" smtClean="0"/>
          </a:p>
          <a:p>
            <a:pPr algn="ctr">
              <a:lnSpc>
                <a:spcPct val="115000"/>
              </a:lnSpc>
            </a:pPr>
            <a:r>
              <a:rPr lang="en-US" sz="4400" b="1" dirty="0" smtClean="0"/>
              <a:t>Gauss </a:t>
            </a:r>
            <a:r>
              <a:rPr lang="en-US" sz="4400" b="1" dirty="0"/>
              <a:t>elimination with scaling and partial pivoting</a:t>
            </a:r>
            <a:endParaRPr lang="en-IN" sz="4400" b="1" dirty="0">
              <a:latin typeface="Calibri" panose="020F0502020204030204" pitchFamily="34" charset="0"/>
              <a:ea typeface="Calibri" panose="020F0502020204030204" pitchFamily="34" charset="0"/>
            </a:endParaRPr>
          </a:p>
        </p:txBody>
      </p:sp>
      <p:sp>
        <p:nvSpPr>
          <p:cNvPr id="3" name="Content Placeholder 2"/>
          <p:cNvSpPr>
            <a:spLocks noGrp="1"/>
          </p:cNvSpPr>
          <p:nvPr>
            <p:ph sz="quarter" idx="10"/>
          </p:nvPr>
        </p:nvSpPr>
        <p:spPr>
          <a:xfrm>
            <a:off x="44605" y="228600"/>
            <a:ext cx="7848600" cy="1219200"/>
          </a:xfrm>
        </p:spPr>
        <p:txBody>
          <a:bodyPr>
            <a:normAutofit/>
          </a:bodyPr>
          <a:lstStyle/>
          <a:p>
            <a:r>
              <a:rPr lang="en-US" dirty="0" smtClean="0"/>
              <a:t>Todays Lecture</a:t>
            </a:r>
          </a:p>
          <a:p>
            <a:endParaRPr lang="en-US" dirty="0"/>
          </a:p>
        </p:txBody>
      </p:sp>
    </p:spTree>
    <p:extLst>
      <p:ext uri="{BB962C8B-B14F-4D97-AF65-F5344CB8AC3E}">
        <p14:creationId xmlns:p14="http://schemas.microsoft.com/office/powerpoint/2010/main" val="3286201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371600"/>
            <a:ext cx="8915400" cy="5181601"/>
          </a:xfrm>
        </p:spPr>
        <p:txBody>
          <a:bodyPr/>
          <a:lstStyle/>
          <a:p>
            <a:pPr algn="just"/>
            <a:r>
              <a:rPr lang="en-IN" sz="2200" dirty="0"/>
              <a:t>The basic method for solving systems of linear equations by Gauss elimination and </a:t>
            </a:r>
            <a:r>
              <a:rPr lang="en-IN" sz="2200" dirty="0" smtClean="0"/>
              <a:t>back substitution </a:t>
            </a:r>
            <a:r>
              <a:rPr lang="en-IN" sz="2200" dirty="0"/>
              <a:t>was </a:t>
            </a:r>
            <a:r>
              <a:rPr lang="en-IN" sz="2200" dirty="0" smtClean="0"/>
              <a:t>already studied. What is the need to study further:</a:t>
            </a:r>
          </a:p>
          <a:p>
            <a:pPr algn="just"/>
            <a:endParaRPr lang="en-IN" sz="2200" dirty="0" smtClean="0"/>
          </a:p>
          <a:p>
            <a:pPr algn="just"/>
            <a:r>
              <a:rPr lang="en-IN" sz="2200" dirty="0" smtClean="0"/>
              <a:t>The </a:t>
            </a:r>
            <a:r>
              <a:rPr lang="en-IN" sz="2200" dirty="0"/>
              <a:t>reason is that </a:t>
            </a:r>
            <a:r>
              <a:rPr lang="en-IN" sz="2200" i="1" dirty="0"/>
              <a:t>here we cover Gauss elimination in the</a:t>
            </a:r>
          </a:p>
          <a:p>
            <a:pPr algn="just"/>
            <a:r>
              <a:rPr lang="en-IN" sz="2200" i="1" dirty="0"/>
              <a:t>setting of </a:t>
            </a:r>
            <a:r>
              <a:rPr lang="en-IN" sz="2200" i="1" dirty="0" err="1" smtClean="0"/>
              <a:t>numeric’s</a:t>
            </a:r>
            <a:r>
              <a:rPr lang="en-IN" sz="2200" i="1" dirty="0" smtClean="0"/>
              <a:t> </a:t>
            </a:r>
            <a:r>
              <a:rPr lang="en-IN" sz="2200" dirty="0"/>
              <a:t>and introduce new material such as pivoting, row scaling, and </a:t>
            </a:r>
            <a:r>
              <a:rPr lang="en-IN" sz="2200" dirty="0" smtClean="0"/>
              <a:t>operation count</a:t>
            </a:r>
            <a:r>
              <a:rPr lang="en-IN" sz="2200" dirty="0"/>
              <a:t>. </a:t>
            </a:r>
            <a:endParaRPr lang="en-IN" sz="2200" dirty="0" smtClean="0"/>
          </a:p>
          <a:p>
            <a:pPr algn="just"/>
            <a:endParaRPr lang="en-IN" sz="2200" dirty="0" smtClean="0"/>
          </a:p>
          <a:p>
            <a:pPr algn="just"/>
            <a:r>
              <a:rPr lang="en-IN" sz="2200" dirty="0" smtClean="0"/>
              <a:t>Furthermore</a:t>
            </a:r>
            <a:r>
              <a:rPr lang="en-IN" sz="2200" dirty="0"/>
              <a:t>, we give an algorithmic representation of Gauss elimination </a:t>
            </a:r>
            <a:r>
              <a:rPr lang="en-IN" sz="2200" dirty="0" smtClean="0"/>
              <a:t>that </a:t>
            </a:r>
            <a:r>
              <a:rPr lang="en-IN" sz="2200" dirty="0"/>
              <a:t>can be readily converted into software</a:t>
            </a:r>
            <a:r>
              <a:rPr lang="en-IN" sz="2200" dirty="0" smtClean="0"/>
              <a:t>.</a:t>
            </a:r>
          </a:p>
          <a:p>
            <a:pPr algn="just"/>
            <a:endParaRPr lang="en-IN" sz="2200" dirty="0" smtClean="0"/>
          </a:p>
          <a:p>
            <a:pPr algn="just"/>
            <a:r>
              <a:rPr lang="en-IN" sz="2200" dirty="0" smtClean="0"/>
              <a:t> </a:t>
            </a:r>
            <a:r>
              <a:rPr lang="en-IN" sz="2200" dirty="0"/>
              <a:t>We also show when Gauss elimination </a:t>
            </a:r>
            <a:r>
              <a:rPr lang="en-IN" sz="2200" dirty="0" smtClean="0"/>
              <a:t>runs into </a:t>
            </a:r>
            <a:r>
              <a:rPr lang="en-IN" sz="2200" dirty="0"/>
              <a:t>difficulties with small pivots and what to do about it.</a:t>
            </a:r>
          </a:p>
        </p:txBody>
      </p:sp>
      <p:sp>
        <p:nvSpPr>
          <p:cNvPr id="3" name="Content Placeholder 2"/>
          <p:cNvSpPr>
            <a:spLocks noGrp="1"/>
          </p:cNvSpPr>
          <p:nvPr>
            <p:ph sz="quarter" idx="10"/>
          </p:nvPr>
        </p:nvSpPr>
        <p:spPr/>
        <p:txBody>
          <a:bodyPr/>
          <a:lstStyle/>
          <a:p>
            <a:r>
              <a:rPr lang="en-IN" dirty="0" smtClean="0"/>
              <a:t>Introduction </a:t>
            </a:r>
            <a:endParaRPr lang="en-IN" dirty="0"/>
          </a:p>
        </p:txBody>
      </p:sp>
    </p:spTree>
    <p:extLst>
      <p:ext uri="{BB962C8B-B14F-4D97-AF65-F5344CB8AC3E}">
        <p14:creationId xmlns:p14="http://schemas.microsoft.com/office/powerpoint/2010/main" val="4262098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System of Equations</a:t>
            </a:r>
            <a:endParaRPr lang="en-IN" dirty="0"/>
          </a:p>
        </p:txBody>
      </p:sp>
      <p:pic>
        <p:nvPicPr>
          <p:cNvPr id="4" name="Picture 3"/>
          <p:cNvPicPr>
            <a:picLocks noChangeAspect="1"/>
          </p:cNvPicPr>
          <p:nvPr/>
        </p:nvPicPr>
        <p:blipFill>
          <a:blip r:embed="rId2"/>
          <a:stretch>
            <a:fillRect/>
          </a:stretch>
        </p:blipFill>
        <p:spPr>
          <a:xfrm>
            <a:off x="304800" y="1357982"/>
            <a:ext cx="7696200" cy="1918618"/>
          </a:xfrm>
          <a:prstGeom prst="rect">
            <a:avLst/>
          </a:prstGeom>
        </p:spPr>
      </p:pic>
      <p:pic>
        <p:nvPicPr>
          <p:cNvPr id="6" name="Picture 5"/>
          <p:cNvPicPr>
            <a:picLocks noChangeAspect="1"/>
          </p:cNvPicPr>
          <p:nvPr/>
        </p:nvPicPr>
        <p:blipFill>
          <a:blip r:embed="rId3"/>
          <a:stretch>
            <a:fillRect/>
          </a:stretch>
        </p:blipFill>
        <p:spPr>
          <a:xfrm>
            <a:off x="317938" y="3373341"/>
            <a:ext cx="8077200" cy="3450455"/>
          </a:xfrm>
          <a:prstGeom prst="rect">
            <a:avLst/>
          </a:prstGeom>
        </p:spPr>
      </p:pic>
    </p:spTree>
    <p:extLst>
      <p:ext uri="{BB962C8B-B14F-4D97-AF65-F5344CB8AC3E}">
        <p14:creationId xmlns:p14="http://schemas.microsoft.com/office/powerpoint/2010/main" val="1059214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2609</TotalTime>
  <Words>1186</Words>
  <Application>Microsoft Office PowerPoint</Application>
  <PresentationFormat>On-screen Show (4:3)</PresentationFormat>
  <Paragraphs>113</Paragraphs>
  <Slides>27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Agenda-Medium</vt:lpstr>
      <vt:lpstr>Arial</vt:lpstr>
      <vt:lpstr>Calibri</vt:lpstr>
      <vt:lpstr>Cambria Math</vt:lpstr>
      <vt:lpstr>Times New Roman</vt:lpstr>
      <vt:lpstr>Times-Bold</vt:lpstr>
      <vt:lpstr>Times-BoldItalic</vt:lpstr>
      <vt:lpstr>Times-Italic</vt:lpstr>
      <vt:lpstr>Times-Roman</vt:lpstr>
      <vt:lpstr>Wingdings</vt:lpstr>
      <vt:lpstr>1_Office Theme</vt:lpstr>
      <vt:lpstr>BITS Pilani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Number:    PERL ZC113 Course Title : Probability  and  Statistics Instructor: Dr. K VENKATA RATNAM  BITS-PILANI HYDERABAD CAMPUS</dc:title>
  <dc:creator>vrkota</dc:creator>
  <cp:lastModifiedBy>Windows User</cp:lastModifiedBy>
  <cp:revision>225</cp:revision>
  <dcterms:created xsi:type="dcterms:W3CDTF">2014-09-18T17:17:25Z</dcterms:created>
  <dcterms:modified xsi:type="dcterms:W3CDTF">2020-09-19T03:56:30Z</dcterms:modified>
</cp:coreProperties>
</file>