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37"/>
  </p:notesMasterIdLst>
  <p:sldIdLst>
    <p:sldId id="323" r:id="rId2"/>
    <p:sldId id="324" r:id="rId3"/>
    <p:sldId id="364" r:id="rId4"/>
    <p:sldId id="365" r:id="rId5"/>
    <p:sldId id="366" r:id="rId6"/>
    <p:sldId id="367" r:id="rId7"/>
    <p:sldId id="363" r:id="rId8"/>
    <p:sldId id="358" r:id="rId9"/>
    <p:sldId id="359" r:id="rId10"/>
    <p:sldId id="360" r:id="rId11"/>
    <p:sldId id="361" r:id="rId12"/>
    <p:sldId id="362" r:id="rId13"/>
    <p:sldId id="342" r:id="rId14"/>
    <p:sldId id="343" r:id="rId15"/>
    <p:sldId id="344" r:id="rId16"/>
    <p:sldId id="345" r:id="rId17"/>
    <p:sldId id="352" r:id="rId18"/>
    <p:sldId id="374" r:id="rId19"/>
    <p:sldId id="368" r:id="rId20"/>
    <p:sldId id="369" r:id="rId21"/>
    <p:sldId id="371" r:id="rId22"/>
    <p:sldId id="356" r:id="rId23"/>
    <p:sldId id="370" r:id="rId24"/>
    <p:sldId id="346" r:id="rId25"/>
    <p:sldId id="347" r:id="rId26"/>
    <p:sldId id="372" r:id="rId27"/>
    <p:sldId id="357" r:id="rId28"/>
    <p:sldId id="348" r:id="rId29"/>
    <p:sldId id="349" r:id="rId30"/>
    <p:sldId id="351" r:id="rId31"/>
    <p:sldId id="350" r:id="rId32"/>
    <p:sldId id="373" r:id="rId33"/>
    <p:sldId id="353" r:id="rId34"/>
    <p:sldId id="354" r:id="rId35"/>
    <p:sldId id="355"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9" autoAdjust="0"/>
    <p:restoredTop sz="94660"/>
  </p:normalViewPr>
  <p:slideViewPr>
    <p:cSldViewPr>
      <p:cViewPr varScale="1">
        <p:scale>
          <a:sx n="91" d="100"/>
          <a:sy n="91" d="100"/>
        </p:scale>
        <p:origin x="99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A21F22-1FCD-423B-ABDF-DA273D32C413}" type="datetimeFigureOut">
              <a:rPr lang="en-US" smtClean="0"/>
              <a:t>9/26/2020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4536C4-674F-47B8-B857-97AB08F6B022}" type="slidenum">
              <a:rPr lang="en-US" smtClean="0"/>
              <a:t>‹#›</a:t>
            </a:fld>
            <a:endParaRPr lang="en-US"/>
          </a:p>
        </p:txBody>
      </p:sp>
    </p:spTree>
    <p:extLst>
      <p:ext uri="{BB962C8B-B14F-4D97-AF65-F5344CB8AC3E}">
        <p14:creationId xmlns:p14="http://schemas.microsoft.com/office/powerpoint/2010/main" val="3797035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D4536C4-674F-47B8-B857-97AB08F6B022}" type="slidenum">
              <a:rPr lang="en-US" smtClean="0"/>
              <a:t>1</a:t>
            </a:fld>
            <a:endParaRPr lang="en-US"/>
          </a:p>
        </p:txBody>
      </p:sp>
    </p:spTree>
    <p:extLst>
      <p:ext uri="{BB962C8B-B14F-4D97-AF65-F5344CB8AC3E}">
        <p14:creationId xmlns:p14="http://schemas.microsoft.com/office/powerpoint/2010/main" val="16065821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solidFill>
                <a:prstClr val="white"/>
              </a:solidFill>
              <a:latin typeface="Arial" pitchFamily="34" charset="0"/>
              <a:cs typeface="Arial" pitchFamily="34" charset="0"/>
            </a:endParaRPr>
          </a:p>
        </p:txBody>
      </p:sp>
      <p:sp>
        <p:nvSpPr>
          <p:cNvPr id="4" name="Rectangle 3"/>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5" name="Rectangle 4"/>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7"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9" name="TextBox 8"/>
          <p:cNvSpPr txBox="1">
            <a:spLocks noChangeArrowheads="1"/>
          </p:cNvSpPr>
          <p:nvPr userDrawn="1"/>
        </p:nvSpPr>
        <p:spPr bwMode="auto">
          <a:xfrm>
            <a:off x="152400" y="5667375"/>
            <a:ext cx="1905000" cy="27622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sz="1200" smtClean="0">
                <a:solidFill>
                  <a:srgbClr val="FFFFFF"/>
                </a:solidFil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877030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8" name="Group 24"/>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defRPr/>
            </a:pPr>
            <a:r>
              <a:rPr lang="en-US" sz="1100" b="1" smtClean="0">
                <a:solidFill>
                  <a:srgbClr val="101141"/>
                </a:solidFill>
              </a:rPr>
              <a:t>BITS </a:t>
            </a:r>
            <a:r>
              <a:rPr lang="en-US" sz="1100" smtClean="0">
                <a:solidFill>
                  <a:srgbClr val="101141"/>
                </a:solidFill>
              </a:rPr>
              <a:t>Pilani, Pilani Campus</a:t>
            </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575504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7"/>
          <p:cNvGrpSpPr>
            <a:grpSpLocks/>
          </p:cNvGrpSpPr>
          <p:nvPr userDrawn="1"/>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0" descr="Picture 7.png"/>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userDrawn="1"/>
        </p:nvSpPr>
        <p:spPr bwMode="auto">
          <a:xfrm rot="5400000">
            <a:off x="-2794793" y="3809206"/>
            <a:ext cx="5867400" cy="230187"/>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defRPr/>
            </a:pPr>
            <a:r>
              <a:rPr lang="en-US" sz="900" b="1" smtClean="0">
                <a:solidFill>
                  <a:srgbClr val="101141"/>
                </a:solidFill>
              </a:rPr>
              <a:t>BITS </a:t>
            </a:r>
            <a:r>
              <a:rPr lang="en-US" sz="900" smtClean="0">
                <a:solidFill>
                  <a:srgbClr val="101141"/>
                </a:solidFil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333778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CB8C8D-BF21-4ED2-AA9B-14AC8BB0A65C}" type="datetimeFigureOut">
              <a:rPr lang="en-US" smtClean="0">
                <a:solidFill>
                  <a:prstClr val="black">
                    <a:tint val="75000"/>
                  </a:prstClr>
                </a:solidFill>
              </a:rPr>
              <a:pPr/>
              <a:t>9/26/2020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42BE36E-A0D7-4595-A1DB-93C3A10BEE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63507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CB8C8D-BF21-4ED2-AA9B-14AC8BB0A65C}" type="datetimeFigureOut">
              <a:rPr lang="en-US" smtClean="0">
                <a:solidFill>
                  <a:prstClr val="black">
                    <a:tint val="75000"/>
                  </a:prstClr>
                </a:solidFill>
              </a:rPr>
              <a:pPr/>
              <a:t>9/26/2020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42BE36E-A0D7-4595-A1DB-93C3A10BEE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35577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1" name="TextBox 10"/>
          <p:cNvSpPr txBox="1">
            <a:spLocks noChangeArrowheads="1"/>
          </p:cNvSpPr>
          <p:nvPr userDrawn="1"/>
        </p:nvSpPr>
        <p:spPr bwMode="auto">
          <a:xfrm>
            <a:off x="152400" y="5667375"/>
            <a:ext cx="1905000" cy="27622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sz="1200" dirty="0" smtClean="0">
                <a:solidFill>
                  <a:srgbClr val="FFFFFF"/>
                </a:solidFill>
              </a:rPr>
              <a:t>Hyderabad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86058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5" name="Picture 8" descr="Picture 7.png"/>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TextBox 8"/>
          <p:cNvSpPr txBox="1"/>
          <p:nvPr userDrawn="1"/>
        </p:nvSpPr>
        <p:spPr>
          <a:xfrm>
            <a:off x="6858000" y="7620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0" name="TextBox 9"/>
          <p:cNvSpPr txBox="1">
            <a:spLocks noChangeArrowheads="1"/>
          </p:cNvSpPr>
          <p:nvPr userDrawn="1"/>
        </p:nvSpPr>
        <p:spPr bwMode="auto">
          <a:xfrm>
            <a:off x="7086600" y="1171575"/>
            <a:ext cx="1905000" cy="27622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sz="1200" dirty="0" smtClean="0">
                <a:solidFill>
                  <a:srgbClr val="FFFFFF"/>
                </a:solidFill>
              </a:rPr>
              <a:t>Hyderabad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782145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76200" y="6596063"/>
            <a:ext cx="9067800" cy="261610"/>
          </a:xfrm>
          <a:prstGeom prst="rect">
            <a:avLst/>
          </a:prstGeom>
          <a:noFill/>
          <a:ln>
            <a:noFill/>
          </a:ln>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defRPr/>
            </a:pPr>
            <a:r>
              <a:rPr lang="en-US" sz="1100" b="1" dirty="0" smtClean="0"/>
              <a:t>Course No</a:t>
            </a:r>
            <a:r>
              <a:rPr lang="en-US" sz="1100" b="1" smtClean="0"/>
              <a:t>:</a:t>
            </a:r>
            <a:r>
              <a:rPr lang="en-US" sz="1100" b="1" baseline="0" smtClean="0"/>
              <a:t> SS ZC416 </a:t>
            </a:r>
            <a:r>
              <a:rPr lang="en-US" sz="1100" b="1" baseline="0" dirty="0" smtClean="0"/>
              <a:t>Course Title : Mathematical Foundations for Data Science</a:t>
            </a:r>
            <a:r>
              <a:rPr lang="en-US" sz="1100" b="1" dirty="0" smtClean="0"/>
              <a:t>, Dr. KVR , </a:t>
            </a:r>
            <a:r>
              <a:rPr lang="en-US" sz="1100" b="1" dirty="0" smtClean="0">
                <a:solidFill>
                  <a:srgbClr val="101141"/>
                </a:solidFill>
              </a:rPr>
              <a:t>BITS </a:t>
            </a:r>
            <a:r>
              <a:rPr lang="en-US" sz="1100" b="1" dirty="0" err="1" smtClean="0">
                <a:solidFill>
                  <a:srgbClr val="101141"/>
                </a:solidFill>
              </a:rPr>
              <a:t>Pilani</a:t>
            </a:r>
            <a:r>
              <a:rPr lang="en-US" sz="1100" b="1" dirty="0" smtClean="0">
                <a:solidFill>
                  <a:srgbClr val="101141"/>
                </a:solidFill>
              </a:rPr>
              <a:t>, Hyderabad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455380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9"/>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2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
        <p:nvSpPr>
          <p:cNvPr id="14" name="TextBox 13"/>
          <p:cNvSpPr txBox="1">
            <a:spLocks noChangeArrowheads="1"/>
          </p:cNvSpPr>
          <p:nvPr userDrawn="1"/>
        </p:nvSpPr>
        <p:spPr bwMode="auto">
          <a:xfrm>
            <a:off x="3276600" y="6596063"/>
            <a:ext cx="5867400" cy="261937"/>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defRPr/>
            </a:pPr>
            <a:r>
              <a:rPr lang="en-US" sz="1100" b="1" smtClean="0">
                <a:solidFill>
                  <a:srgbClr val="101141"/>
                </a:solidFill>
              </a:rPr>
              <a:t>BITS </a:t>
            </a:r>
            <a:r>
              <a:rPr lang="en-US" sz="1100" smtClean="0">
                <a:solidFill>
                  <a:srgbClr val="101141"/>
                </a:solidFil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722086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10"/>
          <p:cNvGrpSpPr>
            <a:grpSpLocks/>
          </p:cNvGrpSpPr>
          <p:nvPr userDrawn="1"/>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2" name="Group 15"/>
          <p:cNvGrpSpPr>
            <a:grpSpLocks/>
          </p:cNvGrpSpPr>
          <p:nvPr userDrawn="1"/>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6"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a:spLocks noChangeArrowheads="1"/>
          </p:cNvSpPr>
          <p:nvPr userDrawn="1"/>
        </p:nvSpPr>
        <p:spPr bwMode="auto">
          <a:xfrm>
            <a:off x="3276600" y="6596063"/>
            <a:ext cx="5867400" cy="261937"/>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defRPr/>
            </a:pPr>
            <a:r>
              <a:rPr lang="en-US" sz="1100" b="1" smtClean="0">
                <a:solidFill>
                  <a:srgbClr val="101141"/>
                </a:solidFill>
              </a:rPr>
              <a:t>BITS </a:t>
            </a:r>
            <a:r>
              <a:rPr lang="en-US" sz="1100" smtClean="0">
                <a:solidFill>
                  <a:srgbClr val="101141"/>
                </a:solidFil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778527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5"/>
          <p:cNvGrpSpPr>
            <a:grpSpLocks/>
          </p:cNvGrpSpPr>
          <p:nvPr userDrawn="1"/>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defRPr/>
            </a:pPr>
            <a:r>
              <a:rPr lang="en-US" sz="1100" b="1" smtClean="0">
                <a:solidFill>
                  <a:srgbClr val="101141"/>
                </a:solidFill>
              </a:rPr>
              <a:t>BITS </a:t>
            </a:r>
            <a:r>
              <a:rPr lang="en-US" sz="1100" smtClean="0">
                <a:solidFill>
                  <a:srgbClr val="101141"/>
                </a:solidFil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631336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8"/>
          <p:cNvGrpSpPr>
            <a:grpSpLocks/>
          </p:cNvGrpSpPr>
          <p:nvPr userDrawn="1"/>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13"/>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defRPr/>
            </a:pPr>
            <a:r>
              <a:rPr lang="en-US" sz="1100" b="1" smtClean="0">
                <a:solidFill>
                  <a:srgbClr val="101141"/>
                </a:solidFill>
              </a:rPr>
              <a:t>BITS </a:t>
            </a:r>
            <a:r>
              <a:rPr lang="en-US" sz="1100" smtClean="0">
                <a:solidFill>
                  <a:srgbClr val="101141"/>
                </a:solidFil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255476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defRPr/>
            </a:pPr>
            <a:r>
              <a:rPr lang="en-US" sz="1100" b="1" smtClean="0">
                <a:solidFill>
                  <a:srgbClr val="101141"/>
                </a:solidFill>
              </a:rPr>
              <a:t>BITS </a:t>
            </a:r>
            <a:r>
              <a:rPr lang="en-US" sz="1100" smtClean="0">
                <a:solidFill>
                  <a:srgbClr val="101141"/>
                </a:solidFil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090231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r>
              <a:rPr lang="en-US">
                <a:solidFill>
                  <a:prstClr val="black">
                    <a:tint val="75000"/>
                  </a:prstClr>
                </a:solidFill>
              </a:rPr>
              <a:t>AAOC Z C111  PROBABILITY AND STATISTICS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r>
              <a:rPr lang="en-US" dirty="0" smtClean="0">
                <a:solidFill>
                  <a:prstClr val="black">
                    <a:tint val="75000"/>
                  </a:prstClr>
                </a:solidFill>
              </a:rPr>
              <a:t>1</a:t>
            </a:r>
            <a:endParaRPr lang="en-US" dirty="0">
              <a:solidFill>
                <a:prstClr val="black">
                  <a:tint val="75000"/>
                </a:prstClr>
              </a:solidFill>
            </a:endParaRPr>
          </a:p>
        </p:txBody>
      </p:sp>
    </p:spTree>
    <p:extLst>
      <p:ext uri="{BB962C8B-B14F-4D97-AF65-F5344CB8AC3E}">
        <p14:creationId xmlns:p14="http://schemas.microsoft.com/office/powerpoint/2010/main" val="26382884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charset="0"/>
          <a:cs typeface="Arial" charset="0"/>
        </a:defRPr>
      </a:lvl2pPr>
      <a:lvl3pPr algn="l" rtl="0" eaLnBrk="0" fontAlgn="base" hangingPunct="0">
        <a:spcBef>
          <a:spcPct val="0"/>
        </a:spcBef>
        <a:spcAft>
          <a:spcPct val="0"/>
        </a:spcAft>
        <a:defRPr sz="4000" b="1">
          <a:solidFill>
            <a:schemeClr val="tx1"/>
          </a:solidFill>
          <a:latin typeface="Arial" charset="0"/>
          <a:cs typeface="Arial" charset="0"/>
        </a:defRPr>
      </a:lvl3pPr>
      <a:lvl4pPr algn="l" rtl="0" eaLnBrk="0" fontAlgn="base" hangingPunct="0">
        <a:spcBef>
          <a:spcPct val="0"/>
        </a:spcBef>
        <a:spcAft>
          <a:spcPct val="0"/>
        </a:spcAft>
        <a:defRPr sz="4000" b="1">
          <a:solidFill>
            <a:schemeClr val="tx1"/>
          </a:solidFill>
          <a:latin typeface="Arial" charset="0"/>
          <a:cs typeface="Arial" charset="0"/>
        </a:defRPr>
      </a:lvl4pPr>
      <a:lvl5pPr algn="l" rtl="0" eaLnBrk="0" fontAlgn="base" hangingPunct="0">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743200" y="3505200"/>
            <a:ext cx="4648200" cy="2438400"/>
          </a:xfrm>
        </p:spPr>
        <p:txBody>
          <a:bodyPr/>
          <a:lstStyle/>
          <a:p>
            <a:pPr eaLnBrk="1" fontAlgn="auto" hangingPunct="1">
              <a:spcAft>
                <a:spcPts val="0"/>
              </a:spcAft>
              <a:defRPr/>
            </a:pPr>
            <a:r>
              <a:rPr lang="en-US" sz="4800" dirty="0"/>
              <a:t>BITS </a:t>
            </a:r>
            <a:r>
              <a:rPr lang="en-US" sz="4800" dirty="0" err="1"/>
              <a:t>Pilani</a:t>
            </a:r>
            <a:r>
              <a:rPr lang="en-US" sz="4800" dirty="0"/>
              <a:t> p</a:t>
            </a:r>
            <a:r>
              <a:rPr lang="en-US" sz="4800" dirty="0" smtClean="0"/>
              <a:t>resentation</a:t>
            </a:r>
            <a:endParaRPr lang="en-US" sz="4800" dirty="0"/>
          </a:p>
        </p:txBody>
      </p:sp>
      <p:sp>
        <p:nvSpPr>
          <p:cNvPr id="3" name="Content Placeholder 5"/>
          <p:cNvSpPr>
            <a:spLocks noGrp="1"/>
          </p:cNvSpPr>
          <p:nvPr>
            <p:ph sz="quarter" idx="13"/>
          </p:nvPr>
        </p:nvSpPr>
        <p:spPr>
          <a:xfrm>
            <a:off x="2514600" y="5410200"/>
            <a:ext cx="6019800" cy="533400"/>
          </a:xfrm>
        </p:spPr>
        <p:txBody>
          <a:bodyPr/>
          <a:lstStyle/>
          <a:p>
            <a:pPr eaLnBrk="1" hangingPunct="1">
              <a:spcBef>
                <a:spcPct val="0"/>
              </a:spcBef>
            </a:pPr>
            <a:r>
              <a:rPr lang="en-US" altLang="en-US" dirty="0" smtClean="0"/>
              <a:t>K. </a:t>
            </a:r>
            <a:r>
              <a:rPr lang="en-US" altLang="en-US" dirty="0" err="1" smtClean="0"/>
              <a:t>Venkata</a:t>
            </a:r>
            <a:r>
              <a:rPr lang="en-US" altLang="en-US" dirty="0" smtClean="0"/>
              <a:t> </a:t>
            </a:r>
            <a:r>
              <a:rPr lang="en-US" altLang="en-US" dirty="0" err="1" smtClean="0"/>
              <a:t>Ratnam</a:t>
            </a:r>
            <a:endParaRPr lang="en-US" altLang="en-US" dirty="0" smtClean="0"/>
          </a:p>
          <a:p>
            <a:pPr eaLnBrk="1" hangingPunct="1">
              <a:spcBef>
                <a:spcPct val="0"/>
              </a:spcBef>
            </a:pPr>
            <a:r>
              <a:rPr lang="en-US" altLang="en-US" dirty="0" smtClean="0"/>
              <a:t>Mathematics</a:t>
            </a:r>
          </a:p>
        </p:txBody>
      </p:sp>
    </p:spTree>
    <p:extLst>
      <p:ext uri="{BB962C8B-B14F-4D97-AF65-F5344CB8AC3E}">
        <p14:creationId xmlns:p14="http://schemas.microsoft.com/office/powerpoint/2010/main" val="39886878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93837"/>
            <a:ext cx="8839200" cy="4983163"/>
          </a:xfrm>
        </p:spPr>
        <p:txBody>
          <a:bodyPr/>
          <a:lstStyle/>
          <a:p>
            <a:r>
              <a:rPr lang="en-IN" dirty="0"/>
              <a:t>Quite generally, important factors in judging the quality of a numeric method </a:t>
            </a:r>
            <a:r>
              <a:rPr lang="en-IN" dirty="0" smtClean="0"/>
              <a:t>are:</a:t>
            </a:r>
          </a:p>
          <a:p>
            <a:endParaRPr lang="en-IN" dirty="0"/>
          </a:p>
          <a:p>
            <a:pPr>
              <a:buFont typeface="Arial" panose="020B0604020202020204" pitchFamily="34" charset="0"/>
              <a:buChar char="•"/>
            </a:pPr>
            <a:r>
              <a:rPr lang="en-IN" dirty="0"/>
              <a:t>Amount of </a:t>
            </a:r>
            <a:r>
              <a:rPr lang="en-IN" dirty="0" smtClean="0"/>
              <a:t>storage</a:t>
            </a:r>
            <a:endParaRPr lang="en-IN" dirty="0"/>
          </a:p>
          <a:p>
            <a:pPr>
              <a:buFont typeface="Arial" panose="020B0604020202020204" pitchFamily="34" charset="0"/>
              <a:buChar char="•"/>
            </a:pPr>
            <a:r>
              <a:rPr lang="en-IN" dirty="0"/>
              <a:t>Amount of time </a:t>
            </a:r>
            <a:r>
              <a:rPr lang="en-IN" dirty="0" smtClean="0"/>
              <a:t>(=number </a:t>
            </a:r>
            <a:r>
              <a:rPr lang="en-IN" dirty="0"/>
              <a:t>of operations)</a:t>
            </a:r>
          </a:p>
          <a:p>
            <a:pPr>
              <a:buFont typeface="Arial" panose="020B0604020202020204" pitchFamily="34" charset="0"/>
              <a:buChar char="•"/>
            </a:pPr>
            <a:r>
              <a:rPr lang="en-IN" dirty="0"/>
              <a:t>Effect of </a:t>
            </a:r>
            <a:r>
              <a:rPr lang="en-IN" dirty="0" smtClean="0"/>
              <a:t>round-off </a:t>
            </a:r>
            <a:r>
              <a:rPr lang="en-IN" dirty="0" smtClean="0"/>
              <a:t>error</a:t>
            </a:r>
          </a:p>
          <a:p>
            <a:pPr>
              <a:buFont typeface="Arial" panose="020B0604020202020204" pitchFamily="34" charset="0"/>
              <a:buChar char="•"/>
            </a:pPr>
            <a:endParaRPr lang="en-IN" dirty="0"/>
          </a:p>
          <a:p>
            <a:r>
              <a:rPr lang="en-IN" dirty="0"/>
              <a:t>For the Gauss elimination, the operation count for a full matrix (a matrix with </a:t>
            </a:r>
            <a:r>
              <a:rPr lang="en-IN" dirty="0" smtClean="0"/>
              <a:t>relatively many </a:t>
            </a:r>
            <a:r>
              <a:rPr lang="en-IN" dirty="0"/>
              <a:t>nonzero entries) is as follows</a:t>
            </a:r>
            <a:r>
              <a:rPr lang="en-IN" dirty="0" smtClean="0"/>
              <a:t>.</a:t>
            </a:r>
          </a:p>
          <a:p>
            <a:r>
              <a:rPr lang="en-IN" dirty="0" smtClean="0"/>
              <a:t> </a:t>
            </a:r>
            <a:endParaRPr lang="en-IN" dirty="0"/>
          </a:p>
        </p:txBody>
      </p:sp>
      <p:sp>
        <p:nvSpPr>
          <p:cNvPr id="3" name="Content Placeholder 2"/>
          <p:cNvSpPr>
            <a:spLocks noGrp="1"/>
          </p:cNvSpPr>
          <p:nvPr>
            <p:ph sz="quarter" idx="10"/>
          </p:nvPr>
        </p:nvSpPr>
        <p:spPr/>
        <p:txBody>
          <a:bodyPr/>
          <a:lstStyle/>
          <a:p>
            <a:r>
              <a:rPr lang="en-IN" dirty="0" smtClean="0"/>
              <a:t>Operation Count</a:t>
            </a:r>
            <a:endParaRPr lang="en-IN" dirty="0"/>
          </a:p>
        </p:txBody>
      </p:sp>
    </p:spTree>
    <p:extLst>
      <p:ext uri="{BB962C8B-B14F-4D97-AF65-F5344CB8AC3E}">
        <p14:creationId xmlns:p14="http://schemas.microsoft.com/office/powerpoint/2010/main" val="26132141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93837"/>
            <a:ext cx="8839200" cy="4983163"/>
          </a:xfrm>
        </p:spPr>
        <p:txBody>
          <a:bodyPr/>
          <a:lstStyle/>
          <a:p>
            <a:r>
              <a:rPr lang="en-IN" dirty="0"/>
              <a:t>In Step </a:t>
            </a:r>
            <a:r>
              <a:rPr lang="en-IN" i="1" dirty="0"/>
              <a:t>k </a:t>
            </a:r>
            <a:r>
              <a:rPr lang="en-IN" dirty="0"/>
              <a:t>we eliminate </a:t>
            </a:r>
            <a:r>
              <a:rPr lang="en-IN" dirty="0" err="1"/>
              <a:t>x</a:t>
            </a:r>
            <a:r>
              <a:rPr lang="en-IN" baseline="-25000" dirty="0" err="1"/>
              <a:t>k</a:t>
            </a:r>
            <a:r>
              <a:rPr lang="en-IN" dirty="0"/>
              <a:t> from ‘n-k’ equations. This needs ‘n-k’ divisions in computing the </a:t>
            </a:r>
            <a:r>
              <a:rPr lang="en-IN" dirty="0" err="1"/>
              <a:t>m</a:t>
            </a:r>
            <a:r>
              <a:rPr lang="en-IN" baseline="-25000" dirty="0" err="1"/>
              <a:t>jk</a:t>
            </a:r>
            <a:r>
              <a:rPr lang="en-IN" dirty="0"/>
              <a:t>  (line 3) and </a:t>
            </a:r>
            <a:r>
              <a:rPr lang="pt-BR" dirty="0"/>
              <a:t>(</a:t>
            </a:r>
            <a:r>
              <a:rPr lang="pt-BR" i="1" dirty="0"/>
              <a:t>n -</a:t>
            </a:r>
            <a:r>
              <a:rPr lang="pt-BR" dirty="0"/>
              <a:t> </a:t>
            </a:r>
            <a:r>
              <a:rPr lang="pt-BR" i="1" dirty="0"/>
              <a:t>k</a:t>
            </a:r>
            <a:r>
              <a:rPr lang="pt-BR" dirty="0"/>
              <a:t>)(</a:t>
            </a:r>
            <a:r>
              <a:rPr lang="pt-BR" i="1" dirty="0"/>
              <a:t>n- </a:t>
            </a:r>
            <a:r>
              <a:rPr lang="pt-BR" dirty="0"/>
              <a:t> </a:t>
            </a:r>
            <a:r>
              <a:rPr lang="pt-BR" i="1" dirty="0"/>
              <a:t>k </a:t>
            </a:r>
            <a:r>
              <a:rPr lang="pt-BR" dirty="0"/>
              <a:t>+1) </a:t>
            </a:r>
            <a:r>
              <a:rPr lang="en-IN" dirty="0"/>
              <a:t>multiplications and as many subtractions (both in line 4). </a:t>
            </a:r>
            <a:endParaRPr lang="en-IN" dirty="0" smtClean="0"/>
          </a:p>
          <a:p>
            <a:endParaRPr lang="en-IN" dirty="0" smtClean="0"/>
          </a:p>
          <a:p>
            <a:r>
              <a:rPr lang="en-IN" dirty="0" smtClean="0"/>
              <a:t>Since </a:t>
            </a:r>
            <a:r>
              <a:rPr lang="en-IN" dirty="0"/>
              <a:t>we do n-1 steps, </a:t>
            </a:r>
            <a:r>
              <a:rPr lang="en-IN" i="1" dirty="0"/>
              <a:t>k </a:t>
            </a:r>
            <a:r>
              <a:rPr lang="en-IN" dirty="0"/>
              <a:t>goes from 1 to n-1 and thus the total number of operations in this forward elimination is</a:t>
            </a:r>
          </a:p>
          <a:p>
            <a:endParaRPr lang="en-IN" dirty="0"/>
          </a:p>
        </p:txBody>
      </p:sp>
      <p:sp>
        <p:nvSpPr>
          <p:cNvPr id="3" name="Content Placeholder 2"/>
          <p:cNvSpPr>
            <a:spLocks noGrp="1"/>
          </p:cNvSpPr>
          <p:nvPr>
            <p:ph sz="quarter" idx="10"/>
          </p:nvPr>
        </p:nvSpPr>
        <p:spPr/>
        <p:txBody>
          <a:bodyPr/>
          <a:lstStyle/>
          <a:p>
            <a:r>
              <a:rPr lang="en-IN" dirty="0" smtClean="0"/>
              <a:t>Operation Count</a:t>
            </a:r>
            <a:endParaRPr lang="en-IN" dirty="0"/>
          </a:p>
        </p:txBody>
      </p:sp>
    </p:spTree>
    <p:extLst>
      <p:ext uri="{BB962C8B-B14F-4D97-AF65-F5344CB8AC3E}">
        <p14:creationId xmlns:p14="http://schemas.microsoft.com/office/powerpoint/2010/main" val="42748897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Operation Count</a:t>
            </a:r>
            <a:endParaRPr lang="en-IN" dirty="0"/>
          </a:p>
        </p:txBody>
      </p:sp>
      <p:pic>
        <p:nvPicPr>
          <p:cNvPr id="4" name="Content Placeholder 3"/>
          <p:cNvPicPr>
            <a:picLocks noGrp="1" noChangeAspect="1"/>
          </p:cNvPicPr>
          <p:nvPr>
            <p:ph idx="1"/>
          </p:nvPr>
        </p:nvPicPr>
        <p:blipFill>
          <a:blip r:embed="rId2"/>
          <a:stretch>
            <a:fillRect/>
          </a:stretch>
        </p:blipFill>
        <p:spPr>
          <a:xfrm>
            <a:off x="914400" y="1447800"/>
            <a:ext cx="6819987" cy="4038600"/>
          </a:xfrm>
          <a:prstGeom prst="rect">
            <a:avLst/>
          </a:prstGeom>
        </p:spPr>
      </p:pic>
      <p:pic>
        <p:nvPicPr>
          <p:cNvPr id="5" name="Picture 4"/>
          <p:cNvPicPr>
            <a:picLocks noChangeAspect="1"/>
          </p:cNvPicPr>
          <p:nvPr/>
        </p:nvPicPr>
        <p:blipFill>
          <a:blip r:embed="rId3"/>
          <a:stretch>
            <a:fillRect/>
          </a:stretch>
        </p:blipFill>
        <p:spPr>
          <a:xfrm>
            <a:off x="685800" y="5257800"/>
            <a:ext cx="7848600" cy="1189287"/>
          </a:xfrm>
          <a:prstGeom prst="rect">
            <a:avLst/>
          </a:prstGeom>
        </p:spPr>
      </p:pic>
    </p:spTree>
    <p:extLst>
      <p:ext uri="{BB962C8B-B14F-4D97-AF65-F5344CB8AC3E}">
        <p14:creationId xmlns:p14="http://schemas.microsoft.com/office/powerpoint/2010/main" val="9042331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371600"/>
            <a:ext cx="9067800" cy="5334000"/>
          </a:xfrm>
        </p:spPr>
        <p:txBody>
          <a:bodyPr/>
          <a:lstStyle/>
          <a:p>
            <a:pPr algn="just"/>
            <a:endParaRPr lang="en-IN" dirty="0"/>
          </a:p>
          <a:p>
            <a:pPr algn="just"/>
            <a:r>
              <a:rPr lang="en-IN" dirty="0" smtClean="0"/>
              <a:t>The </a:t>
            </a:r>
            <a:r>
              <a:rPr lang="en-IN" dirty="0"/>
              <a:t>Gauss elimination and its variants in the last two sections belong to the </a:t>
            </a:r>
            <a:r>
              <a:rPr lang="en-IN" b="1" dirty="0"/>
              <a:t>direct </a:t>
            </a:r>
            <a:r>
              <a:rPr lang="en-IN" b="1" dirty="0" smtClean="0"/>
              <a:t>methods </a:t>
            </a:r>
            <a:r>
              <a:rPr lang="en-IN" dirty="0" smtClean="0"/>
              <a:t>for </a:t>
            </a:r>
            <a:r>
              <a:rPr lang="en-IN" dirty="0"/>
              <a:t>solving linear systems of equations; these are methods that give solutions after </a:t>
            </a:r>
            <a:r>
              <a:rPr lang="en-IN" dirty="0" smtClean="0"/>
              <a:t>an amount </a:t>
            </a:r>
            <a:r>
              <a:rPr lang="en-IN" dirty="0"/>
              <a:t>of computation that can be specified in advance</a:t>
            </a:r>
            <a:r>
              <a:rPr lang="en-IN" dirty="0" smtClean="0"/>
              <a:t>.</a:t>
            </a:r>
          </a:p>
          <a:p>
            <a:pPr algn="just"/>
            <a:endParaRPr lang="en-IN" dirty="0"/>
          </a:p>
          <a:p>
            <a:pPr algn="just"/>
            <a:r>
              <a:rPr lang="en-IN" dirty="0" smtClean="0"/>
              <a:t> </a:t>
            </a:r>
            <a:r>
              <a:rPr lang="en-IN" dirty="0"/>
              <a:t>In contrast, in an </a:t>
            </a:r>
            <a:r>
              <a:rPr lang="en-IN" b="1" dirty="0"/>
              <a:t>indirect </a:t>
            </a:r>
            <a:r>
              <a:rPr lang="en-IN" dirty="0" smtClean="0"/>
              <a:t>or </a:t>
            </a:r>
            <a:r>
              <a:rPr lang="en-IN" b="1" dirty="0" smtClean="0"/>
              <a:t>iterative </a:t>
            </a:r>
            <a:r>
              <a:rPr lang="en-IN" b="1" dirty="0"/>
              <a:t>method </a:t>
            </a:r>
            <a:r>
              <a:rPr lang="en-IN" dirty="0"/>
              <a:t>we start from an approximation to the true solution and, if successful</a:t>
            </a:r>
            <a:r>
              <a:rPr lang="en-IN" dirty="0" smtClean="0"/>
              <a:t>, obtain </a:t>
            </a:r>
            <a:r>
              <a:rPr lang="en-IN" dirty="0"/>
              <a:t>better and better approximations from a computational cycle repeated as often </a:t>
            </a:r>
            <a:r>
              <a:rPr lang="en-IN" dirty="0" smtClean="0"/>
              <a:t>as may </a:t>
            </a:r>
            <a:r>
              <a:rPr lang="en-IN" dirty="0"/>
              <a:t>be necessary for achieving a required accuracy, so that the amount of </a:t>
            </a:r>
            <a:r>
              <a:rPr lang="en-IN" dirty="0" smtClean="0"/>
              <a:t>arithmetic depends </a:t>
            </a:r>
            <a:r>
              <a:rPr lang="en-IN" dirty="0"/>
              <a:t>upon the accuracy required and varies from case to case</a:t>
            </a:r>
            <a:r>
              <a:rPr lang="en-IN" dirty="0" smtClean="0"/>
              <a:t>.</a:t>
            </a:r>
            <a:endParaRPr lang="en-IN" dirty="0"/>
          </a:p>
        </p:txBody>
      </p:sp>
      <p:sp>
        <p:nvSpPr>
          <p:cNvPr id="3" name="Content Placeholder 2"/>
          <p:cNvSpPr>
            <a:spLocks noGrp="1"/>
          </p:cNvSpPr>
          <p:nvPr>
            <p:ph sz="quarter" idx="10"/>
          </p:nvPr>
        </p:nvSpPr>
        <p:spPr/>
        <p:txBody>
          <a:bodyPr/>
          <a:lstStyle/>
          <a:p>
            <a:r>
              <a:rPr lang="en-IN" dirty="0" smtClean="0"/>
              <a:t>Gauss- Seidel Iteration Method</a:t>
            </a:r>
            <a:endParaRPr lang="en-IN" dirty="0"/>
          </a:p>
        </p:txBody>
      </p:sp>
    </p:spTree>
    <p:extLst>
      <p:ext uri="{BB962C8B-B14F-4D97-AF65-F5344CB8AC3E}">
        <p14:creationId xmlns:p14="http://schemas.microsoft.com/office/powerpoint/2010/main" val="25066186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93837"/>
            <a:ext cx="8839200" cy="4983163"/>
          </a:xfrm>
        </p:spPr>
        <p:txBody>
          <a:bodyPr/>
          <a:lstStyle/>
          <a:p>
            <a:pPr algn="just"/>
            <a:r>
              <a:rPr lang="en-IN" dirty="0"/>
              <a:t>We apply iterative methods if the convergence is rapid (if matrices have large main diagonal entries, as we shall see), so that we save operations compared to a direct method. </a:t>
            </a:r>
          </a:p>
          <a:p>
            <a:pPr algn="just"/>
            <a:endParaRPr lang="en-IN" dirty="0"/>
          </a:p>
          <a:p>
            <a:pPr algn="just"/>
            <a:r>
              <a:rPr lang="en-IN" dirty="0"/>
              <a:t>We also use iterative methods if a large system is </a:t>
            </a:r>
            <a:r>
              <a:rPr lang="en-IN" b="1" dirty="0"/>
              <a:t>sparse</a:t>
            </a:r>
            <a:r>
              <a:rPr lang="en-IN" dirty="0"/>
              <a:t>, that is, has very many zero coefficients, so that one would waste space in storing zeros, for instance, 9995 zeros per equation in a potential problem of 10</a:t>
            </a:r>
            <a:r>
              <a:rPr lang="en-IN" baseline="30000" dirty="0"/>
              <a:t>4</a:t>
            </a:r>
            <a:r>
              <a:rPr lang="en-IN" dirty="0"/>
              <a:t> equations in 10</a:t>
            </a:r>
            <a:r>
              <a:rPr lang="en-IN" baseline="30000" dirty="0"/>
              <a:t>4</a:t>
            </a:r>
            <a:r>
              <a:rPr lang="en-IN" dirty="0"/>
              <a:t> unknowns with typically only 5 nonzero terms per equation .</a:t>
            </a:r>
          </a:p>
          <a:p>
            <a:endParaRPr lang="en-IN" dirty="0" smtClean="0"/>
          </a:p>
        </p:txBody>
      </p:sp>
      <p:sp>
        <p:nvSpPr>
          <p:cNvPr id="3" name="Content Placeholder 2"/>
          <p:cNvSpPr>
            <a:spLocks noGrp="1"/>
          </p:cNvSpPr>
          <p:nvPr>
            <p:ph sz="quarter" idx="10"/>
          </p:nvPr>
        </p:nvSpPr>
        <p:spPr/>
        <p:txBody>
          <a:bodyPr/>
          <a:lstStyle/>
          <a:p>
            <a:r>
              <a:rPr lang="en-IN" dirty="0"/>
              <a:t>Iteration Method</a:t>
            </a:r>
          </a:p>
        </p:txBody>
      </p:sp>
    </p:spTree>
    <p:extLst>
      <p:ext uri="{BB962C8B-B14F-4D97-AF65-F5344CB8AC3E}">
        <p14:creationId xmlns:p14="http://schemas.microsoft.com/office/powerpoint/2010/main" val="17716071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93837"/>
            <a:ext cx="8839200" cy="5059363"/>
          </a:xfrm>
        </p:spPr>
        <p:txBody>
          <a:bodyPr/>
          <a:lstStyle/>
          <a:p>
            <a:r>
              <a:rPr lang="en-IN" b="1" i="1" dirty="0"/>
              <a:t>We assume that </a:t>
            </a:r>
            <a:r>
              <a:rPr lang="en-IN" b="1" i="1" dirty="0" smtClean="0"/>
              <a:t> </a:t>
            </a:r>
            <a:r>
              <a:rPr lang="en-IN" b="1" i="1" dirty="0" err="1" smtClean="0"/>
              <a:t>a</a:t>
            </a:r>
            <a:r>
              <a:rPr lang="en-IN" b="1" i="1" baseline="-25000" dirty="0" err="1" smtClean="0"/>
              <a:t>jj</a:t>
            </a:r>
            <a:r>
              <a:rPr lang="en-IN" b="1" i="1" dirty="0" smtClean="0"/>
              <a:t> =1  (≠0) for j=1,…,n, </a:t>
            </a:r>
            <a:r>
              <a:rPr lang="en-IN" dirty="0" smtClean="0"/>
              <a:t>(</a:t>
            </a:r>
            <a:r>
              <a:rPr lang="en-IN" dirty="0"/>
              <a:t>Note that this can be achieved if we </a:t>
            </a:r>
            <a:r>
              <a:rPr lang="en-IN" dirty="0" smtClean="0"/>
              <a:t>can rearrange </a:t>
            </a:r>
            <a:r>
              <a:rPr lang="en-IN" dirty="0"/>
              <a:t>the equations so that no diagonal coefficient is zero; then we may divide </a:t>
            </a:r>
            <a:r>
              <a:rPr lang="en-IN" dirty="0" smtClean="0"/>
              <a:t>each equation </a:t>
            </a:r>
            <a:r>
              <a:rPr lang="en-IN" dirty="0"/>
              <a:t>by the corresponding diagonal coefficient.) We now </a:t>
            </a:r>
            <a:r>
              <a:rPr lang="en-IN" dirty="0" smtClean="0"/>
              <a:t>write</a:t>
            </a:r>
          </a:p>
          <a:p>
            <a:r>
              <a:rPr lang="en-IN" dirty="0" smtClean="0"/>
              <a:t>			(</a:t>
            </a:r>
            <a:r>
              <a:rPr lang="en-IN" dirty="0"/>
              <a:t>1</a:t>
            </a:r>
            <a:r>
              <a:rPr lang="en-IN" dirty="0" smtClean="0"/>
              <a:t>)    A = I + L + U</a:t>
            </a:r>
            <a:endParaRPr lang="en-IN" dirty="0"/>
          </a:p>
          <a:p>
            <a:r>
              <a:rPr lang="en-IN" dirty="0"/>
              <a:t>where </a:t>
            </a:r>
            <a:r>
              <a:rPr lang="en-IN" b="1" dirty="0"/>
              <a:t>I </a:t>
            </a:r>
            <a:r>
              <a:rPr lang="en-IN" dirty="0"/>
              <a:t>is the unit matrix and </a:t>
            </a:r>
            <a:r>
              <a:rPr lang="en-IN" b="1" dirty="0"/>
              <a:t>L </a:t>
            </a:r>
            <a:r>
              <a:rPr lang="en-IN" dirty="0"/>
              <a:t>and </a:t>
            </a:r>
            <a:r>
              <a:rPr lang="en-IN" b="1" dirty="0"/>
              <a:t>U </a:t>
            </a:r>
            <a:r>
              <a:rPr lang="en-IN" dirty="0"/>
              <a:t>are, respectively, </a:t>
            </a:r>
            <a:r>
              <a:rPr lang="en-IN" sz="2800" b="1" dirty="0"/>
              <a:t>lower and upper </a:t>
            </a:r>
            <a:r>
              <a:rPr lang="en-IN" sz="2800" b="1" dirty="0" smtClean="0"/>
              <a:t>triangular matrices </a:t>
            </a:r>
            <a:r>
              <a:rPr lang="en-IN" sz="2800" b="1" dirty="0"/>
              <a:t>with zero main diagonals</a:t>
            </a:r>
            <a:r>
              <a:rPr lang="en-IN" dirty="0"/>
              <a:t>. </a:t>
            </a:r>
          </a:p>
        </p:txBody>
      </p:sp>
      <p:sp>
        <p:nvSpPr>
          <p:cNvPr id="3" name="Content Placeholder 2"/>
          <p:cNvSpPr>
            <a:spLocks noGrp="1"/>
          </p:cNvSpPr>
          <p:nvPr>
            <p:ph sz="quarter" idx="10"/>
          </p:nvPr>
        </p:nvSpPr>
        <p:spPr/>
        <p:txBody>
          <a:bodyPr/>
          <a:lstStyle/>
          <a:p>
            <a:r>
              <a:rPr lang="en-IN" dirty="0" smtClean="0"/>
              <a:t>Algorithm (Successive correction) </a:t>
            </a:r>
            <a:endParaRPr lang="en-IN" dirty="0"/>
          </a:p>
        </p:txBody>
      </p:sp>
    </p:spTree>
    <p:extLst>
      <p:ext uri="{BB962C8B-B14F-4D97-AF65-F5344CB8AC3E}">
        <p14:creationId xmlns:p14="http://schemas.microsoft.com/office/powerpoint/2010/main" val="39367484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76200" y="1493837"/>
                <a:ext cx="8915400" cy="5135563"/>
              </a:xfrm>
            </p:spPr>
            <p:txBody>
              <a:bodyPr/>
              <a:lstStyle/>
              <a:p>
                <a:r>
                  <a:rPr lang="en-IN" dirty="0"/>
                  <a:t>If we substitute (4) into   A x=b we </a:t>
                </a:r>
                <a:r>
                  <a:rPr lang="en-IN" dirty="0" smtClean="0"/>
                  <a:t>have  </a:t>
                </a:r>
                <a:r>
                  <a:rPr lang="en-IN" dirty="0"/>
                  <a:t>	A x=(I + L + U)x = b</a:t>
                </a:r>
              </a:p>
              <a:p>
                <a:endParaRPr lang="en-IN" dirty="0" smtClean="0"/>
              </a:p>
              <a:p>
                <a:r>
                  <a:rPr lang="en-IN" dirty="0" smtClean="0"/>
                  <a:t>Taking </a:t>
                </a:r>
                <a:r>
                  <a:rPr lang="en-IN" b="1" dirty="0"/>
                  <a:t>Lx </a:t>
                </a:r>
                <a:r>
                  <a:rPr lang="en-IN" dirty="0"/>
                  <a:t>and </a:t>
                </a:r>
                <a:r>
                  <a:rPr lang="en-IN" b="1" dirty="0" err="1"/>
                  <a:t>Ux</a:t>
                </a:r>
                <a:r>
                  <a:rPr lang="en-IN" b="1" dirty="0"/>
                  <a:t> </a:t>
                </a:r>
                <a:r>
                  <a:rPr lang="en-IN" dirty="0"/>
                  <a:t>to the right, we obtain, since Ix=x</a:t>
                </a:r>
              </a:p>
              <a:p>
                <a:r>
                  <a:rPr lang="en-IN" dirty="0"/>
                  <a:t>		(2)                 x= b – Lx - </a:t>
                </a:r>
                <a:r>
                  <a:rPr lang="en-IN" dirty="0" err="1"/>
                  <a:t>Ux</a:t>
                </a:r>
                <a:endParaRPr lang="en-IN" dirty="0" smtClean="0"/>
              </a:p>
              <a:p>
                <a:endParaRPr lang="en-IN" dirty="0"/>
              </a:p>
              <a:p>
                <a:r>
                  <a:rPr lang="en-IN" dirty="0" smtClean="0"/>
                  <a:t>Below the </a:t>
                </a:r>
                <a:r>
                  <a:rPr lang="en-IN" dirty="0"/>
                  <a:t>main diagonal we took “new</a:t>
                </a:r>
                <a:r>
                  <a:rPr lang="en-IN" dirty="0" smtClean="0"/>
                  <a:t>” approximations </a:t>
                </a:r>
                <a:r>
                  <a:rPr lang="en-IN" dirty="0"/>
                  <a:t>and above the main diagonal “old” ones, we obtain from </a:t>
                </a:r>
                <a:r>
                  <a:rPr lang="en-IN" dirty="0" smtClean="0"/>
                  <a:t>(2) </a:t>
                </a:r>
                <a:r>
                  <a:rPr lang="en-IN" dirty="0"/>
                  <a:t>the </a:t>
                </a:r>
                <a:r>
                  <a:rPr lang="en-IN" dirty="0" smtClean="0"/>
                  <a:t>desired iteration </a:t>
                </a:r>
                <a:r>
                  <a:rPr lang="en-IN" dirty="0"/>
                  <a:t>formulas</a:t>
                </a:r>
              </a:p>
              <a:p>
                <a:r>
                  <a:rPr lang="en-IN" b="1" dirty="0"/>
                  <a:t>	</a:t>
                </a:r>
                <a:r>
                  <a:rPr lang="en-IN" b="1" dirty="0" smtClean="0"/>
                  <a:t>(3) 		    x</a:t>
                </a:r>
                <a:r>
                  <a:rPr lang="en-IN" b="1" baseline="30000" dirty="0" smtClean="0"/>
                  <a:t>(m+1</a:t>
                </a:r>
                <a:r>
                  <a:rPr lang="en-IN" b="1" baseline="30000" dirty="0"/>
                  <a:t>)</a:t>
                </a:r>
                <a:r>
                  <a:rPr lang="en-IN" b="1" baseline="30000" dirty="0" smtClean="0"/>
                  <a:t>  </a:t>
                </a:r>
                <a:r>
                  <a:rPr lang="en-IN" b="1" dirty="0" smtClean="0"/>
                  <a:t>= b – L x</a:t>
                </a:r>
                <a:r>
                  <a:rPr lang="en-IN" b="1" baseline="30000" dirty="0" smtClean="0"/>
                  <a:t>(m+1)  </a:t>
                </a:r>
                <a:r>
                  <a:rPr lang="en-IN" b="1" dirty="0" smtClean="0"/>
                  <a:t> -  U x </a:t>
                </a:r>
                <a:r>
                  <a:rPr lang="en-IN" b="1" baseline="30000" dirty="0" smtClean="0"/>
                  <a:t>(m)</a:t>
                </a:r>
                <a:endParaRPr lang="en-IN" b="1" dirty="0"/>
              </a:p>
              <a:p>
                <a:r>
                  <a:rPr lang="en-IN" dirty="0"/>
                  <a:t>where </a:t>
                </a:r>
                <a:r>
                  <a:rPr lang="en-IN" b="1" dirty="0" smtClean="0"/>
                  <a:t>x</a:t>
                </a:r>
                <a:r>
                  <a:rPr lang="en-IN" b="1" baseline="30000" dirty="0" smtClean="0"/>
                  <a:t>(m)  </a:t>
                </a:r>
                <a:r>
                  <a:rPr lang="en-IN" b="1" dirty="0" smtClean="0"/>
                  <a:t>= [ </a:t>
                </a:r>
                <a14:m>
                  <m:oMath xmlns:m="http://schemas.openxmlformats.org/officeDocument/2006/math">
                    <m:sSubSup>
                      <m:sSubSupPr>
                        <m:ctrlPr>
                          <a:rPr lang="en-IN" b="1" i="1" smtClean="0">
                            <a:latin typeface="Cambria Math" panose="02040503050406030204" pitchFamily="18" charset="0"/>
                          </a:rPr>
                        </m:ctrlPr>
                      </m:sSubSupPr>
                      <m:e>
                        <m:r>
                          <a:rPr lang="en-IN" b="1" i="1" smtClean="0">
                            <a:latin typeface="Cambria Math" panose="02040503050406030204" pitchFamily="18" charset="0"/>
                          </a:rPr>
                          <m:t>𝒙</m:t>
                        </m:r>
                      </m:e>
                      <m:sub>
                        <m:r>
                          <a:rPr lang="en-IN" b="1" i="1" smtClean="0">
                            <a:latin typeface="Cambria Math" panose="02040503050406030204" pitchFamily="18" charset="0"/>
                          </a:rPr>
                          <m:t>𝒋</m:t>
                        </m:r>
                      </m:sub>
                      <m:sup>
                        <m:r>
                          <a:rPr lang="en-IN" b="1" i="1" smtClean="0">
                            <a:latin typeface="Cambria Math" panose="02040503050406030204" pitchFamily="18" charset="0"/>
                          </a:rPr>
                          <m:t>(</m:t>
                        </m:r>
                        <m:r>
                          <a:rPr lang="en-IN" b="1" i="1" smtClean="0">
                            <a:latin typeface="Cambria Math" panose="02040503050406030204" pitchFamily="18" charset="0"/>
                          </a:rPr>
                          <m:t>𝒎</m:t>
                        </m:r>
                        <m:r>
                          <a:rPr lang="en-IN" b="1" i="1" smtClean="0">
                            <a:latin typeface="Cambria Math" panose="02040503050406030204" pitchFamily="18" charset="0"/>
                          </a:rPr>
                          <m:t>)</m:t>
                        </m:r>
                      </m:sup>
                    </m:sSubSup>
                    <m:r>
                      <a:rPr lang="en-IN" b="0" i="0" smtClean="0">
                        <a:latin typeface="Cambria Math" panose="02040503050406030204" pitchFamily="18" charset="0"/>
                      </a:rPr>
                      <m:t>] </m:t>
                    </m:r>
                  </m:oMath>
                </a14:m>
                <a:r>
                  <a:rPr lang="en-IN" dirty="0" smtClean="0"/>
                  <a:t>is </a:t>
                </a:r>
                <a:r>
                  <a:rPr lang="en-IN" dirty="0"/>
                  <a:t>the </a:t>
                </a:r>
                <a:r>
                  <a:rPr lang="en-IN" i="1" dirty="0" smtClean="0"/>
                  <a:t>m </a:t>
                </a:r>
                <a:r>
                  <a:rPr lang="en-IN" dirty="0" err="1" smtClean="0"/>
                  <a:t>th</a:t>
                </a:r>
                <a:r>
                  <a:rPr lang="en-IN" dirty="0" smtClean="0"/>
                  <a:t> </a:t>
                </a:r>
                <a:r>
                  <a:rPr lang="en-IN" dirty="0"/>
                  <a:t>approximation </a:t>
                </a:r>
                <a:r>
                  <a:rPr lang="en-IN" dirty="0" smtClean="0"/>
                  <a:t>and  </a:t>
                </a:r>
                <a:r>
                  <a:rPr lang="en-IN" b="1" dirty="0" smtClean="0"/>
                  <a:t>x</a:t>
                </a:r>
                <a:r>
                  <a:rPr lang="en-IN" b="1" baseline="30000" dirty="0" smtClean="0"/>
                  <a:t>(m+1)  </a:t>
                </a:r>
                <a:r>
                  <a:rPr lang="en-IN" b="1" dirty="0"/>
                  <a:t>= [ </a:t>
                </a:r>
                <a14:m>
                  <m:oMath xmlns:m="http://schemas.openxmlformats.org/officeDocument/2006/math">
                    <m:sSubSup>
                      <m:sSubSupPr>
                        <m:ctrlPr>
                          <a:rPr lang="en-IN" b="1" i="1">
                            <a:latin typeface="Cambria Math" panose="02040503050406030204" pitchFamily="18" charset="0"/>
                          </a:rPr>
                        </m:ctrlPr>
                      </m:sSubSupPr>
                      <m:e>
                        <m:r>
                          <a:rPr lang="en-IN" b="1" i="1">
                            <a:latin typeface="Cambria Math" panose="02040503050406030204" pitchFamily="18" charset="0"/>
                          </a:rPr>
                          <m:t>𝒙</m:t>
                        </m:r>
                      </m:e>
                      <m:sub>
                        <m:r>
                          <a:rPr lang="en-IN" b="1" i="1">
                            <a:latin typeface="Cambria Math" panose="02040503050406030204" pitchFamily="18" charset="0"/>
                          </a:rPr>
                          <m:t>𝒋</m:t>
                        </m:r>
                      </m:sub>
                      <m:sup>
                        <m:r>
                          <a:rPr lang="en-IN" b="1" i="1">
                            <a:latin typeface="Cambria Math" panose="02040503050406030204" pitchFamily="18" charset="0"/>
                          </a:rPr>
                          <m:t>(</m:t>
                        </m:r>
                        <m:r>
                          <a:rPr lang="en-IN" b="1" i="1">
                            <a:latin typeface="Cambria Math" panose="02040503050406030204" pitchFamily="18" charset="0"/>
                          </a:rPr>
                          <m:t>𝒎</m:t>
                        </m:r>
                        <m:r>
                          <a:rPr lang="en-IN" b="1" i="1" smtClean="0">
                            <a:latin typeface="Cambria Math" panose="02040503050406030204" pitchFamily="18" charset="0"/>
                          </a:rPr>
                          <m:t>+</m:t>
                        </m:r>
                        <m:r>
                          <a:rPr lang="en-IN" b="1" i="1" smtClean="0">
                            <a:latin typeface="Cambria Math" panose="02040503050406030204" pitchFamily="18" charset="0"/>
                          </a:rPr>
                          <m:t>𝟏</m:t>
                        </m:r>
                        <m:r>
                          <a:rPr lang="en-IN" b="1" i="1">
                            <a:latin typeface="Cambria Math" panose="02040503050406030204" pitchFamily="18" charset="0"/>
                          </a:rPr>
                          <m:t>)</m:t>
                        </m:r>
                      </m:sup>
                    </m:sSubSup>
                    <m:r>
                      <a:rPr lang="en-IN">
                        <a:latin typeface="Cambria Math" panose="02040503050406030204" pitchFamily="18" charset="0"/>
                      </a:rPr>
                      <m:t>] </m:t>
                    </m:r>
                  </m:oMath>
                </a14:m>
                <a:r>
                  <a:rPr lang="en-IN" dirty="0" smtClean="0"/>
                  <a:t> is </a:t>
                </a:r>
                <a:r>
                  <a:rPr lang="en-IN" dirty="0"/>
                  <a:t>the </a:t>
                </a:r>
                <a:r>
                  <a:rPr lang="en-IN" dirty="0" smtClean="0"/>
                  <a:t>(m+1)</a:t>
                </a:r>
                <a:r>
                  <a:rPr lang="en-IN" dirty="0" err="1" smtClean="0"/>
                  <a:t>st</a:t>
                </a:r>
                <a:r>
                  <a:rPr lang="en-IN" dirty="0" smtClean="0"/>
                  <a:t> approximation</a:t>
                </a:r>
                <a:r>
                  <a:rPr lang="en-IN" dirty="0"/>
                  <a:t>. </a:t>
                </a:r>
              </a:p>
              <a:p>
                <a:endParaRPr lang="en-IN"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76200" y="1493837"/>
                <a:ext cx="8915400" cy="5135563"/>
              </a:xfrm>
              <a:blipFill>
                <a:blip r:embed="rId2"/>
                <a:stretch>
                  <a:fillRect l="-1094" t="-830"/>
                </a:stretch>
              </a:blipFill>
            </p:spPr>
            <p:txBody>
              <a:bodyPr/>
              <a:lstStyle/>
              <a:p>
                <a:r>
                  <a:rPr lang="en-IN">
                    <a:noFill/>
                  </a:rPr>
                  <a:t> </a:t>
                </a:r>
              </a:p>
            </p:txBody>
          </p:sp>
        </mc:Fallback>
      </mc:AlternateContent>
      <p:sp>
        <p:nvSpPr>
          <p:cNvPr id="3" name="Content Placeholder 2"/>
          <p:cNvSpPr>
            <a:spLocks noGrp="1"/>
          </p:cNvSpPr>
          <p:nvPr>
            <p:ph sz="quarter" idx="10"/>
          </p:nvPr>
        </p:nvSpPr>
        <p:spPr/>
        <p:txBody>
          <a:bodyPr/>
          <a:lstStyle/>
          <a:p>
            <a:r>
              <a:rPr lang="en-IN" dirty="0" smtClean="0"/>
              <a:t>Algorithm</a:t>
            </a:r>
            <a:endParaRPr lang="en-IN" dirty="0"/>
          </a:p>
        </p:txBody>
      </p:sp>
    </p:spTree>
    <p:extLst>
      <p:ext uri="{BB962C8B-B14F-4D97-AF65-F5344CB8AC3E}">
        <p14:creationId xmlns:p14="http://schemas.microsoft.com/office/powerpoint/2010/main" val="32577272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316421"/>
            <a:ext cx="8839200" cy="5135563"/>
          </a:xfrm>
        </p:spPr>
        <p:txBody>
          <a:bodyPr/>
          <a:lstStyle/>
          <a:p>
            <a:r>
              <a:rPr lang="en-IN" dirty="0" smtClean="0"/>
              <a:t>An </a:t>
            </a:r>
            <a:r>
              <a:rPr lang="en-IN" dirty="0"/>
              <a:t>iteration method for solving </a:t>
            </a:r>
            <a:r>
              <a:rPr lang="en-IN" dirty="0" err="1" smtClean="0"/>
              <a:t>Ax</a:t>
            </a:r>
            <a:r>
              <a:rPr lang="en-IN" dirty="0" smtClean="0"/>
              <a:t>=b is </a:t>
            </a:r>
            <a:r>
              <a:rPr lang="en-IN" dirty="0"/>
              <a:t>said to </a:t>
            </a:r>
            <a:r>
              <a:rPr lang="en-IN" b="1" dirty="0"/>
              <a:t>converge </a:t>
            </a:r>
            <a:r>
              <a:rPr lang="en-IN" dirty="0"/>
              <a:t>for an initial </a:t>
            </a:r>
            <a:r>
              <a:rPr lang="en-IN" dirty="0" smtClean="0"/>
              <a:t>x</a:t>
            </a:r>
            <a:r>
              <a:rPr lang="en-IN" baseline="30000" dirty="0" smtClean="0"/>
              <a:t>(0)</a:t>
            </a:r>
            <a:r>
              <a:rPr lang="en-IN" dirty="0" smtClean="0"/>
              <a:t> if the corresponding </a:t>
            </a:r>
            <a:r>
              <a:rPr lang="en-IN" dirty="0"/>
              <a:t>iterative sequence x</a:t>
            </a:r>
            <a:r>
              <a:rPr lang="en-IN" baseline="30000" dirty="0"/>
              <a:t>(0</a:t>
            </a:r>
            <a:r>
              <a:rPr lang="en-IN" baseline="30000" dirty="0" smtClean="0"/>
              <a:t>), </a:t>
            </a:r>
            <a:r>
              <a:rPr lang="en-IN" dirty="0" smtClean="0"/>
              <a:t>x</a:t>
            </a:r>
            <a:r>
              <a:rPr lang="en-IN" baseline="30000" dirty="0" smtClean="0"/>
              <a:t>(1), </a:t>
            </a:r>
            <a:r>
              <a:rPr lang="en-IN" dirty="0" smtClean="0"/>
              <a:t>x</a:t>
            </a:r>
            <a:r>
              <a:rPr lang="en-IN" baseline="30000" dirty="0" smtClean="0"/>
              <a:t>(2) </a:t>
            </a:r>
            <a:r>
              <a:rPr lang="en-IN" dirty="0" smtClean="0"/>
              <a:t>,….converges </a:t>
            </a:r>
            <a:r>
              <a:rPr lang="en-IN" dirty="0"/>
              <a:t>to a solution of the </a:t>
            </a:r>
            <a:r>
              <a:rPr lang="en-IN" dirty="0" smtClean="0"/>
              <a:t>given system</a:t>
            </a:r>
            <a:r>
              <a:rPr lang="en-IN" dirty="0"/>
              <a:t>. </a:t>
            </a:r>
            <a:endParaRPr lang="en-IN" dirty="0" smtClean="0"/>
          </a:p>
          <a:p>
            <a:endParaRPr lang="en-IN" dirty="0" smtClean="0"/>
          </a:p>
          <a:p>
            <a:r>
              <a:rPr lang="en-IN" dirty="0" smtClean="0"/>
              <a:t>Convergence </a:t>
            </a:r>
            <a:r>
              <a:rPr lang="en-IN" dirty="0"/>
              <a:t>depends on the relation between </a:t>
            </a:r>
            <a:r>
              <a:rPr lang="en-IN" dirty="0" smtClean="0"/>
              <a:t>x</a:t>
            </a:r>
            <a:r>
              <a:rPr lang="en-IN" baseline="30000" dirty="0" smtClean="0"/>
              <a:t>(m) </a:t>
            </a:r>
            <a:r>
              <a:rPr lang="en-IN" dirty="0" smtClean="0"/>
              <a:t>and x</a:t>
            </a:r>
            <a:r>
              <a:rPr lang="en-IN" baseline="30000" dirty="0" smtClean="0"/>
              <a:t>(m+1)</a:t>
            </a:r>
            <a:r>
              <a:rPr lang="en-IN" dirty="0" smtClean="0"/>
              <a:t>. </a:t>
            </a:r>
            <a:r>
              <a:rPr lang="en-IN" dirty="0"/>
              <a:t>To get this </a:t>
            </a:r>
            <a:r>
              <a:rPr lang="en-IN" dirty="0" smtClean="0"/>
              <a:t>relation for </a:t>
            </a:r>
            <a:r>
              <a:rPr lang="en-IN" dirty="0"/>
              <a:t>the Gauss–Seidel method, we use </a:t>
            </a:r>
            <a:r>
              <a:rPr lang="en-IN" b="1" dirty="0"/>
              <a:t>x</a:t>
            </a:r>
            <a:r>
              <a:rPr lang="en-IN" b="1" baseline="30000" dirty="0"/>
              <a:t>(m+1)  </a:t>
            </a:r>
            <a:r>
              <a:rPr lang="en-IN" b="1" dirty="0"/>
              <a:t>= b – L x</a:t>
            </a:r>
            <a:r>
              <a:rPr lang="en-IN" b="1" baseline="30000" dirty="0"/>
              <a:t>(m+1)  </a:t>
            </a:r>
            <a:r>
              <a:rPr lang="en-IN" b="1" dirty="0"/>
              <a:t> -  U x </a:t>
            </a:r>
            <a:r>
              <a:rPr lang="en-IN" b="1" baseline="30000" dirty="0"/>
              <a:t>(m</a:t>
            </a:r>
            <a:r>
              <a:rPr lang="en-IN" b="1" baseline="30000" dirty="0" smtClean="0"/>
              <a:t>)</a:t>
            </a:r>
            <a:r>
              <a:rPr lang="en-IN" dirty="0" smtClean="0"/>
              <a:t>. </a:t>
            </a:r>
            <a:r>
              <a:rPr lang="en-IN" dirty="0"/>
              <a:t>We first </a:t>
            </a:r>
            <a:r>
              <a:rPr lang="en-IN" dirty="0" smtClean="0"/>
              <a:t>have</a:t>
            </a:r>
          </a:p>
          <a:p>
            <a:endParaRPr lang="en-IN" dirty="0" smtClean="0"/>
          </a:p>
          <a:p>
            <a:r>
              <a:rPr lang="en-IN" dirty="0"/>
              <a:t> </a:t>
            </a:r>
            <a:r>
              <a:rPr lang="en-IN" dirty="0" smtClean="0"/>
              <a:t>       (I+L)</a:t>
            </a:r>
            <a:r>
              <a:rPr lang="en-IN" b="1" dirty="0"/>
              <a:t> x</a:t>
            </a:r>
            <a:r>
              <a:rPr lang="en-IN" b="1" baseline="30000" dirty="0"/>
              <a:t>(m+1</a:t>
            </a:r>
            <a:r>
              <a:rPr lang="en-IN" b="1" baseline="30000" dirty="0" smtClean="0"/>
              <a:t>) </a:t>
            </a:r>
            <a:r>
              <a:rPr lang="en-IN" b="1" dirty="0" smtClean="0"/>
              <a:t> = b-</a:t>
            </a:r>
            <a:r>
              <a:rPr lang="en-IN" b="1" dirty="0"/>
              <a:t>U x </a:t>
            </a:r>
            <a:r>
              <a:rPr lang="en-IN" b="1" baseline="30000" dirty="0"/>
              <a:t>(m</a:t>
            </a:r>
            <a:r>
              <a:rPr lang="en-IN" b="1" baseline="30000" dirty="0" smtClean="0"/>
              <a:t>)</a:t>
            </a:r>
          </a:p>
          <a:p>
            <a:endParaRPr lang="en-IN" dirty="0"/>
          </a:p>
          <a:p>
            <a:r>
              <a:rPr lang="en-IN" dirty="0" smtClean="0"/>
              <a:t> and </a:t>
            </a:r>
            <a:r>
              <a:rPr lang="en-IN" dirty="0"/>
              <a:t>by multiplying by (I+L</a:t>
            </a:r>
            <a:r>
              <a:rPr lang="en-IN" dirty="0" smtClean="0"/>
              <a:t>)</a:t>
            </a:r>
            <a:r>
              <a:rPr lang="en-IN" baseline="30000" dirty="0" smtClean="0"/>
              <a:t>-1</a:t>
            </a:r>
            <a:r>
              <a:rPr lang="en-IN" b="1" dirty="0" smtClean="0"/>
              <a:t> </a:t>
            </a:r>
            <a:r>
              <a:rPr lang="en-IN" dirty="0" smtClean="0"/>
              <a:t>from </a:t>
            </a:r>
            <a:r>
              <a:rPr lang="en-IN" dirty="0"/>
              <a:t>the left</a:t>
            </a:r>
            <a:r>
              <a:rPr lang="en-IN" dirty="0" smtClean="0"/>
              <a:t>,</a:t>
            </a:r>
          </a:p>
        </p:txBody>
      </p:sp>
      <p:sp>
        <p:nvSpPr>
          <p:cNvPr id="3" name="Content Placeholder 2"/>
          <p:cNvSpPr>
            <a:spLocks noGrp="1"/>
          </p:cNvSpPr>
          <p:nvPr>
            <p:ph sz="quarter" idx="10"/>
          </p:nvPr>
        </p:nvSpPr>
        <p:spPr/>
        <p:txBody>
          <a:bodyPr/>
          <a:lstStyle/>
          <a:p>
            <a:r>
              <a:rPr lang="en-IN" dirty="0"/>
              <a:t>Convergence and Matrix Norms :</a:t>
            </a:r>
          </a:p>
          <a:p>
            <a:endParaRPr lang="en-IN" dirty="0"/>
          </a:p>
        </p:txBody>
      </p:sp>
    </p:spTree>
    <p:extLst>
      <p:ext uri="{BB962C8B-B14F-4D97-AF65-F5344CB8AC3E}">
        <p14:creationId xmlns:p14="http://schemas.microsoft.com/office/powerpoint/2010/main" val="26361622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93837"/>
            <a:ext cx="8839200" cy="4983163"/>
          </a:xfrm>
        </p:spPr>
        <p:txBody>
          <a:bodyPr/>
          <a:lstStyle/>
          <a:p>
            <a:r>
              <a:rPr lang="en-IN" b="1" dirty="0"/>
              <a:t>x</a:t>
            </a:r>
            <a:r>
              <a:rPr lang="en-IN" b="1" baseline="30000" dirty="0"/>
              <a:t>(m+1) </a:t>
            </a:r>
            <a:r>
              <a:rPr lang="en-IN" b="1" dirty="0"/>
              <a:t> = C x </a:t>
            </a:r>
            <a:r>
              <a:rPr lang="en-IN" b="1" baseline="30000" dirty="0"/>
              <a:t>(m) </a:t>
            </a:r>
            <a:r>
              <a:rPr lang="en-IN" b="1" dirty="0"/>
              <a:t> +</a:t>
            </a:r>
            <a:r>
              <a:rPr lang="en-IN" dirty="0"/>
              <a:t> (I+L)</a:t>
            </a:r>
            <a:r>
              <a:rPr lang="en-IN" baseline="30000" dirty="0"/>
              <a:t>-1</a:t>
            </a:r>
            <a:r>
              <a:rPr lang="en-IN" b="1" dirty="0"/>
              <a:t> b where </a:t>
            </a:r>
            <a:r>
              <a:rPr lang="en-IN" sz="3600" b="1" dirty="0"/>
              <a:t>C=</a:t>
            </a:r>
            <a:r>
              <a:rPr lang="en-IN" sz="3600" dirty="0"/>
              <a:t> </a:t>
            </a:r>
            <a:r>
              <a:rPr lang="en-IN" sz="3600" dirty="0" smtClean="0"/>
              <a:t>-(</a:t>
            </a:r>
            <a:r>
              <a:rPr lang="en-IN" sz="3600" dirty="0"/>
              <a:t>I+L)</a:t>
            </a:r>
            <a:r>
              <a:rPr lang="en-IN" sz="3600" baseline="30000" dirty="0"/>
              <a:t>-1</a:t>
            </a:r>
            <a:r>
              <a:rPr lang="en-IN" sz="3600" b="1" dirty="0"/>
              <a:t> U</a:t>
            </a:r>
            <a:endParaRPr lang="en-IN" sz="3600" dirty="0"/>
          </a:p>
          <a:p>
            <a:r>
              <a:rPr lang="en-IN" dirty="0"/>
              <a:t>The Gauss–Seidel iteration converges for every </a:t>
            </a:r>
            <a:r>
              <a:rPr lang="en-IN" b="1" dirty="0"/>
              <a:t>x </a:t>
            </a:r>
            <a:r>
              <a:rPr lang="en-IN" b="1" baseline="30000" dirty="0" smtClean="0"/>
              <a:t>(0)  </a:t>
            </a:r>
            <a:r>
              <a:rPr lang="en-IN" dirty="0" smtClean="0"/>
              <a:t>if </a:t>
            </a:r>
            <a:r>
              <a:rPr lang="en-IN" dirty="0"/>
              <a:t>and only if all the eigenvalues of the “iteration matrix” C have absolute value less than 1.</a:t>
            </a:r>
          </a:p>
          <a:p>
            <a:endParaRPr lang="en-IN" dirty="0"/>
          </a:p>
        </p:txBody>
      </p:sp>
      <p:sp>
        <p:nvSpPr>
          <p:cNvPr id="3" name="Content Placeholder 2"/>
          <p:cNvSpPr>
            <a:spLocks noGrp="1"/>
          </p:cNvSpPr>
          <p:nvPr>
            <p:ph sz="quarter" idx="10"/>
          </p:nvPr>
        </p:nvSpPr>
        <p:spPr/>
        <p:txBody>
          <a:bodyPr/>
          <a:lstStyle/>
          <a:p>
            <a:r>
              <a:rPr lang="en-IN" dirty="0" smtClean="0"/>
              <a:t>Convergence</a:t>
            </a:r>
            <a:endParaRPr lang="en-IN" dirty="0"/>
          </a:p>
        </p:txBody>
      </p:sp>
    </p:spTree>
    <p:extLst>
      <p:ext uri="{BB962C8B-B14F-4D97-AF65-F5344CB8AC3E}">
        <p14:creationId xmlns:p14="http://schemas.microsoft.com/office/powerpoint/2010/main" val="19018477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33400" y="1295400"/>
            <a:ext cx="7315200" cy="5214796"/>
          </a:xfrm>
          <a:prstGeom prst="rect">
            <a:avLst/>
          </a:prstGeom>
        </p:spPr>
      </p:pic>
      <p:sp>
        <p:nvSpPr>
          <p:cNvPr id="3" name="Content Placeholder 2"/>
          <p:cNvSpPr>
            <a:spLocks noGrp="1"/>
          </p:cNvSpPr>
          <p:nvPr>
            <p:ph sz="quarter" idx="10"/>
          </p:nvPr>
        </p:nvSpPr>
        <p:spPr/>
        <p:txBody>
          <a:bodyPr/>
          <a:lstStyle/>
          <a:p>
            <a:r>
              <a:rPr lang="en-IN" dirty="0" smtClean="0"/>
              <a:t>Algorithm </a:t>
            </a:r>
            <a:endParaRPr lang="en-IN" dirty="0"/>
          </a:p>
        </p:txBody>
      </p:sp>
    </p:spTree>
    <p:extLst>
      <p:ext uri="{BB962C8B-B14F-4D97-AF65-F5344CB8AC3E}">
        <p14:creationId xmlns:p14="http://schemas.microsoft.com/office/powerpoint/2010/main" val="40164867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4419600"/>
            <a:ext cx="9067800" cy="2308324"/>
          </a:xfrm>
          <a:prstGeom prst="rect">
            <a:avLst/>
          </a:prstGeom>
        </p:spPr>
        <p:txBody>
          <a:bodyPr wrap="square">
            <a:spAutoFit/>
          </a:bodyPr>
          <a:lstStyle/>
          <a:p>
            <a:r>
              <a:rPr lang="en-IN" sz="3600" b="1" dirty="0"/>
              <a:t>Course Number : </a:t>
            </a:r>
            <a:r>
              <a:rPr lang="en-US" sz="3600" b="1" dirty="0"/>
              <a:t>SS ZC416</a:t>
            </a:r>
            <a:r>
              <a:rPr lang="en-IN" sz="3600" b="1" dirty="0"/>
              <a:t> </a:t>
            </a:r>
          </a:p>
          <a:p>
            <a:r>
              <a:rPr lang="en-IN" sz="3600" b="1" dirty="0"/>
              <a:t>Course Title: MATHEMATICAL FOUNDATIONS</a:t>
            </a:r>
          </a:p>
          <a:p>
            <a:r>
              <a:rPr lang="en-IN" sz="3600" b="1" dirty="0"/>
              <a:t>                        FOR DATA SCIENCE</a:t>
            </a:r>
          </a:p>
          <a:p>
            <a:r>
              <a:rPr lang="en-IN" sz="3600" b="1" dirty="0"/>
              <a:t>Lecture No. </a:t>
            </a:r>
            <a:r>
              <a:rPr lang="en-IN" sz="3600" b="1" dirty="0" smtClean="0"/>
              <a:t>:8 </a:t>
            </a:r>
            <a:endParaRPr lang="en-IN" sz="3600" b="1" dirty="0"/>
          </a:p>
        </p:txBody>
      </p:sp>
    </p:spTree>
    <p:extLst>
      <p:ext uri="{BB962C8B-B14F-4D97-AF65-F5344CB8AC3E}">
        <p14:creationId xmlns:p14="http://schemas.microsoft.com/office/powerpoint/2010/main" val="14112914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95400" y="1371600"/>
            <a:ext cx="5836400" cy="5081215"/>
          </a:xfrm>
          <a:prstGeom prst="rect">
            <a:avLst/>
          </a:prstGeom>
        </p:spPr>
      </p:pic>
      <p:sp>
        <p:nvSpPr>
          <p:cNvPr id="3" name="Content Placeholder 2"/>
          <p:cNvSpPr>
            <a:spLocks noGrp="1"/>
          </p:cNvSpPr>
          <p:nvPr>
            <p:ph sz="quarter" idx="10"/>
          </p:nvPr>
        </p:nvSpPr>
        <p:spPr/>
        <p:txBody>
          <a:bodyPr/>
          <a:lstStyle/>
          <a:p>
            <a:r>
              <a:rPr lang="en-IN" dirty="0" smtClean="0"/>
              <a:t>Convergence</a:t>
            </a:r>
            <a:endParaRPr lang="en-IN" dirty="0"/>
          </a:p>
        </p:txBody>
      </p:sp>
    </p:spTree>
    <p:extLst>
      <p:ext uri="{BB962C8B-B14F-4D97-AF65-F5344CB8AC3E}">
        <p14:creationId xmlns:p14="http://schemas.microsoft.com/office/powerpoint/2010/main" val="14628141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Solve the problem using gauss </a:t>
            </a:r>
            <a:r>
              <a:rPr lang="en-IN" dirty="0" err="1" smtClean="0"/>
              <a:t>seidel</a:t>
            </a:r>
            <a:r>
              <a:rPr lang="en-IN" dirty="0" smtClean="0"/>
              <a:t> iteration using the starting the starting value x</a:t>
            </a:r>
            <a:r>
              <a:rPr lang="en-IN" baseline="-25000" dirty="0" smtClean="0"/>
              <a:t>0</a:t>
            </a:r>
            <a:r>
              <a:rPr lang="en-IN" dirty="0" smtClean="0"/>
              <a:t>  = [1 1 1].</a:t>
            </a:r>
          </a:p>
          <a:p>
            <a:endParaRPr lang="en-IN" dirty="0"/>
          </a:p>
          <a:p>
            <a:endParaRPr lang="en-IN" dirty="0" smtClean="0"/>
          </a:p>
          <a:p>
            <a:r>
              <a:rPr lang="en-IN" dirty="0" smtClean="0"/>
              <a:t>4x</a:t>
            </a:r>
            <a:r>
              <a:rPr lang="en-IN" baseline="-25000" dirty="0" smtClean="0"/>
              <a:t>1 </a:t>
            </a:r>
            <a:r>
              <a:rPr lang="en-IN" dirty="0" smtClean="0"/>
              <a:t> - x</a:t>
            </a:r>
            <a:r>
              <a:rPr lang="en-IN" baseline="-25000" dirty="0" smtClean="0"/>
              <a:t>2 </a:t>
            </a:r>
            <a:r>
              <a:rPr lang="en-IN" dirty="0" smtClean="0"/>
              <a:t> =21</a:t>
            </a:r>
          </a:p>
          <a:p>
            <a:r>
              <a:rPr lang="en-IN" dirty="0" smtClean="0"/>
              <a:t>-X</a:t>
            </a:r>
            <a:r>
              <a:rPr lang="en-IN" baseline="-25000" dirty="0" smtClean="0"/>
              <a:t>1</a:t>
            </a:r>
            <a:r>
              <a:rPr lang="en-IN" dirty="0" smtClean="0"/>
              <a:t> + 4 x</a:t>
            </a:r>
            <a:r>
              <a:rPr lang="en-IN" baseline="-25000" dirty="0" smtClean="0"/>
              <a:t>2 </a:t>
            </a:r>
            <a:r>
              <a:rPr lang="en-IN" dirty="0" smtClean="0"/>
              <a:t> -x</a:t>
            </a:r>
            <a:r>
              <a:rPr lang="en-IN" baseline="-25000" dirty="0" smtClean="0"/>
              <a:t>3</a:t>
            </a:r>
            <a:r>
              <a:rPr lang="en-IN" dirty="0" smtClean="0"/>
              <a:t> =-45</a:t>
            </a:r>
          </a:p>
          <a:p>
            <a:r>
              <a:rPr lang="en-IN" dirty="0" smtClean="0"/>
              <a:t>-x</a:t>
            </a:r>
            <a:r>
              <a:rPr lang="en-IN" baseline="-25000" dirty="0" smtClean="0"/>
              <a:t>2</a:t>
            </a:r>
            <a:r>
              <a:rPr lang="en-IN" dirty="0" smtClean="0"/>
              <a:t> + 4x</a:t>
            </a:r>
            <a:r>
              <a:rPr lang="en-IN" baseline="-25000" dirty="0" smtClean="0"/>
              <a:t>3</a:t>
            </a:r>
            <a:r>
              <a:rPr lang="en-IN" dirty="0" smtClean="0"/>
              <a:t> =33</a:t>
            </a:r>
            <a:endParaRPr lang="en-IN" dirty="0"/>
          </a:p>
        </p:txBody>
      </p:sp>
      <p:sp>
        <p:nvSpPr>
          <p:cNvPr id="3" name="Content Placeholder 2"/>
          <p:cNvSpPr>
            <a:spLocks noGrp="1"/>
          </p:cNvSpPr>
          <p:nvPr>
            <p:ph sz="quarter" idx="10"/>
          </p:nvPr>
        </p:nvSpPr>
        <p:spPr/>
        <p:txBody>
          <a:bodyPr/>
          <a:lstStyle/>
          <a:p>
            <a:endParaRPr lang="en-IN"/>
          </a:p>
        </p:txBody>
      </p:sp>
    </p:spTree>
    <p:extLst>
      <p:ext uri="{BB962C8B-B14F-4D97-AF65-F5344CB8AC3E}">
        <p14:creationId xmlns:p14="http://schemas.microsoft.com/office/powerpoint/2010/main" val="42333425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20568" y="1329558"/>
            <a:ext cx="5466031" cy="5223641"/>
          </a:xfrm>
          <a:prstGeom prst="rect">
            <a:avLst/>
          </a:prstGeom>
        </p:spPr>
      </p:pic>
      <p:sp>
        <p:nvSpPr>
          <p:cNvPr id="3" name="Content Placeholder 2"/>
          <p:cNvSpPr>
            <a:spLocks noGrp="1"/>
          </p:cNvSpPr>
          <p:nvPr>
            <p:ph sz="quarter" idx="10"/>
          </p:nvPr>
        </p:nvSpPr>
        <p:spPr/>
        <p:txBody>
          <a:bodyPr/>
          <a:lstStyle/>
          <a:p>
            <a:endParaRPr lang="en-IN"/>
          </a:p>
        </p:txBody>
      </p:sp>
    </p:spTree>
    <p:extLst>
      <p:ext uri="{BB962C8B-B14F-4D97-AF65-F5344CB8AC3E}">
        <p14:creationId xmlns:p14="http://schemas.microsoft.com/office/powerpoint/2010/main" val="30150221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26775" y="1447800"/>
            <a:ext cx="7102825" cy="4980695"/>
          </a:xfrm>
          <a:prstGeom prst="rect">
            <a:avLst/>
          </a:prstGeom>
        </p:spPr>
      </p:pic>
      <p:sp>
        <p:nvSpPr>
          <p:cNvPr id="3" name="Content Placeholder 2"/>
          <p:cNvSpPr>
            <a:spLocks noGrp="1"/>
          </p:cNvSpPr>
          <p:nvPr>
            <p:ph sz="quarter" idx="10"/>
          </p:nvPr>
        </p:nvSpPr>
        <p:spPr/>
        <p:txBody>
          <a:bodyPr/>
          <a:lstStyle/>
          <a:p>
            <a:r>
              <a:rPr lang="en-IN" dirty="0" smtClean="0"/>
              <a:t>Example</a:t>
            </a:r>
            <a:endParaRPr lang="en-IN" dirty="0"/>
          </a:p>
        </p:txBody>
      </p:sp>
    </p:spTree>
    <p:extLst>
      <p:ext uri="{BB962C8B-B14F-4D97-AF65-F5344CB8AC3E}">
        <p14:creationId xmlns:p14="http://schemas.microsoft.com/office/powerpoint/2010/main" val="18723693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371601"/>
            <a:ext cx="8991600" cy="5105400"/>
          </a:xfrm>
        </p:spPr>
        <p:txBody>
          <a:bodyPr/>
          <a:lstStyle/>
          <a:p>
            <a:pPr algn="just"/>
            <a:r>
              <a:rPr lang="en-IN" dirty="0"/>
              <a:t>The Gauss–Seidel iteration is a method of </a:t>
            </a:r>
            <a:r>
              <a:rPr lang="en-IN" b="1" dirty="0"/>
              <a:t>successive corrections </a:t>
            </a:r>
            <a:r>
              <a:rPr lang="en-IN" dirty="0"/>
              <a:t>because for </a:t>
            </a:r>
            <a:r>
              <a:rPr lang="en-IN" dirty="0" smtClean="0"/>
              <a:t>each component </a:t>
            </a:r>
            <a:r>
              <a:rPr lang="en-IN" dirty="0"/>
              <a:t>we successively replace an approximation of a component by a </a:t>
            </a:r>
            <a:r>
              <a:rPr lang="en-IN" dirty="0" smtClean="0"/>
              <a:t>corresponding new </a:t>
            </a:r>
            <a:r>
              <a:rPr lang="en-IN" dirty="0"/>
              <a:t>approximation as soon as the latter has been computed. </a:t>
            </a:r>
            <a:endParaRPr lang="en-IN" dirty="0" smtClean="0"/>
          </a:p>
          <a:p>
            <a:pPr algn="just"/>
            <a:endParaRPr lang="en-IN" dirty="0" smtClean="0"/>
          </a:p>
          <a:p>
            <a:pPr algn="just"/>
            <a:r>
              <a:rPr lang="en-IN" dirty="0" smtClean="0"/>
              <a:t>An </a:t>
            </a:r>
            <a:r>
              <a:rPr lang="en-IN" dirty="0"/>
              <a:t>iteration method is </a:t>
            </a:r>
            <a:r>
              <a:rPr lang="en-IN" dirty="0" smtClean="0"/>
              <a:t>called a </a:t>
            </a:r>
            <a:r>
              <a:rPr lang="en-IN" dirty="0"/>
              <a:t>method of </a:t>
            </a:r>
            <a:r>
              <a:rPr lang="en-IN" b="1" dirty="0"/>
              <a:t>simultaneous corrections </a:t>
            </a:r>
            <a:r>
              <a:rPr lang="en-IN" dirty="0"/>
              <a:t>if no component of an approximation is </a:t>
            </a:r>
            <a:r>
              <a:rPr lang="en-IN" dirty="0" smtClean="0"/>
              <a:t>used until </a:t>
            </a:r>
            <a:r>
              <a:rPr lang="en-IN" b="1" i="1" dirty="0"/>
              <a:t>all </a:t>
            </a:r>
            <a:r>
              <a:rPr lang="en-IN" dirty="0"/>
              <a:t>the components of have been computed. A method of this type is the </a:t>
            </a:r>
            <a:r>
              <a:rPr lang="en-IN" b="1" dirty="0" smtClean="0"/>
              <a:t>Jacobi iteration</a:t>
            </a:r>
            <a:r>
              <a:rPr lang="en-IN" dirty="0"/>
              <a:t>, which is similar to the Gauss–Seidel iteration but involves </a:t>
            </a:r>
            <a:r>
              <a:rPr lang="en-IN" i="1" dirty="0"/>
              <a:t>not </a:t>
            </a:r>
            <a:r>
              <a:rPr lang="en-IN" dirty="0"/>
              <a:t>using </a:t>
            </a:r>
            <a:r>
              <a:rPr lang="en-IN" dirty="0" smtClean="0"/>
              <a:t>improved values </a:t>
            </a:r>
            <a:r>
              <a:rPr lang="en-IN" dirty="0"/>
              <a:t>until a step has been completed and then replacing </a:t>
            </a:r>
            <a:r>
              <a:rPr lang="en-IN" b="1" dirty="0"/>
              <a:t>x</a:t>
            </a:r>
            <a:r>
              <a:rPr lang="en-IN" b="1" baseline="30000" dirty="0"/>
              <a:t>(m) </a:t>
            </a:r>
            <a:r>
              <a:rPr lang="en-IN" b="1" baseline="30000" dirty="0" smtClean="0"/>
              <a:t> </a:t>
            </a:r>
            <a:r>
              <a:rPr lang="en-IN" dirty="0" smtClean="0"/>
              <a:t>by </a:t>
            </a:r>
            <a:r>
              <a:rPr lang="en-IN" b="1" dirty="0" smtClean="0"/>
              <a:t>x</a:t>
            </a:r>
            <a:r>
              <a:rPr lang="en-IN" b="1" baseline="30000" dirty="0" smtClean="0"/>
              <a:t>(m+1) </a:t>
            </a:r>
            <a:r>
              <a:rPr lang="en-IN" dirty="0" smtClean="0"/>
              <a:t>at </a:t>
            </a:r>
            <a:r>
              <a:rPr lang="en-IN" dirty="0"/>
              <a:t>once, </a:t>
            </a:r>
            <a:r>
              <a:rPr lang="en-IN" dirty="0" smtClean="0"/>
              <a:t>directly before </a:t>
            </a:r>
            <a:r>
              <a:rPr lang="en-IN" dirty="0"/>
              <a:t>the beginning of the next step. </a:t>
            </a:r>
          </a:p>
        </p:txBody>
      </p:sp>
      <p:sp>
        <p:nvSpPr>
          <p:cNvPr id="3" name="Content Placeholder 2"/>
          <p:cNvSpPr>
            <a:spLocks noGrp="1"/>
          </p:cNvSpPr>
          <p:nvPr>
            <p:ph sz="quarter" idx="10"/>
          </p:nvPr>
        </p:nvSpPr>
        <p:spPr/>
        <p:txBody>
          <a:bodyPr/>
          <a:lstStyle/>
          <a:p>
            <a:r>
              <a:rPr lang="en-IN" dirty="0" smtClean="0"/>
              <a:t>Jacobi Iteration.</a:t>
            </a:r>
            <a:endParaRPr lang="en-IN" dirty="0"/>
          </a:p>
        </p:txBody>
      </p:sp>
    </p:spTree>
    <p:extLst>
      <p:ext uri="{BB962C8B-B14F-4D97-AF65-F5344CB8AC3E}">
        <p14:creationId xmlns:p14="http://schemas.microsoft.com/office/powerpoint/2010/main" val="5266818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493837"/>
            <a:ext cx="8915400" cy="5059363"/>
          </a:xfrm>
        </p:spPr>
        <p:txBody>
          <a:bodyPr/>
          <a:lstStyle/>
          <a:p>
            <a:pPr algn="just"/>
            <a:r>
              <a:rPr lang="en-IN" dirty="0"/>
              <a:t>Hence if we write </a:t>
            </a:r>
            <a:r>
              <a:rPr lang="en-IN" dirty="0" smtClean="0"/>
              <a:t>A x=b (</a:t>
            </a:r>
            <a:r>
              <a:rPr lang="en-IN" b="1" i="1" dirty="0" smtClean="0"/>
              <a:t>with </a:t>
            </a:r>
            <a:r>
              <a:rPr lang="en-IN" b="1" i="1" dirty="0" err="1" smtClean="0"/>
              <a:t>a</a:t>
            </a:r>
            <a:r>
              <a:rPr lang="en-IN" b="1" i="1" baseline="-25000" dirty="0" err="1" smtClean="0"/>
              <a:t>jj</a:t>
            </a:r>
            <a:r>
              <a:rPr lang="en-IN" b="1" i="1" dirty="0"/>
              <a:t> </a:t>
            </a:r>
            <a:r>
              <a:rPr lang="en-IN" b="1" i="1" dirty="0" smtClean="0"/>
              <a:t>=1 as </a:t>
            </a:r>
            <a:r>
              <a:rPr lang="en-IN" b="1" i="1" dirty="0"/>
              <a:t>before</a:t>
            </a:r>
            <a:r>
              <a:rPr lang="en-IN" b="1" i="1" dirty="0" smtClean="0"/>
              <a:t>!</a:t>
            </a:r>
            <a:r>
              <a:rPr lang="en-IN" dirty="0" smtClean="0"/>
              <a:t>) in </a:t>
            </a:r>
            <a:r>
              <a:rPr lang="en-IN" dirty="0"/>
              <a:t>the form </a:t>
            </a:r>
            <a:endParaRPr lang="en-IN" dirty="0" smtClean="0"/>
          </a:p>
          <a:p>
            <a:pPr algn="just"/>
            <a:r>
              <a:rPr lang="en-IN" dirty="0" smtClean="0"/>
              <a:t>			x =  b + (I - A)x</a:t>
            </a:r>
            <a:endParaRPr lang="en-IN" dirty="0"/>
          </a:p>
          <a:p>
            <a:pPr algn="just"/>
            <a:r>
              <a:rPr lang="en-IN" dirty="0" smtClean="0"/>
              <a:t>the </a:t>
            </a:r>
            <a:r>
              <a:rPr lang="en-IN" dirty="0"/>
              <a:t>Jacobi iteration in matrix notation is</a:t>
            </a:r>
          </a:p>
          <a:p>
            <a:pPr algn="just"/>
            <a:r>
              <a:rPr lang="en-IN" b="1" dirty="0" smtClean="0"/>
              <a:t>			x</a:t>
            </a:r>
            <a:r>
              <a:rPr lang="en-IN" baseline="30000" dirty="0" smtClean="0"/>
              <a:t>(</a:t>
            </a:r>
            <a:r>
              <a:rPr lang="en-IN" i="1" baseline="30000" dirty="0" smtClean="0"/>
              <a:t>m+</a:t>
            </a:r>
            <a:r>
              <a:rPr lang="en-IN" baseline="30000" dirty="0" smtClean="0"/>
              <a:t>1</a:t>
            </a:r>
            <a:r>
              <a:rPr lang="en-IN" baseline="30000" dirty="0"/>
              <a:t>)</a:t>
            </a:r>
            <a:r>
              <a:rPr lang="en-IN" dirty="0"/>
              <a:t> </a:t>
            </a:r>
            <a:r>
              <a:rPr lang="en-IN" dirty="0" smtClean="0"/>
              <a:t>= </a:t>
            </a:r>
            <a:r>
              <a:rPr lang="en-IN" b="1" dirty="0" smtClean="0"/>
              <a:t>b +</a:t>
            </a:r>
            <a:r>
              <a:rPr lang="en-IN" dirty="0" smtClean="0"/>
              <a:t> </a:t>
            </a:r>
            <a:r>
              <a:rPr lang="en-IN" dirty="0"/>
              <a:t>(</a:t>
            </a:r>
            <a:r>
              <a:rPr lang="en-IN" b="1" dirty="0"/>
              <a:t>I </a:t>
            </a:r>
            <a:r>
              <a:rPr lang="en-IN" dirty="0" smtClean="0"/>
              <a:t>- </a:t>
            </a:r>
            <a:r>
              <a:rPr lang="en-IN" b="1" dirty="0" smtClean="0"/>
              <a:t>A</a:t>
            </a:r>
            <a:r>
              <a:rPr lang="en-IN" dirty="0" smtClean="0"/>
              <a:t>) </a:t>
            </a:r>
            <a:r>
              <a:rPr lang="en-IN" b="1" dirty="0" smtClean="0"/>
              <a:t>x</a:t>
            </a:r>
            <a:r>
              <a:rPr lang="en-IN" baseline="30000" dirty="0" smtClean="0"/>
              <a:t>(</a:t>
            </a:r>
            <a:r>
              <a:rPr lang="en-IN" i="1" baseline="30000" dirty="0" smtClean="0"/>
              <a:t>m</a:t>
            </a:r>
            <a:r>
              <a:rPr lang="en-IN" baseline="30000" dirty="0"/>
              <a:t>)</a:t>
            </a:r>
          </a:p>
          <a:p>
            <a:pPr algn="just"/>
            <a:r>
              <a:rPr lang="en-IN" dirty="0"/>
              <a:t>This method converges for every choice of </a:t>
            </a:r>
            <a:r>
              <a:rPr lang="en-IN" dirty="0" smtClean="0"/>
              <a:t>x</a:t>
            </a:r>
            <a:r>
              <a:rPr lang="en-IN" baseline="30000" dirty="0" smtClean="0"/>
              <a:t>(0)</a:t>
            </a:r>
            <a:r>
              <a:rPr lang="en-IN" dirty="0" smtClean="0"/>
              <a:t> if </a:t>
            </a:r>
            <a:r>
              <a:rPr lang="en-IN" dirty="0"/>
              <a:t>and only if the spectral radius </a:t>
            </a:r>
            <a:r>
              <a:rPr lang="en-IN" dirty="0" smtClean="0"/>
              <a:t>of (I - A) is </a:t>
            </a:r>
            <a:r>
              <a:rPr lang="en-IN" dirty="0"/>
              <a:t>less than 1. It has recently gained greater practical interest since on parallel </a:t>
            </a:r>
            <a:r>
              <a:rPr lang="en-IN" dirty="0" smtClean="0"/>
              <a:t>processors all </a:t>
            </a:r>
            <a:r>
              <a:rPr lang="en-IN" i="1" dirty="0"/>
              <a:t>n </a:t>
            </a:r>
            <a:r>
              <a:rPr lang="en-IN" dirty="0"/>
              <a:t>equations can be solved simultaneously at each iteration step.</a:t>
            </a:r>
          </a:p>
        </p:txBody>
      </p:sp>
      <p:sp>
        <p:nvSpPr>
          <p:cNvPr id="3" name="Content Placeholder 2"/>
          <p:cNvSpPr>
            <a:spLocks noGrp="1"/>
          </p:cNvSpPr>
          <p:nvPr>
            <p:ph sz="quarter" idx="10"/>
          </p:nvPr>
        </p:nvSpPr>
        <p:spPr/>
        <p:txBody>
          <a:bodyPr/>
          <a:lstStyle/>
          <a:p>
            <a:endParaRPr lang="en-IN"/>
          </a:p>
        </p:txBody>
      </p:sp>
    </p:spTree>
    <p:extLst>
      <p:ext uri="{BB962C8B-B14F-4D97-AF65-F5344CB8AC3E}">
        <p14:creationId xmlns:p14="http://schemas.microsoft.com/office/powerpoint/2010/main" val="41870192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Solve the problem using gauss </a:t>
            </a:r>
            <a:r>
              <a:rPr lang="en-IN" dirty="0" err="1"/>
              <a:t>seidel</a:t>
            </a:r>
            <a:r>
              <a:rPr lang="en-IN" dirty="0"/>
              <a:t> iteration using the starting the starting value x</a:t>
            </a:r>
            <a:r>
              <a:rPr lang="en-IN" baseline="-25000" dirty="0"/>
              <a:t>0</a:t>
            </a:r>
            <a:r>
              <a:rPr lang="en-IN" dirty="0"/>
              <a:t>  = [1 1 1].</a:t>
            </a:r>
          </a:p>
          <a:p>
            <a:endParaRPr lang="en-IN" dirty="0"/>
          </a:p>
          <a:p>
            <a:endParaRPr lang="en-IN" dirty="0"/>
          </a:p>
          <a:p>
            <a:r>
              <a:rPr lang="en-IN" dirty="0"/>
              <a:t>4x</a:t>
            </a:r>
            <a:r>
              <a:rPr lang="en-IN" baseline="-25000" dirty="0"/>
              <a:t>1 </a:t>
            </a:r>
            <a:r>
              <a:rPr lang="en-IN" dirty="0"/>
              <a:t> - x</a:t>
            </a:r>
            <a:r>
              <a:rPr lang="en-IN" baseline="-25000" dirty="0"/>
              <a:t>2 </a:t>
            </a:r>
            <a:r>
              <a:rPr lang="en-IN" dirty="0"/>
              <a:t> =21</a:t>
            </a:r>
          </a:p>
          <a:p>
            <a:r>
              <a:rPr lang="en-IN" dirty="0"/>
              <a:t>-X</a:t>
            </a:r>
            <a:r>
              <a:rPr lang="en-IN" baseline="-25000" dirty="0"/>
              <a:t>1</a:t>
            </a:r>
            <a:r>
              <a:rPr lang="en-IN" dirty="0"/>
              <a:t> + 4 x</a:t>
            </a:r>
            <a:r>
              <a:rPr lang="en-IN" baseline="-25000" dirty="0"/>
              <a:t>2 </a:t>
            </a:r>
            <a:r>
              <a:rPr lang="en-IN" dirty="0"/>
              <a:t> -x</a:t>
            </a:r>
            <a:r>
              <a:rPr lang="en-IN" baseline="-25000" dirty="0"/>
              <a:t>3</a:t>
            </a:r>
            <a:r>
              <a:rPr lang="en-IN" dirty="0"/>
              <a:t> =-45</a:t>
            </a:r>
          </a:p>
          <a:p>
            <a:r>
              <a:rPr lang="en-IN" dirty="0"/>
              <a:t>-x</a:t>
            </a:r>
            <a:r>
              <a:rPr lang="en-IN" baseline="-25000" dirty="0"/>
              <a:t>2</a:t>
            </a:r>
            <a:r>
              <a:rPr lang="en-IN" dirty="0"/>
              <a:t> + 4x</a:t>
            </a:r>
            <a:r>
              <a:rPr lang="en-IN" baseline="-25000" dirty="0"/>
              <a:t>3</a:t>
            </a:r>
            <a:r>
              <a:rPr lang="en-IN" dirty="0"/>
              <a:t> =33</a:t>
            </a:r>
          </a:p>
          <a:p>
            <a:endParaRPr lang="en-IN" dirty="0"/>
          </a:p>
        </p:txBody>
      </p:sp>
      <p:sp>
        <p:nvSpPr>
          <p:cNvPr id="3" name="Content Placeholder 2"/>
          <p:cNvSpPr>
            <a:spLocks noGrp="1"/>
          </p:cNvSpPr>
          <p:nvPr>
            <p:ph sz="quarter" idx="10"/>
          </p:nvPr>
        </p:nvSpPr>
        <p:spPr/>
        <p:txBody>
          <a:bodyPr/>
          <a:lstStyle/>
          <a:p>
            <a:r>
              <a:rPr lang="en-IN" dirty="0" smtClean="0"/>
              <a:t>Problem</a:t>
            </a:r>
            <a:endParaRPr lang="en-IN" dirty="0"/>
          </a:p>
        </p:txBody>
      </p:sp>
    </p:spTree>
    <p:extLst>
      <p:ext uri="{BB962C8B-B14F-4D97-AF65-F5344CB8AC3E}">
        <p14:creationId xmlns:p14="http://schemas.microsoft.com/office/powerpoint/2010/main" val="8287328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71600" y="1447800"/>
            <a:ext cx="5638800" cy="4906962"/>
          </a:xfrm>
          <a:prstGeom prst="rect">
            <a:avLst/>
          </a:prstGeom>
        </p:spPr>
      </p:pic>
      <p:sp>
        <p:nvSpPr>
          <p:cNvPr id="3" name="Content Placeholder 2"/>
          <p:cNvSpPr>
            <a:spLocks noGrp="1"/>
          </p:cNvSpPr>
          <p:nvPr>
            <p:ph sz="quarter" idx="10"/>
          </p:nvPr>
        </p:nvSpPr>
        <p:spPr/>
        <p:txBody>
          <a:bodyPr/>
          <a:lstStyle/>
          <a:p>
            <a:endParaRPr lang="en-IN"/>
          </a:p>
        </p:txBody>
      </p:sp>
    </p:spTree>
    <p:extLst>
      <p:ext uri="{BB962C8B-B14F-4D97-AF65-F5344CB8AC3E}">
        <p14:creationId xmlns:p14="http://schemas.microsoft.com/office/powerpoint/2010/main" val="11678690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76200" y="1447801"/>
                <a:ext cx="8915400" cy="5105400"/>
              </a:xfrm>
            </p:spPr>
            <p:txBody>
              <a:bodyPr/>
              <a:lstStyle/>
              <a:p>
                <a:r>
                  <a:rPr lang="en-IN" dirty="0" smtClean="0"/>
                  <a:t>A simple standard procedure for computing approximate values of the eigenvalues of an </a:t>
                </a:r>
                <a:r>
                  <a:rPr lang="en-IN" dirty="0" err="1" smtClean="0"/>
                  <a:t>nXn</a:t>
                </a:r>
                <a:r>
                  <a:rPr lang="en-IN" dirty="0" smtClean="0"/>
                  <a:t>  matrix A= [ </a:t>
                </a:r>
                <a:r>
                  <a:rPr lang="en-IN" dirty="0" err="1" smtClean="0"/>
                  <a:t>a</a:t>
                </a:r>
                <a:r>
                  <a:rPr lang="en-IN" baseline="-25000" dirty="0" err="1" smtClean="0"/>
                  <a:t>ij</a:t>
                </a:r>
                <a:r>
                  <a:rPr lang="en-IN" baseline="-25000" dirty="0" smtClean="0"/>
                  <a:t> </a:t>
                </a:r>
                <a:r>
                  <a:rPr lang="en-IN" dirty="0" smtClean="0"/>
                  <a:t> ]  is the </a:t>
                </a:r>
                <a:r>
                  <a:rPr lang="en-IN" b="1" dirty="0"/>
                  <a:t>power method</a:t>
                </a:r>
                <a:r>
                  <a:rPr lang="en-IN" dirty="0"/>
                  <a:t>. </a:t>
                </a:r>
                <a:endParaRPr lang="en-IN" dirty="0" smtClean="0"/>
              </a:p>
              <a:p>
                <a:endParaRPr lang="en-IN" dirty="0"/>
              </a:p>
              <a:p>
                <a:r>
                  <a:rPr lang="en-IN" dirty="0" smtClean="0"/>
                  <a:t>In </a:t>
                </a:r>
                <a:r>
                  <a:rPr lang="en-IN" dirty="0"/>
                  <a:t>this method we start from any </a:t>
                </a:r>
                <a:r>
                  <a:rPr lang="en-IN" dirty="0" smtClean="0"/>
                  <a:t>vector x</a:t>
                </a:r>
                <a:r>
                  <a:rPr lang="en-IN" baseline="-25000" dirty="0" smtClean="0"/>
                  <a:t>0 </a:t>
                </a:r>
                <a:r>
                  <a:rPr lang="en-IN" dirty="0" smtClean="0"/>
                  <a:t> (</a:t>
                </a:r>
                <a14:m>
                  <m:oMath xmlns:m="http://schemas.openxmlformats.org/officeDocument/2006/math">
                    <m:r>
                      <a:rPr lang="en-IN" i="1" smtClean="0">
                        <a:latin typeface="Cambria Math" panose="02040503050406030204" pitchFamily="18" charset="0"/>
                      </a:rPr>
                      <m:t>≠</m:t>
                    </m:r>
                    <m:r>
                      <a:rPr lang="en-IN" b="0" i="1" smtClean="0">
                        <a:latin typeface="Cambria Math" panose="02040503050406030204" pitchFamily="18" charset="0"/>
                      </a:rPr>
                      <m:t>0)</m:t>
                    </m:r>
                  </m:oMath>
                </a14:m>
                <a:r>
                  <a:rPr lang="en-IN" dirty="0" smtClean="0"/>
                  <a:t> with </a:t>
                </a:r>
                <a:r>
                  <a:rPr lang="en-IN" i="1" dirty="0"/>
                  <a:t>n </a:t>
                </a:r>
                <a:r>
                  <a:rPr lang="en-IN" dirty="0"/>
                  <a:t>components and compute </a:t>
                </a:r>
                <a:r>
                  <a:rPr lang="en-IN" dirty="0" smtClean="0"/>
                  <a:t>successively</a:t>
                </a:r>
              </a:p>
              <a:p>
                <a:endParaRPr lang="en-IN" dirty="0" smtClean="0"/>
              </a:p>
              <a:p>
                <a:r>
                  <a:rPr lang="pt-BR" b="1" dirty="0" smtClean="0"/>
                  <a:t>		x</a:t>
                </a:r>
                <a:r>
                  <a:rPr lang="pt-BR" baseline="-25000" dirty="0" smtClean="0"/>
                  <a:t>1</a:t>
                </a:r>
                <a:r>
                  <a:rPr lang="pt-BR" dirty="0" smtClean="0"/>
                  <a:t> = </a:t>
                </a:r>
                <a:r>
                  <a:rPr lang="pt-BR" b="1" dirty="0"/>
                  <a:t>Ax</a:t>
                </a:r>
                <a:r>
                  <a:rPr lang="pt-BR" baseline="-25000" dirty="0"/>
                  <a:t>0</a:t>
                </a:r>
                <a:r>
                  <a:rPr lang="pt-BR" dirty="0"/>
                  <a:t>, </a:t>
                </a:r>
                <a:r>
                  <a:rPr lang="pt-BR" dirty="0" smtClean="0"/>
                  <a:t> </a:t>
                </a:r>
                <a:r>
                  <a:rPr lang="pt-BR" b="1" dirty="0" smtClean="0"/>
                  <a:t>x</a:t>
                </a:r>
                <a:r>
                  <a:rPr lang="pt-BR" baseline="-25000" dirty="0" smtClean="0"/>
                  <a:t>2</a:t>
                </a:r>
                <a:r>
                  <a:rPr lang="pt-BR" dirty="0" smtClean="0"/>
                  <a:t>  =</a:t>
                </a:r>
                <a:r>
                  <a:rPr lang="pt-BR" b="1" dirty="0" smtClean="0"/>
                  <a:t>Ax</a:t>
                </a:r>
                <a:r>
                  <a:rPr lang="pt-BR" baseline="-25000" dirty="0" smtClean="0"/>
                  <a:t>1</a:t>
                </a:r>
                <a:r>
                  <a:rPr lang="pt-BR" dirty="0"/>
                  <a:t>, </a:t>
                </a:r>
                <a:r>
                  <a:rPr lang="pt-BR" dirty="0" smtClean="0"/>
                  <a:t>..., </a:t>
                </a:r>
                <a:r>
                  <a:rPr lang="pt-BR" dirty="0"/>
                  <a:t>, </a:t>
                </a:r>
                <a:r>
                  <a:rPr lang="pt-BR" b="1" dirty="0"/>
                  <a:t>x</a:t>
                </a:r>
                <a:r>
                  <a:rPr lang="pt-BR" i="1" baseline="-25000" dirty="0"/>
                  <a:t>s</a:t>
                </a:r>
                <a:r>
                  <a:rPr lang="pt-BR" i="1" dirty="0"/>
                  <a:t> </a:t>
                </a:r>
                <a:r>
                  <a:rPr lang="pt-BR" dirty="0"/>
                  <a:t> </a:t>
                </a:r>
                <a:r>
                  <a:rPr lang="pt-BR" dirty="0" smtClean="0"/>
                  <a:t>=</a:t>
                </a:r>
                <a:r>
                  <a:rPr lang="pt-BR" b="1" dirty="0" smtClean="0"/>
                  <a:t>Ax</a:t>
                </a:r>
                <a:r>
                  <a:rPr lang="pt-BR" i="1" baseline="-25000" dirty="0" smtClean="0"/>
                  <a:t>s-</a:t>
                </a:r>
                <a:r>
                  <a:rPr lang="pt-BR" baseline="-25000" dirty="0" smtClean="0"/>
                  <a:t>1</a:t>
                </a:r>
                <a:r>
                  <a:rPr lang="pt-BR" dirty="0" smtClean="0"/>
                  <a:t>.</a:t>
                </a:r>
              </a:p>
              <a:p>
                <a:endParaRPr lang="en-IN" dirty="0" smtClean="0"/>
              </a:p>
              <a:p>
                <a:r>
                  <a:rPr lang="en-IN" dirty="0" smtClean="0"/>
                  <a:t>For </a:t>
                </a:r>
                <a:r>
                  <a:rPr lang="en-IN" dirty="0"/>
                  <a:t>simplifying notation, we denote </a:t>
                </a:r>
                <a:r>
                  <a:rPr lang="pt-BR" b="1" dirty="0" smtClean="0"/>
                  <a:t>x</a:t>
                </a:r>
                <a:r>
                  <a:rPr lang="pt-BR" i="1" baseline="-25000" dirty="0" smtClean="0"/>
                  <a:t>s-</a:t>
                </a:r>
                <a:r>
                  <a:rPr lang="pt-BR" baseline="-25000" dirty="0" smtClean="0"/>
                  <a:t>1 </a:t>
                </a:r>
                <a:r>
                  <a:rPr lang="en-IN" dirty="0" smtClean="0"/>
                  <a:t>by </a:t>
                </a:r>
                <a:r>
                  <a:rPr lang="en-IN" b="1" dirty="0"/>
                  <a:t>x </a:t>
                </a:r>
                <a:r>
                  <a:rPr lang="en-IN" dirty="0"/>
                  <a:t>and </a:t>
                </a:r>
                <a:r>
                  <a:rPr lang="pt-BR" b="1" dirty="0"/>
                  <a:t>x</a:t>
                </a:r>
                <a:r>
                  <a:rPr lang="pt-BR" i="1" baseline="-25000" dirty="0"/>
                  <a:t>s</a:t>
                </a:r>
                <a:r>
                  <a:rPr lang="pt-BR" i="1" dirty="0"/>
                  <a:t> </a:t>
                </a:r>
                <a:r>
                  <a:rPr lang="pt-BR" i="1" dirty="0" smtClean="0"/>
                  <a:t> </a:t>
                </a:r>
                <a:r>
                  <a:rPr lang="en-IN" dirty="0" smtClean="0"/>
                  <a:t>by </a:t>
                </a:r>
                <a:r>
                  <a:rPr lang="en-IN" b="1" dirty="0"/>
                  <a:t>y</a:t>
                </a:r>
                <a:r>
                  <a:rPr lang="en-IN" dirty="0"/>
                  <a:t>, so </a:t>
                </a:r>
                <a:r>
                  <a:rPr lang="en-IN" dirty="0" smtClean="0"/>
                  <a:t>that y=</a:t>
                </a:r>
                <a:r>
                  <a:rPr lang="en-IN" dirty="0" err="1" smtClean="0"/>
                  <a:t>Ax</a:t>
                </a:r>
                <a:r>
                  <a:rPr lang="en-IN" dirty="0" smtClean="0"/>
                  <a:t>.</a:t>
                </a:r>
                <a:endParaRPr lang="en-IN"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76200" y="1447801"/>
                <a:ext cx="8915400" cy="5105400"/>
              </a:xfrm>
              <a:blipFill>
                <a:blip r:embed="rId2"/>
                <a:stretch>
                  <a:fillRect l="-1094" t="-836" r="-1163"/>
                </a:stretch>
              </a:blipFill>
            </p:spPr>
            <p:txBody>
              <a:bodyPr/>
              <a:lstStyle/>
              <a:p>
                <a:r>
                  <a:rPr lang="en-IN">
                    <a:noFill/>
                  </a:rPr>
                  <a:t> </a:t>
                </a:r>
              </a:p>
            </p:txBody>
          </p:sp>
        </mc:Fallback>
      </mc:AlternateContent>
      <p:sp>
        <p:nvSpPr>
          <p:cNvPr id="3" name="Content Placeholder 2"/>
          <p:cNvSpPr>
            <a:spLocks noGrp="1"/>
          </p:cNvSpPr>
          <p:nvPr>
            <p:ph sz="quarter" idx="10"/>
          </p:nvPr>
        </p:nvSpPr>
        <p:spPr/>
        <p:txBody>
          <a:bodyPr/>
          <a:lstStyle/>
          <a:p>
            <a:r>
              <a:rPr lang="en-IN" dirty="0" smtClean="0"/>
              <a:t>Power Method for Eigen values</a:t>
            </a:r>
            <a:endParaRPr lang="en-IN" dirty="0"/>
          </a:p>
        </p:txBody>
      </p:sp>
    </p:spTree>
    <p:extLst>
      <p:ext uri="{BB962C8B-B14F-4D97-AF65-F5344CB8AC3E}">
        <p14:creationId xmlns:p14="http://schemas.microsoft.com/office/powerpoint/2010/main" val="33611173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algn="just"/>
                <a:r>
                  <a:rPr lang="en-IN" dirty="0"/>
                  <a:t>The method applies to any </a:t>
                </a:r>
                <a:r>
                  <a:rPr lang="en-IN" dirty="0" err="1"/>
                  <a:t>nXn</a:t>
                </a:r>
                <a:r>
                  <a:rPr lang="en-IN" dirty="0"/>
                  <a:t> matrix </a:t>
                </a:r>
                <a:r>
                  <a:rPr lang="en-IN" b="1" dirty="0"/>
                  <a:t>A </a:t>
                </a:r>
                <a:r>
                  <a:rPr lang="en-IN" dirty="0"/>
                  <a:t>that has a </a:t>
                </a:r>
                <a:r>
                  <a:rPr lang="en-IN" b="1" dirty="0"/>
                  <a:t>dominant eigenvalue </a:t>
                </a:r>
                <a:r>
                  <a:rPr lang="en-IN" dirty="0"/>
                  <a:t>(a  </a:t>
                </a:r>
                <a14:m>
                  <m:oMath xmlns:m="http://schemas.openxmlformats.org/officeDocument/2006/math">
                    <m:r>
                      <a:rPr lang="en-IN" i="1">
                        <a:latin typeface="Cambria Math" panose="02040503050406030204" pitchFamily="18" charset="0"/>
                        <a:ea typeface="Cambria Math" panose="02040503050406030204" pitchFamily="18" charset="0"/>
                      </a:rPr>
                      <m:t>𝜆</m:t>
                    </m:r>
                    <m:r>
                      <a:rPr lang="en-IN" i="1">
                        <a:latin typeface="Cambria Math" panose="02040503050406030204" pitchFamily="18" charset="0"/>
                        <a:ea typeface="Cambria Math" panose="02040503050406030204" pitchFamily="18" charset="0"/>
                      </a:rPr>
                      <m:t> </m:t>
                    </m:r>
                  </m:oMath>
                </a14:m>
                <a:r>
                  <a:rPr lang="en-IN" dirty="0"/>
                  <a:t>such that |</a:t>
                </a:r>
                <a:r>
                  <a:rPr lang="en-IN" dirty="0">
                    <a:ea typeface="Cambria Math" panose="02040503050406030204" pitchFamily="18" charset="0"/>
                  </a:rPr>
                  <a:t> </a:t>
                </a:r>
                <a14:m>
                  <m:oMath xmlns:m="http://schemas.openxmlformats.org/officeDocument/2006/math">
                    <m:r>
                      <a:rPr lang="en-IN" i="1">
                        <a:latin typeface="Cambria Math" panose="02040503050406030204" pitchFamily="18" charset="0"/>
                        <a:ea typeface="Cambria Math" panose="02040503050406030204" pitchFamily="18" charset="0"/>
                      </a:rPr>
                      <m:t>𝜆</m:t>
                    </m:r>
                    <m:r>
                      <a:rPr lang="en-IN" i="1">
                        <a:latin typeface="Cambria Math" panose="02040503050406030204" pitchFamily="18" charset="0"/>
                        <a:ea typeface="Cambria Math" panose="02040503050406030204" pitchFamily="18" charset="0"/>
                      </a:rPr>
                      <m:t> </m:t>
                    </m:r>
                  </m:oMath>
                </a14:m>
                <a:r>
                  <a:rPr lang="en-IN" dirty="0"/>
                  <a:t>| is greater than the absolute values of the other eigenvalues). If </a:t>
                </a:r>
                <a:r>
                  <a:rPr lang="en-IN" b="1" dirty="0"/>
                  <a:t>A </a:t>
                </a:r>
                <a:r>
                  <a:rPr lang="en-IN" dirty="0"/>
                  <a:t>is </a:t>
                </a:r>
                <a:r>
                  <a:rPr lang="en-IN" i="1" dirty="0"/>
                  <a:t>symmetric</a:t>
                </a:r>
                <a:r>
                  <a:rPr lang="en-IN" dirty="0"/>
                  <a:t>, it also gives the error bound (2), in addition to the approximation (1).</a:t>
                </a:r>
              </a:p>
              <a:p>
                <a:endParaRPr lang="en-IN"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1111" t="-942" r="-1111"/>
                </a:stretch>
              </a:blipFill>
            </p:spPr>
            <p:txBody>
              <a:bodyPr/>
              <a:lstStyle/>
              <a:p>
                <a:r>
                  <a:rPr lang="en-IN">
                    <a:noFill/>
                  </a:rPr>
                  <a:t> </a:t>
                </a:r>
              </a:p>
            </p:txBody>
          </p:sp>
        </mc:Fallback>
      </mc:AlternateContent>
      <p:sp>
        <p:nvSpPr>
          <p:cNvPr id="3" name="Content Placeholder 2"/>
          <p:cNvSpPr>
            <a:spLocks noGrp="1"/>
          </p:cNvSpPr>
          <p:nvPr>
            <p:ph sz="quarter" idx="10"/>
          </p:nvPr>
        </p:nvSpPr>
        <p:spPr/>
        <p:txBody>
          <a:bodyPr/>
          <a:lstStyle/>
          <a:p>
            <a:r>
              <a:rPr lang="en-IN" dirty="0" smtClean="0"/>
              <a:t>Power method</a:t>
            </a:r>
            <a:endParaRPr lang="en-IN" dirty="0"/>
          </a:p>
        </p:txBody>
      </p:sp>
    </p:spTree>
    <p:extLst>
      <p:ext uri="{BB962C8B-B14F-4D97-AF65-F5344CB8AC3E}">
        <p14:creationId xmlns:p14="http://schemas.microsoft.com/office/powerpoint/2010/main" val="4240184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endParaRPr lang="en-IN"/>
          </a:p>
        </p:txBody>
      </p:sp>
      <p:pic>
        <p:nvPicPr>
          <p:cNvPr id="4" name="Picture 3"/>
          <p:cNvPicPr>
            <a:picLocks noChangeAspect="1"/>
          </p:cNvPicPr>
          <p:nvPr/>
        </p:nvPicPr>
        <p:blipFill>
          <a:blip r:embed="rId2"/>
          <a:stretch>
            <a:fillRect/>
          </a:stretch>
        </p:blipFill>
        <p:spPr>
          <a:xfrm>
            <a:off x="152400" y="2971800"/>
            <a:ext cx="8882801" cy="3112560"/>
          </a:xfrm>
          <a:prstGeom prst="rect">
            <a:avLst/>
          </a:prstGeom>
        </p:spPr>
      </p:pic>
      <p:pic>
        <p:nvPicPr>
          <p:cNvPr id="5" name="Picture 4"/>
          <p:cNvPicPr>
            <a:picLocks noChangeAspect="1"/>
          </p:cNvPicPr>
          <p:nvPr/>
        </p:nvPicPr>
        <p:blipFill>
          <a:blip r:embed="rId3"/>
          <a:stretch>
            <a:fillRect/>
          </a:stretch>
        </p:blipFill>
        <p:spPr>
          <a:xfrm>
            <a:off x="152400" y="1305910"/>
            <a:ext cx="8534400" cy="1665890"/>
          </a:xfrm>
          <a:prstGeom prst="rect">
            <a:avLst/>
          </a:prstGeom>
        </p:spPr>
      </p:pic>
    </p:spTree>
    <p:extLst>
      <p:ext uri="{BB962C8B-B14F-4D97-AF65-F5344CB8AC3E}">
        <p14:creationId xmlns:p14="http://schemas.microsoft.com/office/powerpoint/2010/main" val="1616435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2400" y="1371600"/>
            <a:ext cx="8763000" cy="5221958"/>
          </a:xfrm>
          <a:prstGeom prst="rect">
            <a:avLst/>
          </a:prstGeom>
        </p:spPr>
      </p:pic>
      <p:sp>
        <p:nvSpPr>
          <p:cNvPr id="3" name="Content Placeholder 2"/>
          <p:cNvSpPr>
            <a:spLocks noGrp="1"/>
          </p:cNvSpPr>
          <p:nvPr>
            <p:ph sz="quarter" idx="10"/>
          </p:nvPr>
        </p:nvSpPr>
        <p:spPr/>
        <p:txBody>
          <a:bodyPr/>
          <a:lstStyle/>
          <a:p>
            <a:r>
              <a:rPr lang="en-IN" smtClean="0"/>
              <a:t>Theorem</a:t>
            </a:r>
            <a:endParaRPr lang="en-IN"/>
          </a:p>
        </p:txBody>
      </p:sp>
    </p:spTree>
    <p:extLst>
      <p:ext uri="{BB962C8B-B14F-4D97-AF65-F5344CB8AC3E}">
        <p14:creationId xmlns:p14="http://schemas.microsoft.com/office/powerpoint/2010/main" val="7293426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493837"/>
            <a:ext cx="8991600" cy="5059363"/>
          </a:xfrm>
        </p:spPr>
        <p:txBody>
          <a:bodyPr/>
          <a:lstStyle/>
          <a:p>
            <a:r>
              <a:rPr lang="en-IN" dirty="0">
                <a:latin typeface="Times-Roman"/>
              </a:rPr>
              <a:t>The main advantage of the method is its simplicity. And it can handle </a:t>
            </a:r>
            <a:r>
              <a:rPr lang="en-IN" i="1" dirty="0">
                <a:latin typeface="Times-Italic"/>
              </a:rPr>
              <a:t>sparse </a:t>
            </a:r>
            <a:r>
              <a:rPr lang="en-IN" i="1" dirty="0" smtClean="0">
                <a:latin typeface="Times-Italic"/>
              </a:rPr>
              <a:t>matrices </a:t>
            </a:r>
            <a:r>
              <a:rPr lang="en-IN" dirty="0" smtClean="0">
                <a:latin typeface="Times-Roman"/>
              </a:rPr>
              <a:t>too </a:t>
            </a:r>
            <a:r>
              <a:rPr lang="en-IN" dirty="0">
                <a:latin typeface="Times-Roman"/>
              </a:rPr>
              <a:t>large to store as a full square array. Its disadvantage is its possibly slow convergence</a:t>
            </a:r>
            <a:r>
              <a:rPr lang="en-IN" dirty="0" smtClean="0">
                <a:latin typeface="Times-Roman"/>
              </a:rPr>
              <a:t>. </a:t>
            </a:r>
          </a:p>
          <a:p>
            <a:endParaRPr lang="en-IN" dirty="0">
              <a:latin typeface="Times-Roman"/>
            </a:endParaRPr>
          </a:p>
          <a:p>
            <a:r>
              <a:rPr lang="en-IN" dirty="0">
                <a:latin typeface="Times-Roman"/>
              </a:rPr>
              <a:t>From the proof of Theorem 1 we see that the speed of convergence depends on the </a:t>
            </a:r>
            <a:r>
              <a:rPr lang="en-IN" dirty="0" smtClean="0">
                <a:latin typeface="Times-Roman"/>
              </a:rPr>
              <a:t>ratio of </a:t>
            </a:r>
            <a:r>
              <a:rPr lang="en-IN" dirty="0">
                <a:latin typeface="Times-Roman"/>
              </a:rPr>
              <a:t>the dominant eigenvalue to the next in absolute </a:t>
            </a:r>
            <a:r>
              <a:rPr lang="en-IN" dirty="0" smtClean="0">
                <a:latin typeface="Times-Roman"/>
              </a:rPr>
              <a:t>value.</a:t>
            </a:r>
          </a:p>
          <a:p>
            <a:endParaRPr lang="en-IN" dirty="0">
              <a:latin typeface="Times-Roman"/>
            </a:endParaRPr>
          </a:p>
          <a:p>
            <a:r>
              <a:rPr lang="en-IN" dirty="0">
                <a:latin typeface="Times-Roman"/>
              </a:rPr>
              <a:t>If we want a convergent sequence of </a:t>
            </a:r>
            <a:r>
              <a:rPr lang="en-IN" b="1" dirty="0">
                <a:latin typeface="Times-Bold"/>
              </a:rPr>
              <a:t>eigenvectors, </a:t>
            </a:r>
            <a:r>
              <a:rPr lang="en-IN" dirty="0">
                <a:latin typeface="Times-Roman"/>
              </a:rPr>
              <a:t>then at the beginning of each </a:t>
            </a:r>
            <a:r>
              <a:rPr lang="en-IN" dirty="0" smtClean="0">
                <a:latin typeface="Times-Roman"/>
              </a:rPr>
              <a:t>step we </a:t>
            </a:r>
            <a:r>
              <a:rPr lang="en-IN" b="1" dirty="0">
                <a:latin typeface="Times-Bold"/>
              </a:rPr>
              <a:t>scale </a:t>
            </a:r>
            <a:r>
              <a:rPr lang="en-IN" dirty="0">
                <a:latin typeface="Times-Roman"/>
              </a:rPr>
              <a:t>the vector, say, by dividing its components by an absolutely largest </a:t>
            </a:r>
            <a:r>
              <a:rPr lang="en-IN" dirty="0" smtClean="0">
                <a:latin typeface="Times-Roman"/>
              </a:rPr>
              <a:t>one.</a:t>
            </a:r>
            <a:endParaRPr lang="en-IN" dirty="0"/>
          </a:p>
        </p:txBody>
      </p:sp>
      <p:sp>
        <p:nvSpPr>
          <p:cNvPr id="3" name="Content Placeholder 2"/>
          <p:cNvSpPr>
            <a:spLocks noGrp="1"/>
          </p:cNvSpPr>
          <p:nvPr>
            <p:ph sz="quarter" idx="10"/>
          </p:nvPr>
        </p:nvSpPr>
        <p:spPr/>
        <p:txBody>
          <a:bodyPr/>
          <a:lstStyle/>
          <a:p>
            <a:r>
              <a:rPr lang="en-IN" dirty="0" smtClean="0"/>
              <a:t>Power method</a:t>
            </a:r>
            <a:endParaRPr lang="en-IN" dirty="0"/>
          </a:p>
        </p:txBody>
      </p:sp>
    </p:spTree>
    <p:extLst>
      <p:ext uri="{BB962C8B-B14F-4D97-AF65-F5344CB8AC3E}">
        <p14:creationId xmlns:p14="http://schemas.microsoft.com/office/powerpoint/2010/main" val="14121715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28448" y="1524000"/>
                <a:ext cx="8686800" cy="4525963"/>
              </a:xfrm>
            </p:spPr>
            <p:txBody>
              <a:bodyPr/>
              <a:lstStyle/>
              <a:p>
                <a:r>
                  <a:rPr lang="en-IN" dirty="0" smtClean="0"/>
                  <a:t>Apply power method without scaling (3 steps ) using x</a:t>
                </a:r>
                <a:r>
                  <a:rPr lang="en-IN" baseline="-25000" dirty="0" smtClean="0"/>
                  <a:t>0</a:t>
                </a:r>
                <a:r>
                  <a:rPr lang="en-IN" dirty="0" smtClean="0"/>
                  <a:t> =[1 1 1]. Give Rayleigh quotients and error bounds for the matrix:</a:t>
                </a:r>
              </a:p>
              <a:p>
                <a:endParaRPr lang="en-IN" dirty="0"/>
              </a:p>
              <a:p>
                <a:pPr/>
                <a14:m>
                  <m:oMathPara xmlns:m="http://schemas.openxmlformats.org/officeDocument/2006/math">
                    <m:oMathParaPr>
                      <m:jc m:val="centerGroup"/>
                    </m:oMathParaPr>
                    <m:oMath xmlns:m="http://schemas.openxmlformats.org/officeDocument/2006/math">
                      <m:d>
                        <m:dPr>
                          <m:ctrlPr>
                            <a:rPr lang="en-IN" i="1" smtClean="0">
                              <a:latin typeface="Cambria Math" panose="02040503050406030204" pitchFamily="18" charset="0"/>
                            </a:rPr>
                          </m:ctrlPr>
                        </m:dPr>
                        <m:e>
                          <m:m>
                            <m:mPr>
                              <m:mcs>
                                <m:mc>
                                  <m:mcPr>
                                    <m:count m:val="3"/>
                                    <m:mcJc m:val="center"/>
                                  </m:mcPr>
                                </m:mc>
                              </m:mcs>
                              <m:ctrlPr>
                                <a:rPr lang="en-IN" i="1">
                                  <a:latin typeface="Cambria Math" panose="02040503050406030204" pitchFamily="18" charset="0"/>
                                </a:rPr>
                              </m:ctrlPr>
                            </m:mPr>
                            <m:mr>
                              <m:e>
                                <m:r>
                                  <m:rPr>
                                    <m:brk m:alnAt="7"/>
                                  </m:rPr>
                                  <a:rPr lang="en-IN" i="1">
                                    <a:latin typeface="Cambria Math" panose="02040503050406030204" pitchFamily="18" charset="0"/>
                                  </a:rPr>
                                  <m:t>4</m:t>
                                </m:r>
                              </m:e>
                              <m:e>
                                <m:r>
                                  <a:rPr lang="en-IN" i="1">
                                    <a:latin typeface="Cambria Math" panose="02040503050406030204" pitchFamily="18" charset="0"/>
                                  </a:rPr>
                                  <m:t>2</m:t>
                                </m:r>
                              </m:e>
                              <m:e>
                                <m:r>
                                  <a:rPr lang="en-IN" i="1">
                                    <a:latin typeface="Cambria Math" panose="02040503050406030204" pitchFamily="18" charset="0"/>
                                  </a:rPr>
                                  <m:t>3</m:t>
                                </m:r>
                              </m:e>
                            </m:mr>
                            <m:mr>
                              <m:e>
                                <m:r>
                                  <a:rPr lang="en-IN" i="1">
                                    <a:latin typeface="Cambria Math" panose="02040503050406030204" pitchFamily="18" charset="0"/>
                                  </a:rPr>
                                  <m:t>2</m:t>
                                </m:r>
                              </m:e>
                              <m:e>
                                <m:r>
                                  <a:rPr lang="en-IN" i="1">
                                    <a:latin typeface="Cambria Math" panose="02040503050406030204" pitchFamily="18" charset="0"/>
                                  </a:rPr>
                                  <m:t>7</m:t>
                                </m:r>
                              </m:e>
                              <m:e>
                                <m:r>
                                  <a:rPr lang="en-IN" i="1">
                                    <a:latin typeface="Cambria Math" panose="02040503050406030204" pitchFamily="18" charset="0"/>
                                  </a:rPr>
                                  <m:t>6</m:t>
                                </m:r>
                              </m:e>
                            </m:mr>
                            <m:mr>
                              <m:e>
                                <m:r>
                                  <a:rPr lang="en-IN" i="1">
                                    <a:latin typeface="Cambria Math" panose="02040503050406030204" pitchFamily="18" charset="0"/>
                                  </a:rPr>
                                  <m:t>3</m:t>
                                </m:r>
                              </m:e>
                              <m:e>
                                <m:r>
                                  <a:rPr lang="en-IN" i="1">
                                    <a:latin typeface="Cambria Math" panose="02040503050406030204" pitchFamily="18" charset="0"/>
                                  </a:rPr>
                                  <m:t>6</m:t>
                                </m:r>
                              </m:e>
                              <m:e>
                                <m:r>
                                  <a:rPr lang="en-IN" i="1">
                                    <a:latin typeface="Cambria Math" panose="02040503050406030204" pitchFamily="18" charset="0"/>
                                  </a:rPr>
                                  <m:t>4</m:t>
                                </m:r>
                              </m:e>
                            </m:mr>
                          </m:m>
                        </m:e>
                      </m:d>
                    </m:oMath>
                  </m:oMathPara>
                </a14:m>
                <a:endParaRPr lang="en-IN" dirty="0" smtClean="0"/>
              </a:p>
              <a:p>
                <a:endParaRPr lang="en-IN"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28448" y="1524000"/>
                <a:ext cx="8686800" cy="4525963"/>
              </a:xfrm>
              <a:blipFill>
                <a:blip r:embed="rId2"/>
                <a:stretch>
                  <a:fillRect l="-1123" t="-943"/>
                </a:stretch>
              </a:blipFill>
            </p:spPr>
            <p:txBody>
              <a:bodyPr/>
              <a:lstStyle/>
              <a:p>
                <a:r>
                  <a:rPr lang="en-IN">
                    <a:noFill/>
                  </a:rPr>
                  <a:t> </a:t>
                </a:r>
              </a:p>
            </p:txBody>
          </p:sp>
        </mc:Fallback>
      </mc:AlternateContent>
      <p:sp>
        <p:nvSpPr>
          <p:cNvPr id="3" name="Content Placeholder 2"/>
          <p:cNvSpPr>
            <a:spLocks noGrp="1"/>
          </p:cNvSpPr>
          <p:nvPr>
            <p:ph sz="quarter" idx="10"/>
          </p:nvPr>
        </p:nvSpPr>
        <p:spPr/>
        <p:txBody>
          <a:bodyPr/>
          <a:lstStyle/>
          <a:p>
            <a:r>
              <a:rPr lang="en-IN" dirty="0" smtClean="0"/>
              <a:t>Problem</a:t>
            </a:r>
            <a:endParaRPr lang="en-IN" dirty="0"/>
          </a:p>
        </p:txBody>
      </p:sp>
    </p:spTree>
    <p:extLst>
      <p:ext uri="{BB962C8B-B14F-4D97-AF65-F5344CB8AC3E}">
        <p14:creationId xmlns:p14="http://schemas.microsoft.com/office/powerpoint/2010/main" val="23414690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Sol</a:t>
            </a:r>
            <a:endParaRPr lang="en-IN" dirty="0"/>
          </a:p>
        </p:txBody>
      </p:sp>
      <p:pic>
        <p:nvPicPr>
          <p:cNvPr id="1026" name="Picture 2" descr="https://d2nchlq0f2u6vy.cloudfront.net/19/08/05/b23858077ab39415f7060513bfde5b02/9a8abe239d89e4a4f5edcd691e37a3bc/lateximg.png?tcb=160016390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0" y="1447800"/>
            <a:ext cx="5630147"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1505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Sol</a:t>
            </a:r>
            <a:endParaRPr lang="en-IN" dirty="0"/>
          </a:p>
        </p:txBody>
      </p:sp>
      <p:pic>
        <p:nvPicPr>
          <p:cNvPr id="2050" name="Picture 2" descr="https://d2nchlq0f2u6vy.cloudfront.net/19/08/05/b23858077ab39415f7060513bfde5b02/29ad26ad50c3b2a15e8a09fc25fc7c61/lateximg.png?tcb=160016390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3600" y="1600200"/>
            <a:ext cx="3638095" cy="3942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6584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smtClean="0"/>
              <a:t>Sol</a:t>
            </a:r>
            <a:endParaRPr lang="en-IN"/>
          </a:p>
        </p:txBody>
      </p:sp>
      <p:pic>
        <p:nvPicPr>
          <p:cNvPr id="3074" name="Picture 2" descr="https://d2nchlq0f2u6vy.cloudfront.net/19/08/05/b23858077ab39415f7060513bfde5b02/0690b51bbcbbfc354ff7237be074e7d8/lateximg.png?tcb=160016390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8400" y="1600200"/>
            <a:ext cx="3561905" cy="3942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7173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endParaRPr lang="en-IN"/>
          </a:p>
        </p:txBody>
      </p:sp>
      <p:pic>
        <p:nvPicPr>
          <p:cNvPr id="5" name="Picture 4"/>
          <p:cNvPicPr>
            <a:picLocks noChangeAspect="1"/>
          </p:cNvPicPr>
          <p:nvPr/>
        </p:nvPicPr>
        <p:blipFill>
          <a:blip r:embed="rId2"/>
          <a:stretch>
            <a:fillRect/>
          </a:stretch>
        </p:blipFill>
        <p:spPr>
          <a:xfrm>
            <a:off x="304800" y="1828800"/>
            <a:ext cx="8254301" cy="3657520"/>
          </a:xfrm>
          <a:prstGeom prst="rect">
            <a:avLst/>
          </a:prstGeom>
        </p:spPr>
      </p:pic>
    </p:spTree>
    <p:extLst>
      <p:ext uri="{BB962C8B-B14F-4D97-AF65-F5344CB8AC3E}">
        <p14:creationId xmlns:p14="http://schemas.microsoft.com/office/powerpoint/2010/main" val="38111859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endParaRPr lang="en-IN"/>
          </a:p>
        </p:txBody>
      </p:sp>
      <p:pic>
        <p:nvPicPr>
          <p:cNvPr id="4" name="Picture 3"/>
          <p:cNvPicPr>
            <a:picLocks noChangeAspect="1"/>
          </p:cNvPicPr>
          <p:nvPr/>
        </p:nvPicPr>
        <p:blipFill>
          <a:blip r:embed="rId2"/>
          <a:stretch>
            <a:fillRect/>
          </a:stretch>
        </p:blipFill>
        <p:spPr>
          <a:xfrm>
            <a:off x="457200" y="2133600"/>
            <a:ext cx="8170501" cy="3521280"/>
          </a:xfrm>
          <a:prstGeom prst="rect">
            <a:avLst/>
          </a:prstGeom>
        </p:spPr>
      </p:pic>
    </p:spTree>
    <p:extLst>
      <p:ext uri="{BB962C8B-B14F-4D97-AF65-F5344CB8AC3E}">
        <p14:creationId xmlns:p14="http://schemas.microsoft.com/office/powerpoint/2010/main" val="12593176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endParaRPr lang="en-IN"/>
          </a:p>
        </p:txBody>
      </p:sp>
      <p:pic>
        <p:nvPicPr>
          <p:cNvPr id="4" name="Picture 3"/>
          <p:cNvPicPr>
            <a:picLocks noChangeAspect="1"/>
          </p:cNvPicPr>
          <p:nvPr/>
        </p:nvPicPr>
        <p:blipFill>
          <a:blip r:embed="rId2"/>
          <a:stretch>
            <a:fillRect/>
          </a:stretch>
        </p:blipFill>
        <p:spPr>
          <a:xfrm>
            <a:off x="457200" y="2133600"/>
            <a:ext cx="8323599" cy="3886200"/>
          </a:xfrm>
          <a:prstGeom prst="rect">
            <a:avLst/>
          </a:prstGeom>
        </p:spPr>
      </p:pic>
    </p:spTree>
    <p:extLst>
      <p:ext uri="{BB962C8B-B14F-4D97-AF65-F5344CB8AC3E}">
        <p14:creationId xmlns:p14="http://schemas.microsoft.com/office/powerpoint/2010/main" val="1708015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rot="10800000">
            <a:off x="1066800" y="1447800"/>
            <a:ext cx="6553200" cy="5245063"/>
          </a:xfrm>
          <a:prstGeom prst="rect">
            <a:avLst/>
          </a:prstGeom>
        </p:spPr>
      </p:pic>
      <p:sp>
        <p:nvSpPr>
          <p:cNvPr id="3" name="Content Placeholder 2"/>
          <p:cNvSpPr>
            <a:spLocks noGrp="1"/>
          </p:cNvSpPr>
          <p:nvPr>
            <p:ph sz="quarter" idx="10"/>
          </p:nvPr>
        </p:nvSpPr>
        <p:spPr/>
        <p:txBody>
          <a:bodyPr/>
          <a:lstStyle/>
          <a:p>
            <a:r>
              <a:rPr lang="en-IN" dirty="0" smtClean="0"/>
              <a:t>Algorithm format</a:t>
            </a:r>
            <a:endParaRPr lang="en-IN" dirty="0"/>
          </a:p>
        </p:txBody>
      </p:sp>
    </p:spTree>
    <p:extLst>
      <p:ext uri="{BB962C8B-B14F-4D97-AF65-F5344CB8AC3E}">
        <p14:creationId xmlns:p14="http://schemas.microsoft.com/office/powerpoint/2010/main" val="34887271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493837"/>
            <a:ext cx="8991600" cy="4983163"/>
          </a:xfrm>
        </p:spPr>
        <p:txBody>
          <a:bodyPr/>
          <a:lstStyle/>
          <a:p>
            <a:pPr algn="just"/>
            <a:endParaRPr lang="en-IN" dirty="0" smtClean="0"/>
          </a:p>
          <a:p>
            <a:pPr algn="just"/>
            <a:endParaRPr lang="en-IN" dirty="0"/>
          </a:p>
          <a:p>
            <a:pPr algn="just"/>
            <a:r>
              <a:rPr lang="en-IN" dirty="0" smtClean="0"/>
              <a:t>It </a:t>
            </a:r>
            <a:r>
              <a:rPr lang="en-IN" dirty="0"/>
              <a:t>has been observed that if the elements of the coefficient matrix </a:t>
            </a:r>
            <a:r>
              <a:rPr lang="en-IN" dirty="0" smtClean="0"/>
              <a:t>vary </a:t>
            </a:r>
            <a:r>
              <a:rPr lang="en-IN" dirty="0"/>
              <a:t>greatly in size, then it is likely that large loss of significance errors will be introduced and the propagation of rounding errors will be worse. To avoid this problem, we usually scale the matrix A so that the elements vary less. This is usually done by multiplying the rows and columns by suitable constants.</a:t>
            </a:r>
          </a:p>
        </p:txBody>
      </p:sp>
      <p:sp>
        <p:nvSpPr>
          <p:cNvPr id="3" name="Content Placeholder 2"/>
          <p:cNvSpPr>
            <a:spLocks noGrp="1"/>
          </p:cNvSpPr>
          <p:nvPr>
            <p:ph sz="quarter" idx="10"/>
          </p:nvPr>
        </p:nvSpPr>
        <p:spPr/>
        <p:txBody>
          <a:bodyPr/>
          <a:lstStyle/>
          <a:p>
            <a:r>
              <a:rPr lang="en-IN" dirty="0" smtClean="0"/>
              <a:t>Scaling</a:t>
            </a:r>
            <a:endParaRPr lang="en-IN" dirty="0"/>
          </a:p>
        </p:txBody>
      </p:sp>
    </p:spTree>
    <p:extLst>
      <p:ext uri="{BB962C8B-B14F-4D97-AF65-F5344CB8AC3E}">
        <p14:creationId xmlns:p14="http://schemas.microsoft.com/office/powerpoint/2010/main" val="3555819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latin typeface="Times-Bold"/>
              </a:rPr>
              <a:t>Row scaling</a:t>
            </a:r>
            <a:endParaRPr lang="en-IN" dirty="0"/>
          </a:p>
        </p:txBody>
      </p:sp>
      <p:pic>
        <p:nvPicPr>
          <p:cNvPr id="5" name="Picture 4"/>
          <p:cNvPicPr>
            <a:picLocks noChangeAspect="1"/>
          </p:cNvPicPr>
          <p:nvPr/>
        </p:nvPicPr>
        <p:blipFill>
          <a:blip r:embed="rId2"/>
          <a:stretch>
            <a:fillRect/>
          </a:stretch>
        </p:blipFill>
        <p:spPr>
          <a:xfrm>
            <a:off x="5410200" y="5257800"/>
            <a:ext cx="3603400" cy="1027040"/>
          </a:xfrm>
          <a:prstGeom prst="rect">
            <a:avLst/>
          </a:prstGeom>
        </p:spPr>
      </p:pic>
      <p:pic>
        <p:nvPicPr>
          <p:cNvPr id="6" name="Picture 5"/>
          <p:cNvPicPr>
            <a:picLocks noChangeAspect="1"/>
          </p:cNvPicPr>
          <p:nvPr/>
        </p:nvPicPr>
        <p:blipFill>
          <a:blip r:embed="rId3"/>
          <a:stretch>
            <a:fillRect/>
          </a:stretch>
        </p:blipFill>
        <p:spPr>
          <a:xfrm>
            <a:off x="137800" y="5147901"/>
            <a:ext cx="2681600" cy="976655"/>
          </a:xfrm>
          <a:prstGeom prst="rect">
            <a:avLst/>
          </a:prstGeom>
        </p:spPr>
      </p:pic>
      <p:sp>
        <p:nvSpPr>
          <p:cNvPr id="7" name="Rectangle 6"/>
          <p:cNvSpPr/>
          <p:nvPr/>
        </p:nvSpPr>
        <p:spPr>
          <a:xfrm>
            <a:off x="137800" y="1524001"/>
            <a:ext cx="8875800" cy="3416320"/>
          </a:xfrm>
          <a:prstGeom prst="rect">
            <a:avLst/>
          </a:prstGeom>
        </p:spPr>
        <p:txBody>
          <a:bodyPr wrap="square">
            <a:spAutoFit/>
          </a:bodyPr>
          <a:lstStyle/>
          <a:p>
            <a:pPr algn="just"/>
            <a:r>
              <a:rPr lang="en-IN" sz="2400" dirty="0" smtClean="0">
                <a:latin typeface="Times-Roman"/>
              </a:rPr>
              <a:t>The </a:t>
            </a:r>
            <a:r>
              <a:rPr lang="en-IN" sz="2400" dirty="0">
                <a:latin typeface="Times-Roman"/>
              </a:rPr>
              <a:t>multiplication of each Row </a:t>
            </a:r>
            <a:r>
              <a:rPr lang="en-IN" sz="2400" i="1" dirty="0">
                <a:latin typeface="Times-Italic"/>
              </a:rPr>
              <a:t>j </a:t>
            </a:r>
            <a:r>
              <a:rPr lang="en-IN" sz="2400" dirty="0">
                <a:latin typeface="Times-Roman"/>
              </a:rPr>
              <a:t>by a suitable scaling factor It </a:t>
            </a:r>
            <a:r>
              <a:rPr lang="en-IN" sz="2400" dirty="0" smtClean="0">
                <a:latin typeface="Times-Roman"/>
              </a:rPr>
              <a:t>is done </a:t>
            </a:r>
            <a:r>
              <a:rPr lang="en-IN" sz="2400" dirty="0">
                <a:latin typeface="Times-Roman"/>
              </a:rPr>
              <a:t>in connection with partial pivoting to get more accurate solutions. Despite </a:t>
            </a:r>
            <a:r>
              <a:rPr lang="en-IN" sz="2400" dirty="0" smtClean="0">
                <a:latin typeface="Times-Roman"/>
              </a:rPr>
              <a:t>much research </a:t>
            </a:r>
            <a:r>
              <a:rPr lang="en-IN" sz="2400" dirty="0">
                <a:latin typeface="Times-Roman"/>
              </a:rPr>
              <a:t>(see Refs. [E9], [E24] in App. 1) and the proposition of several principles, </a:t>
            </a:r>
            <a:r>
              <a:rPr lang="en-IN" sz="2400" dirty="0" smtClean="0">
                <a:latin typeface="Times-Roman"/>
              </a:rPr>
              <a:t>scaling is </a:t>
            </a:r>
            <a:r>
              <a:rPr lang="en-IN" sz="2400" dirty="0">
                <a:latin typeface="Times-Roman"/>
              </a:rPr>
              <a:t>still not well understood. As a possibility, one can scale for pivot choice only (not </a:t>
            </a:r>
            <a:r>
              <a:rPr lang="en-IN" sz="2400" dirty="0" smtClean="0">
                <a:latin typeface="Times-Roman"/>
              </a:rPr>
              <a:t>in the </a:t>
            </a:r>
            <a:r>
              <a:rPr lang="en-IN" sz="2400" dirty="0">
                <a:latin typeface="Times-Roman"/>
              </a:rPr>
              <a:t>calculation, to avoid additional </a:t>
            </a:r>
            <a:r>
              <a:rPr lang="en-IN" sz="2400" dirty="0" err="1">
                <a:latin typeface="Times-Roman"/>
              </a:rPr>
              <a:t>roundoff</a:t>
            </a:r>
            <a:r>
              <a:rPr lang="en-IN" sz="2400" dirty="0">
                <a:latin typeface="Times-Roman"/>
              </a:rPr>
              <a:t>) and take as first pivot the entry for </a:t>
            </a:r>
            <a:r>
              <a:rPr lang="en-IN" sz="2400" dirty="0" smtClean="0">
                <a:latin typeface="Times-Roman"/>
              </a:rPr>
              <a:t>which is </a:t>
            </a:r>
            <a:r>
              <a:rPr lang="en-IN" sz="2400" dirty="0">
                <a:latin typeface="Times-Roman"/>
              </a:rPr>
              <a:t>largest; here is an entry of largest absolute value in Row </a:t>
            </a:r>
            <a:r>
              <a:rPr lang="en-IN" sz="2400" i="1" dirty="0">
                <a:latin typeface="Times-Italic"/>
              </a:rPr>
              <a:t>j</a:t>
            </a:r>
            <a:r>
              <a:rPr lang="en-IN" sz="2400" dirty="0">
                <a:latin typeface="Times-Roman"/>
              </a:rPr>
              <a:t>. Similarly </a:t>
            </a:r>
            <a:r>
              <a:rPr lang="en-IN" sz="2400" dirty="0" smtClean="0">
                <a:latin typeface="Times-Roman"/>
              </a:rPr>
              <a:t>in the </a:t>
            </a:r>
            <a:r>
              <a:rPr lang="en-IN" sz="2400" dirty="0">
                <a:latin typeface="Times-Roman"/>
              </a:rPr>
              <a:t>further steps of the Gauss elimination.</a:t>
            </a:r>
            <a:endParaRPr lang="en-IN" sz="2400" dirty="0"/>
          </a:p>
        </p:txBody>
      </p:sp>
    </p:spTree>
    <p:extLst>
      <p:ext uri="{BB962C8B-B14F-4D97-AF65-F5344CB8AC3E}">
        <p14:creationId xmlns:p14="http://schemas.microsoft.com/office/powerpoint/2010/main" val="124249691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2848</TotalTime>
  <Words>1229</Words>
  <Application>Microsoft Office PowerPoint</Application>
  <PresentationFormat>On-screen Show (4:3)</PresentationFormat>
  <Paragraphs>111</Paragraphs>
  <Slides>35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Cambria Math</vt:lpstr>
      <vt:lpstr>Times-Bold</vt:lpstr>
      <vt:lpstr>Times-Italic</vt:lpstr>
      <vt:lpstr>Times-Roman</vt:lpstr>
      <vt:lpstr>1_Office Theme</vt:lpstr>
      <vt:lpstr>BITS Pilani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Number:    PERL ZC113 Course Title : Probability  and  Statistics Instructor: Dr. K VENKATA RATNAM  BITS-PILANI HYDERABAD CAMPUS</dc:title>
  <dc:creator>vrkota</dc:creator>
  <cp:lastModifiedBy>Windows User</cp:lastModifiedBy>
  <cp:revision>240</cp:revision>
  <dcterms:created xsi:type="dcterms:W3CDTF">2014-09-18T17:17:25Z</dcterms:created>
  <dcterms:modified xsi:type="dcterms:W3CDTF">2020-09-26T04:11:04Z</dcterms:modified>
</cp:coreProperties>
</file>