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4"/>
  </p:notesMasterIdLst>
  <p:sldIdLst>
    <p:sldId id="323" r:id="rId2"/>
    <p:sldId id="324" r:id="rId3"/>
    <p:sldId id="377" r:id="rId4"/>
    <p:sldId id="378" r:id="rId5"/>
    <p:sldId id="379" r:id="rId6"/>
    <p:sldId id="385" r:id="rId7"/>
    <p:sldId id="386" r:id="rId8"/>
    <p:sldId id="380" r:id="rId9"/>
    <p:sldId id="381" r:id="rId10"/>
    <p:sldId id="382" r:id="rId11"/>
    <p:sldId id="383" r:id="rId12"/>
    <p:sldId id="384" r:id="rId13"/>
    <p:sldId id="358" r:id="rId14"/>
    <p:sldId id="342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7" autoAdjust="0"/>
    <p:restoredTop sz="94679"/>
  </p:normalViewPr>
  <p:slideViewPr>
    <p:cSldViewPr>
      <p:cViewPr varScale="1">
        <p:scale>
          <a:sx n="77" d="100"/>
          <a:sy n="77" d="100"/>
        </p:scale>
        <p:origin x="192" y="19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swami ." userId="92d43f85ba49fc81" providerId="LiveId" clId="{D542BABF-84FC-F64A-98F1-69B08BB65512}"/>
    <pc:docChg chg="custSel modSld">
      <pc:chgData name="Goswami ." userId="92d43f85ba49fc81" providerId="LiveId" clId="{D542BABF-84FC-F64A-98F1-69B08BB65512}" dt="2020-10-24T10:23:21.163" v="3" actId="313"/>
      <pc:docMkLst>
        <pc:docMk/>
      </pc:docMkLst>
      <pc:sldChg chg="modSp mod">
        <pc:chgData name="Goswami ." userId="92d43f85ba49fc81" providerId="LiveId" clId="{D542BABF-84FC-F64A-98F1-69B08BB65512}" dt="2020-10-24T10:23:21.163" v="3" actId="313"/>
        <pc:sldMkLst>
          <pc:docMk/>
          <pc:sldMk cId="717095007" sldId="366"/>
        </pc:sldMkLst>
        <pc:spChg chg="mod">
          <ac:chgData name="Goswami ." userId="92d43f85ba49fc81" providerId="LiveId" clId="{D542BABF-84FC-F64A-98F1-69B08BB65512}" dt="2020-10-24T10:23:21.163" v="3" actId="313"/>
          <ac:spMkLst>
            <pc:docMk/>
            <pc:sldMk cId="717095007" sldId="36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21F22-1FCD-423B-ABDF-DA273D32C413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536C4-674F-47B8-B857-97AB08F6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35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536C4-674F-47B8-B857-97AB08F6B0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8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3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>
                <a:solidFill>
                  <a:srgbClr val="101141"/>
                </a:solidFill>
              </a:rPr>
              <a:t>BITS </a:t>
            </a:r>
            <a:r>
              <a:rPr 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550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>
                <a:solidFill>
                  <a:srgbClr val="101141"/>
                </a:solidFill>
              </a:rPr>
              <a:t>BITS </a:t>
            </a:r>
            <a:r>
              <a:rPr 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3778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8C8D-BF21-4ED2-AA9B-14AC8BB0A65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E36E-A0D7-4595-A1DB-93C3A10BE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07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8C8D-BF21-4ED2-AA9B-14AC8BB0A65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10/24/20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E36E-A0D7-4595-A1DB-93C3A10BE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7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</a:rPr>
              <a:t>Hyderabad 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5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8214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596063"/>
            <a:ext cx="9067800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/>
              <a:t>Course No</a:t>
            </a:r>
            <a:r>
              <a:rPr lang="en-US" sz="1100" b="1"/>
              <a:t>:</a:t>
            </a:r>
            <a:r>
              <a:rPr lang="en-US" sz="1100" b="1" baseline="0"/>
              <a:t> SS ZC416 </a:t>
            </a:r>
            <a:r>
              <a:rPr lang="en-US" sz="1100" b="1" baseline="0" dirty="0"/>
              <a:t>Course Title : Mathematical Foundations for Data Science</a:t>
            </a:r>
            <a:r>
              <a:rPr lang="en-US" sz="1100" b="1" dirty="0"/>
              <a:t>, Dr. KVR , </a:t>
            </a:r>
            <a:r>
              <a:rPr lang="en-US" sz="1100" b="1" dirty="0">
                <a:solidFill>
                  <a:srgbClr val="101141"/>
                </a:solidFill>
              </a:rPr>
              <a:t>BITS </a:t>
            </a:r>
            <a:r>
              <a:rPr lang="en-US" sz="1100" b="1" dirty="0" err="1">
                <a:solidFill>
                  <a:srgbClr val="101141"/>
                </a:solidFill>
              </a:rPr>
              <a:t>Pilani</a:t>
            </a:r>
            <a:r>
              <a:rPr lang="en-US" sz="1100" b="1" dirty="0">
                <a:solidFill>
                  <a:srgbClr val="101141"/>
                </a:solidFill>
              </a:rPr>
              <a:t>, Hyderabad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38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>
                <a:solidFill>
                  <a:srgbClr val="101141"/>
                </a:solidFill>
              </a:rPr>
              <a:t>BITS </a:t>
            </a:r>
            <a:r>
              <a:rPr 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08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>
                <a:solidFill>
                  <a:srgbClr val="101141"/>
                </a:solidFill>
              </a:rPr>
              <a:t>BITS </a:t>
            </a:r>
            <a:r>
              <a:rPr 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52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>
                <a:solidFill>
                  <a:srgbClr val="101141"/>
                </a:solidFill>
              </a:rPr>
              <a:t>BITS </a:t>
            </a:r>
            <a:r>
              <a:rPr 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133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>
                <a:solidFill>
                  <a:srgbClr val="101141"/>
                </a:solidFill>
              </a:rPr>
              <a:t>BITS </a:t>
            </a:r>
            <a:r>
              <a:rPr 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547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>
                <a:solidFill>
                  <a:srgbClr val="101141"/>
                </a:solidFill>
              </a:rPr>
              <a:t>BITS </a:t>
            </a:r>
            <a:r>
              <a:rPr 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023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AAOC Z C111  PROBABILITY AND 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3828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0" y="3505200"/>
            <a:ext cx="4648200" cy="2438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/>
              <a:t>BITS </a:t>
            </a:r>
            <a:r>
              <a:rPr lang="en-US" sz="4800" dirty="0" err="1"/>
              <a:t>Pilani</a:t>
            </a:r>
            <a:r>
              <a:rPr lang="en-US" sz="4800" dirty="0"/>
              <a:t> presentation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K. </a:t>
            </a:r>
            <a:r>
              <a:rPr lang="en-US" altLang="en-US" dirty="0" err="1"/>
              <a:t>Venkata</a:t>
            </a:r>
            <a:r>
              <a:rPr lang="en-US" altLang="en-US" dirty="0"/>
              <a:t> </a:t>
            </a:r>
            <a:r>
              <a:rPr lang="en-US" altLang="en-US" dirty="0" err="1"/>
              <a:t>Ratnam</a:t>
            </a:r>
            <a:endParaRPr lang="en-US" altLang="en-US" dirty="0"/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Mathematics</a:t>
            </a:r>
          </a:p>
        </p:txBody>
      </p:sp>
    </p:spTree>
    <p:extLst>
      <p:ext uri="{BB962C8B-B14F-4D97-AF65-F5344CB8AC3E}">
        <p14:creationId xmlns:p14="http://schemas.microsoft.com/office/powerpoint/2010/main" val="398868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Sol</a:t>
            </a:r>
          </a:p>
        </p:txBody>
      </p:sp>
      <p:pic>
        <p:nvPicPr>
          <p:cNvPr id="1026" name="Picture 2" descr="https://d2nchlq0f2u6vy.cloudfront.net/19/08/05/b23858077ab39415f7060513bfde5b02/9a8abe239d89e4a4f5edcd691e37a3bc/lateximg.png?tcb=160016390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47800"/>
            <a:ext cx="5630147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96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Sol</a:t>
            </a:r>
          </a:p>
        </p:txBody>
      </p:sp>
      <p:pic>
        <p:nvPicPr>
          <p:cNvPr id="2050" name="Picture 2" descr="https://d2nchlq0f2u6vy.cloudfront.net/19/08/05/b23858077ab39415f7060513bfde5b02/29ad26ad50c3b2a15e8a09fc25fc7c61/lateximg.png?tcb=160016390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3638095" cy="39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697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/>
              <a:t>Sol</a:t>
            </a:r>
          </a:p>
        </p:txBody>
      </p:sp>
      <p:pic>
        <p:nvPicPr>
          <p:cNvPr id="3074" name="Picture 2" descr="https://d2nchlq0f2u6vy.cloudfront.net/19/08/05/b23858077ab39415f7060513bfde5b02/0690b51bbcbbfc354ff7237be074e7d8/lateximg.png?tcb=160016390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00200"/>
            <a:ext cx="3561905" cy="39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89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52800" y="2743200"/>
            <a:ext cx="2514600" cy="1143000"/>
          </a:xfrm>
        </p:spPr>
        <p:txBody>
          <a:bodyPr/>
          <a:lstStyle/>
          <a:p>
            <a:r>
              <a:rPr lang="en-IN" dirty="0"/>
              <a:t>Set Theory</a:t>
            </a:r>
          </a:p>
        </p:txBody>
      </p:sp>
    </p:spTree>
    <p:extLst>
      <p:ext uri="{BB962C8B-B14F-4D97-AF65-F5344CB8AC3E}">
        <p14:creationId xmlns:p14="http://schemas.microsoft.com/office/powerpoint/2010/main" val="128447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371600"/>
                <a:ext cx="9067800" cy="5334000"/>
              </a:xfrm>
            </p:spPr>
            <p:txBody>
              <a:bodyPr/>
              <a:lstStyle/>
              <a:p>
                <a:pPr algn="just"/>
                <a:r>
                  <a:rPr lang="en-IN" sz="2200" dirty="0"/>
                  <a:t>A set is an unordered collection of objects, called elements or members of the set. </a:t>
                </a:r>
              </a:p>
              <a:p>
                <a:pPr algn="just"/>
                <a:endParaRPr lang="en-IN" sz="2200" dirty="0"/>
              </a:p>
              <a:p>
                <a:pPr algn="just"/>
                <a:r>
                  <a:rPr lang="en-IN" sz="2200" dirty="0"/>
                  <a:t>A set is said to contain its elements.</a:t>
                </a:r>
              </a:p>
              <a:p>
                <a:pPr algn="just"/>
                <a:endParaRPr lang="en-IN" sz="2200" dirty="0"/>
              </a:p>
              <a:p>
                <a:pPr algn="just"/>
                <a:r>
                  <a:rPr lang="en-IN" sz="2200" dirty="0"/>
                  <a:t> We write a ∈ A to denote that a is an element of the set A. The notation a </a:t>
                </a:r>
                <a14:m>
                  <m:oMath xmlns:m="http://schemas.openxmlformats.org/officeDocument/2006/math">
                    <m:r>
                      <a:rPr lang="en-I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IN" sz="2200" dirty="0"/>
                  <a:t> A denotes that a is not an element of the set A. </a:t>
                </a:r>
              </a:p>
              <a:p>
                <a:pPr algn="just"/>
                <a:endParaRPr lang="en-IN" sz="2200" dirty="0"/>
              </a:p>
              <a:p>
                <a:pPr algn="just"/>
                <a:r>
                  <a:rPr lang="en-IN" sz="2200" dirty="0"/>
                  <a:t>It is common for sets to be denoted using uppercase letters.</a:t>
                </a:r>
              </a:p>
              <a:p>
                <a:pPr algn="just"/>
                <a:endParaRPr lang="en-IN" sz="2200" dirty="0"/>
              </a:p>
              <a:p>
                <a:pPr algn="just"/>
                <a:r>
                  <a:rPr lang="en-US" altLang="en-US" sz="2200" b="1" dirty="0">
                    <a:sym typeface="Symbol" panose="05050102010706020507" pitchFamily="18" charset="2"/>
                  </a:rPr>
                  <a:t>1 – Explicitly: listing the elements of a set : {…..}</a:t>
                </a:r>
              </a:p>
              <a:p>
                <a:pPr algn="just"/>
                <a:r>
                  <a:rPr lang="en-US" altLang="en-US" b="1" dirty="0">
                    <a:sym typeface="Symbol" panose="05050102010706020507" pitchFamily="18" charset="2"/>
                  </a:rPr>
                  <a:t>2 -Implicitly:  by using  a set builder notations, stating the property or properties of the elements of the set.</a:t>
                </a:r>
              </a:p>
              <a:p>
                <a:pPr algn="just"/>
                <a:endParaRPr lang="en-US" altLang="en-US" sz="2200" b="1" dirty="0">
                  <a:sym typeface="Symbol" panose="05050102010706020507" pitchFamily="18" charset="2"/>
                </a:endParaRPr>
              </a:p>
              <a:p>
                <a:pPr algn="just"/>
                <a:endParaRPr lang="en-US" altLang="en-US" b="1" dirty="0">
                  <a:sym typeface="Symbol" panose="05050102010706020507" pitchFamily="18" charset="2"/>
                </a:endParaRPr>
              </a:p>
              <a:p>
                <a:pPr algn="just"/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371600"/>
                <a:ext cx="9067800" cy="5334000"/>
              </a:xfrm>
              <a:blipFill>
                <a:blip r:embed="rId2"/>
                <a:stretch>
                  <a:fillRect l="-1076" t="-686" r="-10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Definitions and notation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618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371601"/>
            <a:ext cx="9067800" cy="5181599"/>
          </a:xfrm>
        </p:spPr>
        <p:txBody>
          <a:bodyPr/>
          <a:lstStyle/>
          <a:p>
            <a:pPr marL="0" indent="0">
              <a:spcBef>
                <a:spcPct val="0"/>
              </a:spcBef>
            </a:pPr>
            <a:r>
              <a:rPr lang="en-US" altLang="en-US" sz="2000" b="1" dirty="0">
                <a:sym typeface="Symbol" panose="05050102010706020507" pitchFamily="18" charset="2"/>
              </a:rPr>
              <a:t>N </a:t>
            </a:r>
            <a:r>
              <a:rPr lang="en-US" altLang="en-US" sz="2000" dirty="0">
                <a:sym typeface="Symbol" panose="05050102010706020507" pitchFamily="18" charset="2"/>
              </a:rPr>
              <a:t>= {0,1,2,3,…}, the set of </a:t>
            </a:r>
            <a:r>
              <a:rPr lang="en-US" altLang="en-US" sz="2000" b="1" dirty="0">
                <a:sym typeface="Symbol" panose="05050102010706020507" pitchFamily="18" charset="2"/>
              </a:rPr>
              <a:t>natural numbers</a:t>
            </a:r>
            <a:r>
              <a:rPr lang="en-US" altLang="en-US" sz="2000" dirty="0">
                <a:sym typeface="Symbol" panose="05050102010706020507" pitchFamily="18" charset="2"/>
              </a:rPr>
              <a:t>, non negative integers, (occasionally IN).</a:t>
            </a:r>
          </a:p>
          <a:p>
            <a:pPr marL="0" indent="0">
              <a:spcBef>
                <a:spcPct val="0"/>
              </a:spcBef>
            </a:pPr>
            <a:endParaRPr lang="en-US" altLang="en-US" sz="20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</a:pPr>
            <a:r>
              <a:rPr lang="en-US" altLang="en-US" sz="2000" b="1" dirty="0">
                <a:sym typeface="Symbol" panose="05050102010706020507" pitchFamily="18" charset="2"/>
              </a:rPr>
              <a:t>Z</a:t>
            </a:r>
            <a:r>
              <a:rPr lang="en-US" altLang="en-US" sz="2000" dirty="0">
                <a:sym typeface="Symbol" panose="05050102010706020507" pitchFamily="18" charset="2"/>
              </a:rPr>
              <a:t> = { …, -2, -1, 0, 1, 2,3, …), the set of </a:t>
            </a:r>
            <a:r>
              <a:rPr lang="en-US" altLang="en-US" sz="2000" b="1" dirty="0">
                <a:sym typeface="Symbol" panose="05050102010706020507" pitchFamily="18" charset="2"/>
              </a:rPr>
              <a:t>integers.</a:t>
            </a:r>
          </a:p>
          <a:p>
            <a:pPr marL="0" indent="0">
              <a:spcBef>
                <a:spcPct val="0"/>
              </a:spcBef>
            </a:pPr>
            <a:endParaRPr lang="en-US" altLang="en-US" sz="20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</a:pPr>
            <a:r>
              <a:rPr lang="en-US" altLang="en-US" sz="2000" b="1" dirty="0">
                <a:sym typeface="Symbol" panose="05050102010706020507" pitchFamily="18" charset="2"/>
              </a:rPr>
              <a:t>Z</a:t>
            </a:r>
            <a:r>
              <a:rPr lang="en-US" altLang="en-US" sz="2000" b="1" baseline="30000" dirty="0"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sym typeface="Symbol" panose="05050102010706020507" pitchFamily="18" charset="2"/>
              </a:rPr>
              <a:t> = {1,2,3,…} set of </a:t>
            </a:r>
            <a:r>
              <a:rPr lang="en-US" altLang="en-US" sz="2000" b="1" dirty="0">
                <a:sym typeface="Symbol" panose="05050102010706020507" pitchFamily="18" charset="2"/>
              </a:rPr>
              <a:t>positive integers.</a:t>
            </a:r>
          </a:p>
          <a:p>
            <a:pPr marL="0" indent="0">
              <a:spcBef>
                <a:spcPct val="0"/>
              </a:spcBef>
            </a:pPr>
            <a:endParaRPr lang="en-US" altLang="en-US" sz="2000" b="1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</a:pPr>
            <a:r>
              <a:rPr lang="en-US" altLang="en-US" sz="2000" b="1" dirty="0">
                <a:sym typeface="Symbol" panose="05050102010706020507" pitchFamily="18" charset="2"/>
              </a:rPr>
              <a:t>Q</a:t>
            </a:r>
            <a:r>
              <a:rPr lang="en-US" altLang="en-US" sz="2000" dirty="0">
                <a:sym typeface="Symbol" panose="05050102010706020507" pitchFamily="18" charset="2"/>
              </a:rPr>
              <a:t> = {p/q | p  Z, q Z, and q0}, set of </a:t>
            </a:r>
            <a:r>
              <a:rPr lang="en-US" altLang="en-US" sz="2000" b="1" dirty="0">
                <a:sym typeface="Symbol" panose="05050102010706020507" pitchFamily="18" charset="2"/>
              </a:rPr>
              <a:t>rational numbers. : Set Builder form</a:t>
            </a:r>
          </a:p>
          <a:p>
            <a:pPr marL="0" indent="0">
              <a:spcBef>
                <a:spcPct val="0"/>
              </a:spcBef>
            </a:pPr>
            <a:endParaRPr lang="en-US" altLang="en-US" sz="2000" b="1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</a:pPr>
            <a:r>
              <a:rPr lang="en-US" altLang="en-US" sz="2000" b="1" dirty="0"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ym typeface="Symbol" panose="05050102010706020507" pitchFamily="18" charset="2"/>
              </a:rPr>
              <a:t>, the set of real numbers.</a:t>
            </a:r>
          </a:p>
          <a:p>
            <a:pPr marL="0" indent="0">
              <a:spcBef>
                <a:spcPct val="0"/>
              </a:spcBef>
            </a:pPr>
            <a:endParaRPr lang="en-US" altLang="en-US" sz="2000" dirty="0"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</a:pPr>
            <a:r>
              <a:rPr lang="en-US" altLang="en-US" sz="2000" dirty="0">
                <a:sym typeface="Symbol" panose="05050102010706020507" pitchFamily="18" charset="2"/>
              </a:rPr>
              <a:t>Note: Real number are  the    numbers that can be represented by an  infinite  decimal representation, such as 3.4871773339…. The real numbers include  both </a:t>
            </a:r>
            <a:r>
              <a:rPr lang="en-US" altLang="en-US" sz="2000" b="1" dirty="0">
                <a:sym typeface="Symbol" panose="05050102010706020507" pitchFamily="18" charset="2"/>
              </a:rPr>
              <a:t>rationa</a:t>
            </a:r>
            <a:r>
              <a:rPr lang="en-US" altLang="en-US" sz="2000" dirty="0">
                <a:sym typeface="Symbol" panose="05050102010706020507" pitchFamily="18" charset="2"/>
              </a:rPr>
              <a:t>l, and </a:t>
            </a:r>
            <a:r>
              <a:rPr lang="en-US" altLang="en-US" sz="2000" b="1" dirty="0">
                <a:sym typeface="Symbol" panose="05050102010706020507" pitchFamily="18" charset="2"/>
              </a:rPr>
              <a:t>irrational</a:t>
            </a:r>
            <a:r>
              <a:rPr lang="en-US" altLang="en-US" sz="2000" dirty="0">
                <a:sym typeface="Symbol" panose="05050102010706020507" pitchFamily="18" charset="2"/>
              </a:rPr>
              <a:t> numbers such  as π and the and can be represented as points along an infinitely long number line. </a:t>
            </a:r>
            <a:endParaRPr lang="en-US" altLang="en-US" sz="20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 = {} is the empty set, or the set containing no elements</a:t>
            </a:r>
            <a:r>
              <a:rPr lang="en-US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. </a:t>
            </a:r>
            <a:r>
              <a:rPr lang="en-US" alt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  {} 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Important Sets: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871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47800"/>
            <a:ext cx="8915400" cy="5181600"/>
          </a:xfrm>
        </p:spPr>
        <p:txBody>
          <a:bodyPr/>
          <a:lstStyle/>
          <a:p>
            <a:pPr algn="just"/>
            <a:r>
              <a:rPr lang="en-IN" dirty="0"/>
              <a:t>Two sets are equal if and only if they have the same elements. Therefore, if A and B are sets, then A and B are equal if and only if ∀x(x ∈ A ↔ x ∈ B). We write A = B if A and B are equal sets.</a:t>
            </a:r>
          </a:p>
          <a:p>
            <a:pPr algn="just"/>
            <a:r>
              <a:rPr lang="en-IN" dirty="0"/>
              <a:t>Sets can be represented graphically using Venn diagrams.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In Venn diagrams the universal set U, which contains all the objects under consideration, is represented by a rectangle.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The set A is a subset of B if and only if every element of A is also an element of B. We use the notation A ⊆ B to indicate that A is a subset of the set B.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Definitions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557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93837"/>
            <a:ext cx="8915400" cy="4983163"/>
          </a:xfrm>
        </p:spPr>
        <p:txBody>
          <a:bodyPr/>
          <a:lstStyle/>
          <a:p>
            <a:r>
              <a:rPr lang="en-IN" dirty="0"/>
              <a:t>For every set S, (</a:t>
            </a:r>
            <a:r>
              <a:rPr lang="en-IN" dirty="0" err="1"/>
              <a:t>i</a:t>
            </a:r>
            <a:r>
              <a:rPr lang="en-IN" dirty="0"/>
              <a:t>) ∅ ⊆ S and (ii) S ⊆ S.</a:t>
            </a:r>
          </a:p>
          <a:p>
            <a:endParaRPr lang="en-IN" dirty="0"/>
          </a:p>
          <a:p>
            <a:r>
              <a:rPr lang="en-IN" dirty="0"/>
              <a:t>A set A is a subset of a set B but that A ≠ B, we write A ⊂ B and say that  A is a proper subset of B.</a:t>
            </a:r>
          </a:p>
          <a:p>
            <a:endParaRPr lang="en-IN" dirty="0"/>
          </a:p>
          <a:p>
            <a:r>
              <a:rPr lang="en-IN" dirty="0"/>
              <a:t>To show that two sets A and B are equal, show that A ⊆ B and B ⊆ A.</a:t>
            </a:r>
          </a:p>
          <a:p>
            <a:endParaRPr lang="en-IN" dirty="0"/>
          </a:p>
          <a:p>
            <a:r>
              <a:rPr lang="en-IN" dirty="0"/>
              <a:t>Let S be a set. If there are exactly n distinct elements in S where n is a nonnegative integer, we say that S is a finite set and that n is the cardinality of S. The cardinality of S is denoted by |S|.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3119757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91600" cy="5135563"/>
          </a:xfrm>
        </p:spPr>
        <p:txBody>
          <a:bodyPr/>
          <a:lstStyle/>
          <a:p>
            <a:r>
              <a:rPr lang="en-IN" dirty="0"/>
              <a:t>A set is said to be infinite if it is not finite :Ex: Set of positive integers.</a:t>
            </a:r>
          </a:p>
          <a:p>
            <a:endParaRPr lang="en-IN" dirty="0"/>
          </a:p>
          <a:p>
            <a:r>
              <a:rPr lang="en-IN" dirty="0"/>
              <a:t>Given a set S, the power set of S is the set of all subsets of the set S. The power set of S is denoted by P(S).</a:t>
            </a:r>
          </a:p>
          <a:p>
            <a:endParaRPr lang="en-IN" dirty="0"/>
          </a:p>
          <a:p>
            <a:r>
              <a:rPr lang="en-IN" dirty="0"/>
              <a:t>What is the power set of the empty set? What is the power set of the set {∅}? </a:t>
            </a:r>
          </a:p>
          <a:p>
            <a:r>
              <a:rPr lang="en-IN" dirty="0"/>
              <a:t>Solution: The empty set has exactly one subset, namely, itself. Consequently, P(∅) = {∅}. The set {∅} has exactly two subsets, namely, ∅ and the set {∅} itself. Therefore, P({∅}) = {∅,{∅}}. ▲ </a:t>
            </a:r>
          </a:p>
          <a:p>
            <a:r>
              <a:rPr lang="en-IN" dirty="0"/>
              <a:t>If a set has n elements, then its power set has 2</a:t>
            </a:r>
            <a:r>
              <a:rPr lang="en-IN" baseline="30000" dirty="0"/>
              <a:t>n</a:t>
            </a:r>
            <a:r>
              <a:rPr lang="en-IN" dirty="0"/>
              <a:t> elements.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3328211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15400" cy="4983163"/>
          </a:xfrm>
        </p:spPr>
        <p:txBody>
          <a:bodyPr/>
          <a:lstStyle/>
          <a:p>
            <a:r>
              <a:rPr lang="en-IN" dirty="0"/>
              <a:t>The ordered n-tuple (a1, a2,...,an) is the ordered collection that has a1 as its first element, a2 as its second element,..., and an as its nth element.</a:t>
            </a:r>
          </a:p>
          <a:p>
            <a:endParaRPr lang="en-IN" dirty="0"/>
          </a:p>
          <a:p>
            <a:r>
              <a:rPr lang="en-IN" dirty="0"/>
              <a:t>Let A and B be sets. The Cartesian product of A and B, denoted by A × B, is the set of all ordered pairs (a, b), where a ∈ A and b ∈ B. Hence, A × B = {(a, b) | a ∈ A ∧ b ∈ B}. </a:t>
            </a:r>
          </a:p>
          <a:p>
            <a:endParaRPr lang="en-IN" dirty="0"/>
          </a:p>
          <a:p>
            <a:r>
              <a:rPr lang="en-IN" dirty="0"/>
              <a:t>The Cartesian product of the sets A1, A2,...,An, denoted by A1 × A2 ×···× An, is the set of ordered n-tuples (a1, a2,...,an), where </a:t>
            </a:r>
            <a:r>
              <a:rPr lang="en-IN" dirty="0" err="1"/>
              <a:t>a</a:t>
            </a:r>
            <a:r>
              <a:rPr lang="en-IN" baseline="-25000" dirty="0" err="1"/>
              <a:t>i</a:t>
            </a:r>
            <a:r>
              <a:rPr lang="en-IN" dirty="0"/>
              <a:t> belongs to Ai for </a:t>
            </a:r>
            <a:r>
              <a:rPr lang="en-IN" dirty="0" err="1"/>
              <a:t>i</a:t>
            </a:r>
            <a:r>
              <a:rPr lang="en-IN" dirty="0"/>
              <a:t> = 1, 2,...,n. In other words, A1 × A2 ×···× An = {(a1, a2,...,an) | </a:t>
            </a:r>
            <a:r>
              <a:rPr lang="en-IN" dirty="0" err="1"/>
              <a:t>ai</a:t>
            </a:r>
            <a:r>
              <a:rPr lang="en-IN" dirty="0"/>
              <a:t> ∈ Ai for </a:t>
            </a:r>
            <a:r>
              <a:rPr lang="en-IN" dirty="0" err="1"/>
              <a:t>i</a:t>
            </a:r>
            <a:r>
              <a:rPr lang="en-IN" dirty="0"/>
              <a:t> = 1, 2,...,n}.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329311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4419600"/>
            <a:ext cx="906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Course Number : </a:t>
            </a:r>
            <a:r>
              <a:rPr lang="en-US" sz="3600" b="1" dirty="0"/>
              <a:t>SS ZC416</a:t>
            </a:r>
            <a:r>
              <a:rPr lang="en-IN" sz="3600" b="1" dirty="0"/>
              <a:t> </a:t>
            </a:r>
          </a:p>
          <a:p>
            <a:r>
              <a:rPr lang="en-IN" sz="3600" b="1" dirty="0"/>
              <a:t>Course Title: MATHEMATICAL FOUNDATIONS</a:t>
            </a:r>
          </a:p>
          <a:p>
            <a:r>
              <a:rPr lang="en-IN" sz="3600" b="1" dirty="0"/>
              <a:t>                        FOR DATA SCIENCE</a:t>
            </a:r>
          </a:p>
          <a:p>
            <a:r>
              <a:rPr lang="en-IN" sz="3600" b="1" dirty="0"/>
              <a:t>Lecture No. :9 </a:t>
            </a:r>
          </a:p>
        </p:txBody>
      </p:sp>
    </p:spTree>
    <p:extLst>
      <p:ext uri="{BB962C8B-B14F-4D97-AF65-F5344CB8AC3E}">
        <p14:creationId xmlns:p14="http://schemas.microsoft.com/office/powerpoint/2010/main" val="1411291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9067800" cy="5059363"/>
          </a:xfrm>
        </p:spPr>
        <p:txBody>
          <a:bodyPr/>
          <a:lstStyle/>
          <a:p>
            <a:r>
              <a:rPr lang="en-IN" sz="2000" dirty="0"/>
              <a:t>Let A and B be sets. The union of the sets A and B, denoted by A ∪ B, is the set that contains those elements that are either in A or in B, or in both. : </a:t>
            </a:r>
            <a:r>
              <a:rPr lang="pt-BR" sz="2000" dirty="0"/>
              <a:t>A ∪ B = {x | x ∈ A ∨ x ∈ B}.</a:t>
            </a:r>
          </a:p>
          <a:p>
            <a:endParaRPr lang="pt-BR" sz="2000" dirty="0"/>
          </a:p>
          <a:p>
            <a:r>
              <a:rPr lang="en-IN" sz="2000" dirty="0"/>
              <a:t>Let A and B be sets. The intersection of the sets A and B, denoted by A ∩ B, is the set containing those elements in both A and B. </a:t>
            </a:r>
            <a:r>
              <a:rPr lang="pt-BR" sz="2000" dirty="0"/>
              <a:t>A ∩ B = {x | x ∈ A ∧ x ∈ B}.</a:t>
            </a:r>
          </a:p>
          <a:p>
            <a:endParaRPr lang="pt-BR" sz="2000" dirty="0"/>
          </a:p>
          <a:p>
            <a:r>
              <a:rPr lang="en-IN" sz="2000" dirty="0"/>
              <a:t>Two sets are called disjoint if their intersection is the empty set.</a:t>
            </a:r>
          </a:p>
          <a:p>
            <a:endParaRPr lang="en-IN" sz="2000" dirty="0"/>
          </a:p>
          <a:p>
            <a:r>
              <a:rPr lang="en-IN" sz="2000" dirty="0"/>
              <a:t>				|A ∪ B|=|A|+|B|−|A ∩ B|: </a:t>
            </a:r>
          </a:p>
          <a:p>
            <a:endParaRPr lang="en-IN" sz="2000" dirty="0"/>
          </a:p>
          <a:p>
            <a:r>
              <a:rPr lang="en-IN" sz="2000" dirty="0"/>
              <a:t>The generalization of this result to unions of an arbitrary number of sets is called the principle of inclusion–exclusion. The principle of inclusion–exclusion is an important technique used in enumeration.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2460960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</p:spPr>
            <p:txBody>
              <a:bodyPr/>
              <a:lstStyle/>
              <a:p>
                <a:r>
                  <a:rPr lang="en-IN" dirty="0"/>
                  <a:t>Let A and B be sets. The difference of A and B, denoted by A − B, is the set containing those elements that are in A but not in B. The difference of A and B is also called the complement of B with respect to A.</a:t>
                </a:r>
              </a:p>
              <a:p>
                <a:endParaRPr lang="en-IN" dirty="0"/>
              </a:p>
              <a:p>
                <a:r>
                  <a:rPr lang="en-IN" dirty="0"/>
                  <a:t>An element x belongs to the difference of A and B if and only if x ∈ A and x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B. This tells us that A − B = {x | x ∈ A ∧ x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IN" dirty="0"/>
                  <a:t> B}.</a:t>
                </a:r>
              </a:p>
              <a:p>
                <a:endParaRPr lang="en-IN" dirty="0"/>
              </a:p>
              <a:p>
                <a:r>
                  <a:rPr lang="en-IN" dirty="0"/>
                  <a:t>Let U be the universal set. The complement of the set A, denoted by A’, is the complement of A with respect to U. Therefore, the complement of the set A is U − A. : A</a:t>
                </a:r>
                <a:r>
                  <a:rPr lang="en-IN" baseline="30000" dirty="0"/>
                  <a:t>’</a:t>
                </a:r>
                <a:r>
                  <a:rPr lang="en-IN" dirty="0"/>
                  <a:t> = {x ∈ U | x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IN" dirty="0"/>
                  <a:t> A}.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  <a:blipFill>
                <a:blip r:embed="rId2"/>
                <a:stretch>
                  <a:fillRect l="-1085" t="-856" r="-15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2610768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0" y="1295401"/>
                <a:ext cx="9067800" cy="5181599"/>
              </a:xfrm>
            </p:spPr>
            <p:txBody>
              <a:bodyPr/>
              <a:lstStyle/>
              <a:p>
                <a:r>
                  <a:rPr lang="en-IN" dirty="0"/>
                  <a:t>A ∩ U = A , A ∪∅= A : Identity laws </a:t>
                </a:r>
              </a:p>
              <a:p>
                <a:r>
                  <a:rPr lang="en-IN" dirty="0"/>
                  <a:t>A ∪ U = U, A ∩∅=∅ :  Domination laws </a:t>
                </a:r>
              </a:p>
              <a:p>
                <a:r>
                  <a:rPr lang="en-IN" dirty="0"/>
                  <a:t>A ∪ A = A, A ∩ A = A : Idempotent laws </a:t>
                </a:r>
              </a:p>
              <a:p>
                <a:r>
                  <a:rPr lang="en-IN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IN" dirty="0"/>
                  <a:t>) = A Complementation law</a:t>
                </a:r>
              </a:p>
              <a:p>
                <a:r>
                  <a:rPr lang="en-IN" dirty="0"/>
                  <a:t> A ∪ B = B ∪ A, A ∩ B = B ∩ A : Commutative laws </a:t>
                </a:r>
              </a:p>
              <a:p>
                <a:r>
                  <a:rPr lang="en-IN" dirty="0"/>
                  <a:t>A ∪ (B ∪ C) = (A ∪ B) ∪ C, A ∩ (B ∩ C) = (A ∩ B) ∩ C </a:t>
                </a:r>
              </a:p>
              <a:p>
                <a:r>
                  <a:rPr lang="en-IN" dirty="0"/>
                  <a:t> Associative laws </a:t>
                </a:r>
              </a:p>
              <a:p>
                <a:r>
                  <a:rPr lang="en-IN" dirty="0"/>
                  <a:t>A ∪ (B ∩ C) = (A ∪ B) ∩ (A ∪ C),  A ∩ (B ∪ C) = (A ∩ B) ∪ (A ∩ C) :  Distributive laws</a:t>
                </a:r>
              </a:p>
              <a:p>
                <a:r>
                  <a:rPr lang="en-I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∩ 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m:rPr>
                        <m:nor/>
                      </m:rPr>
                      <a:rPr lang="en-IN" dirty="0"/>
                      <m:t>∪</m:t>
                    </m:r>
                    <m:acc>
                      <m:accPr>
                        <m:chr m:val="̅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IN" dirty="0"/>
                          <m:t>∪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IN" i="1" dirty="0"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IN" dirty="0"/>
                  <a:t>, :  De Morgan’s laws</a:t>
                </a:r>
              </a:p>
              <a:p>
                <a:r>
                  <a:rPr lang="en-IN" dirty="0"/>
                  <a:t> A ∪ (A ∩ B) = A , A ∩ (A ∪ B) = A  :Absorption laws </a:t>
                </a:r>
              </a:p>
              <a:p>
                <a:r>
                  <a:rPr lang="en-IN" dirty="0"/>
                  <a:t>A ∪ A’ = U , A ∩ A’ = ∅: Complement laws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95401"/>
                <a:ext cx="9067800" cy="5181599"/>
              </a:xfrm>
              <a:blipFill>
                <a:blip r:embed="rId2"/>
                <a:stretch>
                  <a:fillRect l="-1119" t="-1222" r="-699" b="-3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Set theory laws</a:t>
            </a:r>
          </a:p>
        </p:txBody>
      </p:sp>
    </p:spTree>
    <p:extLst>
      <p:ext uri="{BB962C8B-B14F-4D97-AF65-F5344CB8AC3E}">
        <p14:creationId xmlns:p14="http://schemas.microsoft.com/office/powerpoint/2010/main" val="717095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47800"/>
                <a:ext cx="8915400" cy="5029199"/>
              </a:xfrm>
            </p:spPr>
            <p:txBody>
              <a:bodyPr/>
              <a:lstStyle/>
              <a:p>
                <a:r>
                  <a:rPr lang="en-IN" dirty="0"/>
                  <a:t>The union of a collection of sets is the set that contains those elements that are members of at least one set in the collection. We use the notation   A1 ∪ A2 ∪···∪ An =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    to denote the union of the sets   A1, A2,...,An.</a:t>
                </a:r>
              </a:p>
              <a:p>
                <a:endParaRPr lang="en-IN" dirty="0"/>
              </a:p>
              <a:p>
                <a:r>
                  <a:rPr lang="en-IN" dirty="0"/>
                  <a:t>The intersection of a collection of sets is the set that contains those elements that are members of all the sets in the collection. We use the notation  A1 ∩ A2 ∩···∩ An =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limLoc m:val="subSup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/>
                  <a:t> to denote the intersection of the sets A1, A2,...,An.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47800"/>
                <a:ext cx="8915400" cy="5029199"/>
              </a:xfrm>
              <a:blipFill>
                <a:blip r:embed="rId2"/>
                <a:stretch>
                  <a:fillRect l="-1094" t="-850" r="-11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2350480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371600"/>
            <a:ext cx="8915400" cy="5181599"/>
          </a:xfrm>
        </p:spPr>
        <p:txBody>
          <a:bodyPr/>
          <a:lstStyle/>
          <a:p>
            <a:pPr algn="just"/>
            <a:r>
              <a:rPr lang="en-IN" sz="2000" dirty="0"/>
              <a:t>Let U = {1, 2, 3, 4, 5, 6, 7, 8, 9, 10}, and the ordering of elements of U has the elements in increasing order; that is, </a:t>
            </a:r>
            <a:r>
              <a:rPr lang="en-IN" sz="2000" dirty="0" err="1"/>
              <a:t>ai</a:t>
            </a:r>
            <a:r>
              <a:rPr lang="en-IN" sz="2000" dirty="0"/>
              <a:t> = </a:t>
            </a:r>
            <a:r>
              <a:rPr lang="en-IN" sz="2000" dirty="0" err="1"/>
              <a:t>i</a:t>
            </a:r>
            <a:r>
              <a:rPr lang="en-IN" sz="2000" dirty="0"/>
              <a:t>. What bit strings represent the subset of all odd integers in U, the subset of all even integers in U, and the subset of integers not exceeding 5 in U? 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Solution: The bit string that represents the set of odd integers in U, namely, {1, 3, 5, 7, 9}, has a one bit in the first, third, fifth, seventh, and ninth positions, and a zero elsewhere. It is 10 1010 1010. (We have split this bit string of length ten into blocks of length four for easy reading.) 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Similarly, we represent the subset of all even integers in U, namely, {2, 4, 6, 8, 10}, by the string 01 0101 0101. 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The set of all integers in U that do not exceed 5, namely, {1, 2, 3, 4, 5}, is represented by the string 11 1110 0000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Computer Representation of Sets: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175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295401"/>
            <a:ext cx="8915400" cy="5105400"/>
          </a:xfrm>
        </p:spPr>
        <p:txBody>
          <a:bodyPr/>
          <a:lstStyle/>
          <a:p>
            <a:r>
              <a:rPr lang="en-IN" dirty="0"/>
              <a:t>1. Suppose that A={2, 4, 6}, B={2, 6}, C={4, 6}, and D={4, 6, 8}. Determine which of these sets are subsets of which other of these sets.? </a:t>
            </a:r>
          </a:p>
          <a:p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Every set is a subset of itself.</a:t>
            </a:r>
          </a:p>
          <a:p>
            <a:r>
              <a:rPr lang="en-IN" dirty="0"/>
              <a:t> B is a subset of A .</a:t>
            </a:r>
          </a:p>
          <a:p>
            <a:r>
              <a:rPr lang="en-IN" dirty="0"/>
              <a:t> C is a subset of both A and D.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8540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95401"/>
            <a:ext cx="8839200" cy="5181599"/>
          </a:xfrm>
        </p:spPr>
        <p:txBody>
          <a:bodyPr/>
          <a:lstStyle/>
          <a:p>
            <a:r>
              <a:rPr lang="en-IN" dirty="0"/>
              <a:t>2. Determine whether each of these statements is true or false. </a:t>
            </a:r>
          </a:p>
          <a:p>
            <a:r>
              <a:rPr lang="en-IN" b="1" dirty="0"/>
              <a:t>a) </a:t>
            </a:r>
            <a:r>
              <a:rPr lang="en-IN" i="1" dirty="0"/>
              <a:t>x </a:t>
            </a:r>
            <a:r>
              <a:rPr lang="en-IN" dirty="0"/>
              <a:t>∈ {</a:t>
            </a:r>
            <a:r>
              <a:rPr lang="en-IN" i="1" dirty="0"/>
              <a:t>x</a:t>
            </a:r>
            <a:r>
              <a:rPr lang="en-IN" dirty="0"/>
              <a:t>}    </a:t>
            </a:r>
            <a:r>
              <a:rPr lang="en-IN" b="1" dirty="0"/>
              <a:t>b) </a:t>
            </a:r>
            <a:r>
              <a:rPr lang="en-IN" dirty="0"/>
              <a:t>{</a:t>
            </a:r>
            <a:r>
              <a:rPr lang="en-IN" i="1" dirty="0"/>
              <a:t>x</a:t>
            </a:r>
            <a:r>
              <a:rPr lang="en-IN" dirty="0"/>
              <a:t>} ⊆ {</a:t>
            </a:r>
            <a:r>
              <a:rPr lang="en-IN" i="1" dirty="0"/>
              <a:t>x</a:t>
            </a:r>
            <a:r>
              <a:rPr lang="en-IN" dirty="0"/>
              <a:t>}         </a:t>
            </a:r>
            <a:r>
              <a:rPr lang="en-IN" b="1" dirty="0"/>
              <a:t>c) </a:t>
            </a:r>
            <a:r>
              <a:rPr lang="en-IN" dirty="0"/>
              <a:t>{</a:t>
            </a:r>
            <a:r>
              <a:rPr lang="en-IN" i="1" dirty="0"/>
              <a:t>x</a:t>
            </a:r>
            <a:r>
              <a:rPr lang="en-IN" dirty="0"/>
              <a:t>} ∈ {</a:t>
            </a:r>
            <a:r>
              <a:rPr lang="en-IN" i="1" dirty="0"/>
              <a:t>x</a:t>
            </a:r>
            <a:r>
              <a:rPr lang="en-IN" dirty="0"/>
              <a:t>}</a:t>
            </a:r>
          </a:p>
          <a:p>
            <a:r>
              <a:rPr lang="en-IN" b="1" dirty="0"/>
              <a:t>d) </a:t>
            </a:r>
            <a:r>
              <a:rPr lang="en-IN" dirty="0"/>
              <a:t>{</a:t>
            </a:r>
            <a:r>
              <a:rPr lang="en-IN" i="1" dirty="0"/>
              <a:t>x</a:t>
            </a:r>
            <a:r>
              <a:rPr lang="en-IN" dirty="0"/>
              <a:t>} ∈ {{</a:t>
            </a:r>
            <a:r>
              <a:rPr lang="en-IN" i="1" dirty="0"/>
              <a:t>x</a:t>
            </a:r>
            <a:r>
              <a:rPr lang="en-IN" dirty="0"/>
              <a:t>}}     </a:t>
            </a:r>
            <a:r>
              <a:rPr lang="en-IN" b="1" dirty="0"/>
              <a:t>e) </a:t>
            </a:r>
            <a:r>
              <a:rPr lang="en-IN" dirty="0"/>
              <a:t>∅ ⊆ {</a:t>
            </a:r>
            <a:r>
              <a:rPr lang="en-IN" i="1" dirty="0"/>
              <a:t>x</a:t>
            </a:r>
            <a:r>
              <a:rPr lang="en-IN" dirty="0"/>
              <a:t>}      </a:t>
            </a:r>
            <a:r>
              <a:rPr lang="en-IN" b="1" dirty="0"/>
              <a:t>f ) </a:t>
            </a:r>
            <a:r>
              <a:rPr lang="en-IN" dirty="0"/>
              <a:t>∅ ∈ {</a:t>
            </a:r>
            <a:r>
              <a:rPr lang="en-IN" i="1" dirty="0"/>
              <a:t>x</a:t>
            </a:r>
            <a:r>
              <a:rPr lang="en-IN" dirty="0"/>
              <a:t>}</a:t>
            </a:r>
          </a:p>
          <a:p>
            <a:pPr marL="457200" indent="-457200">
              <a:buAutoNum type="alphaLcParenR"/>
            </a:pPr>
            <a:endParaRPr lang="en-IN" dirty="0"/>
          </a:p>
          <a:p>
            <a:pPr marL="457200" indent="-457200">
              <a:buAutoNum type="alphaLcParenR"/>
            </a:pPr>
            <a:r>
              <a:rPr lang="en-IN" dirty="0"/>
              <a:t>T (in fact </a:t>
            </a:r>
            <a:r>
              <a:rPr lang="en-IN" i="1" dirty="0"/>
              <a:t>x </a:t>
            </a:r>
            <a:r>
              <a:rPr lang="en-IN" dirty="0"/>
              <a:t>is the only element) </a:t>
            </a:r>
          </a:p>
          <a:p>
            <a:pPr marL="457200" indent="-457200">
              <a:buAutoNum type="alphaLcParenR"/>
            </a:pPr>
            <a:r>
              <a:rPr lang="en-IN" dirty="0"/>
              <a:t>T (every set is a subset of itself)</a:t>
            </a:r>
          </a:p>
          <a:p>
            <a:r>
              <a:rPr lang="en-IN" dirty="0"/>
              <a:t>c) F (the only element of { x} is a letter, not a set) </a:t>
            </a:r>
          </a:p>
          <a:p>
            <a:r>
              <a:rPr lang="en-IN" b="1" dirty="0"/>
              <a:t>d) </a:t>
            </a:r>
            <a:r>
              <a:rPr lang="en-IN" dirty="0"/>
              <a:t>T (in fact, { x} is the only element)</a:t>
            </a:r>
          </a:p>
          <a:p>
            <a:r>
              <a:rPr lang="en-IN" dirty="0"/>
              <a:t>e) T (the empty set is a subset of every set)</a:t>
            </a:r>
          </a:p>
          <a:p>
            <a:r>
              <a:rPr lang="en-IN" dirty="0"/>
              <a:t> </a:t>
            </a:r>
            <a:r>
              <a:rPr lang="en-IN" b="1" dirty="0"/>
              <a:t>f) </a:t>
            </a:r>
            <a:r>
              <a:rPr lang="en-IN" dirty="0"/>
              <a:t>F (the only element of { x} is a letter, not a set)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506159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91600" cy="4983163"/>
          </a:xfrm>
        </p:spPr>
        <p:txBody>
          <a:bodyPr/>
          <a:lstStyle/>
          <a:p>
            <a:r>
              <a:rPr lang="en-IN" dirty="0"/>
              <a:t>What is the cardinality of each of these sets?</a:t>
            </a:r>
          </a:p>
          <a:p>
            <a:r>
              <a:rPr lang="en-IN" dirty="0"/>
              <a:t> a) ∅ 0 </a:t>
            </a:r>
          </a:p>
          <a:p>
            <a:r>
              <a:rPr lang="en-IN" dirty="0"/>
              <a:t>b) {∅} 1 </a:t>
            </a:r>
          </a:p>
          <a:p>
            <a:r>
              <a:rPr lang="en-IN" dirty="0"/>
              <a:t>c) {∅, {∅}} 2 </a:t>
            </a:r>
          </a:p>
          <a:p>
            <a:r>
              <a:rPr lang="en-IN" dirty="0"/>
              <a:t>d) {∅, {∅}, {∅, {∅}}} 3 </a:t>
            </a:r>
          </a:p>
          <a:p>
            <a:endParaRPr lang="en-IN" dirty="0"/>
          </a:p>
          <a:p>
            <a:r>
              <a:rPr lang="en-IN" dirty="0"/>
              <a:t>What is the Cartesian product A cross B, where A is the set of courses offered by the mathematics department at a university and B is the set of mathematics professors at this university.</a:t>
            </a:r>
          </a:p>
          <a:p>
            <a:endParaRPr lang="en-IN" dirty="0"/>
          </a:p>
          <a:p>
            <a:r>
              <a:rPr lang="en-IN" dirty="0"/>
              <a:t> It is the set of all possible combinations of math courses and possible instructors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537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9067800" cy="4983163"/>
          </a:xfrm>
        </p:spPr>
        <p:txBody>
          <a:bodyPr/>
          <a:lstStyle/>
          <a:p>
            <a:r>
              <a:rPr lang="en-IN" dirty="0"/>
              <a:t>Can you conclude that A = B if A and B are two sets with the same power set? 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Yes. By definition, P(A) is the set of all subsets that can be generated from A, if A and B generate the exact same collection of valid subsets, then it must be that A and B contain the same elements and are therefore equal.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4042581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Determine whether each of these sets is the power set of</a:t>
            </a:r>
          </a:p>
          <a:p>
            <a:r>
              <a:rPr lang="en-IN" dirty="0"/>
              <a:t>a set, where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/>
              <a:t>b </a:t>
            </a:r>
            <a:r>
              <a:rPr lang="en-IN" dirty="0"/>
              <a:t>are distinct elements.</a:t>
            </a:r>
          </a:p>
          <a:p>
            <a:pPr marL="457200" indent="-457200">
              <a:buAutoNum type="alphaLcParenR"/>
            </a:pPr>
            <a:r>
              <a:rPr lang="en-IN" dirty="0"/>
              <a:t>∅ </a:t>
            </a:r>
          </a:p>
          <a:p>
            <a:pPr marL="457200" indent="-457200">
              <a:buAutoNum type="alphaLcParenR"/>
            </a:pPr>
            <a:r>
              <a:rPr lang="en-IN" b="1" dirty="0"/>
              <a:t> </a:t>
            </a:r>
            <a:r>
              <a:rPr lang="en-IN" dirty="0"/>
              <a:t>{∅</a:t>
            </a:r>
            <a:r>
              <a:rPr lang="en-IN" i="1" dirty="0"/>
              <a:t>, </a:t>
            </a:r>
            <a:r>
              <a:rPr lang="en-IN" dirty="0"/>
              <a:t>{</a:t>
            </a:r>
            <a:r>
              <a:rPr lang="en-IN" i="1" dirty="0"/>
              <a:t>a</a:t>
            </a:r>
            <a:r>
              <a:rPr lang="en-IN" dirty="0"/>
              <a:t>}}</a:t>
            </a:r>
          </a:p>
          <a:p>
            <a:r>
              <a:rPr lang="en-IN" b="1" dirty="0"/>
              <a:t>c) </a:t>
            </a:r>
            <a:r>
              <a:rPr lang="en-IN" dirty="0"/>
              <a:t>{∅</a:t>
            </a:r>
            <a:r>
              <a:rPr lang="en-IN" i="1" dirty="0"/>
              <a:t>, </a:t>
            </a:r>
            <a:r>
              <a:rPr lang="en-IN" dirty="0"/>
              <a:t>{</a:t>
            </a:r>
            <a:r>
              <a:rPr lang="en-IN" i="1" dirty="0"/>
              <a:t>a</a:t>
            </a:r>
            <a:r>
              <a:rPr lang="en-IN" dirty="0"/>
              <a:t>}</a:t>
            </a:r>
            <a:r>
              <a:rPr lang="en-IN" i="1" dirty="0"/>
              <a:t>, </a:t>
            </a:r>
            <a:r>
              <a:rPr lang="en-IN" dirty="0"/>
              <a:t>{∅</a:t>
            </a:r>
            <a:r>
              <a:rPr lang="en-IN" i="1" dirty="0"/>
              <a:t>, a</a:t>
            </a:r>
            <a:r>
              <a:rPr lang="en-IN" dirty="0"/>
              <a:t>}} </a:t>
            </a:r>
          </a:p>
          <a:p>
            <a:r>
              <a:rPr lang="en-IN" b="1" dirty="0"/>
              <a:t>d) </a:t>
            </a:r>
            <a:r>
              <a:rPr lang="en-IN" dirty="0"/>
              <a:t>{∅</a:t>
            </a:r>
            <a:r>
              <a:rPr lang="en-IN" i="1" dirty="0"/>
              <a:t>, </a:t>
            </a:r>
            <a:r>
              <a:rPr lang="en-IN" dirty="0"/>
              <a:t>{</a:t>
            </a:r>
            <a:r>
              <a:rPr lang="en-IN" i="1" dirty="0"/>
              <a:t>a</a:t>
            </a:r>
            <a:r>
              <a:rPr lang="en-IN" dirty="0"/>
              <a:t>}</a:t>
            </a:r>
            <a:r>
              <a:rPr lang="en-IN" i="1" dirty="0"/>
              <a:t>, </a:t>
            </a:r>
            <a:r>
              <a:rPr lang="en-IN" dirty="0"/>
              <a:t>{</a:t>
            </a:r>
            <a:r>
              <a:rPr lang="en-IN" i="1" dirty="0"/>
              <a:t>b</a:t>
            </a:r>
            <a:r>
              <a:rPr lang="en-IN" dirty="0"/>
              <a:t>}</a:t>
            </a:r>
            <a:r>
              <a:rPr lang="en-IN" i="1" dirty="0"/>
              <a:t>, </a:t>
            </a:r>
            <a:r>
              <a:rPr lang="en-IN" dirty="0"/>
              <a:t>{</a:t>
            </a:r>
            <a:r>
              <a:rPr lang="en-IN" i="1" dirty="0"/>
              <a:t>a, b</a:t>
            </a:r>
            <a:r>
              <a:rPr lang="en-IN" dirty="0"/>
              <a:t>}}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72785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47801"/>
                <a:ext cx="8915400" cy="5105400"/>
              </a:xfrm>
            </p:spPr>
            <p:txBody>
              <a:bodyPr/>
              <a:lstStyle/>
              <a:p>
                <a:r>
                  <a:rPr lang="en-IN" dirty="0"/>
                  <a:t>A simple standard procedure for computing approximate values of the eigenvalues of an </a:t>
                </a:r>
                <a:r>
                  <a:rPr lang="en-IN" dirty="0" err="1"/>
                  <a:t>nXn</a:t>
                </a:r>
                <a:r>
                  <a:rPr lang="en-IN" dirty="0"/>
                  <a:t>  matrix A= [ </a:t>
                </a:r>
                <a:r>
                  <a:rPr lang="en-IN" dirty="0" err="1"/>
                  <a:t>a</a:t>
                </a:r>
                <a:r>
                  <a:rPr lang="en-IN" baseline="-25000" dirty="0" err="1"/>
                  <a:t>ij</a:t>
                </a:r>
                <a:r>
                  <a:rPr lang="en-IN" baseline="-25000" dirty="0"/>
                  <a:t> </a:t>
                </a:r>
                <a:r>
                  <a:rPr lang="en-IN" dirty="0"/>
                  <a:t> ]  is the </a:t>
                </a:r>
                <a:r>
                  <a:rPr lang="en-IN" b="1" dirty="0"/>
                  <a:t>power method</a:t>
                </a:r>
                <a:r>
                  <a:rPr lang="en-IN" dirty="0"/>
                  <a:t>. </a:t>
                </a:r>
              </a:p>
              <a:p>
                <a:endParaRPr lang="en-IN" dirty="0"/>
              </a:p>
              <a:p>
                <a:r>
                  <a:rPr lang="en-IN" dirty="0"/>
                  <a:t>In this method we start from any vector x</a:t>
                </a:r>
                <a:r>
                  <a:rPr lang="en-IN" baseline="-25000" dirty="0"/>
                  <a:t>0 </a:t>
                </a:r>
                <a:r>
                  <a:rPr lang="en-IN" dirty="0"/>
                  <a:t> (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0)</m:t>
                    </m:r>
                  </m:oMath>
                </a14:m>
                <a:r>
                  <a:rPr lang="en-IN" dirty="0"/>
                  <a:t> with </a:t>
                </a:r>
                <a:r>
                  <a:rPr lang="en-IN" i="1" dirty="0"/>
                  <a:t>n </a:t>
                </a:r>
                <a:r>
                  <a:rPr lang="en-IN" dirty="0"/>
                  <a:t>components and compute successively</a:t>
                </a:r>
              </a:p>
              <a:p>
                <a:endParaRPr lang="en-IN" dirty="0"/>
              </a:p>
              <a:p>
                <a:r>
                  <a:rPr lang="pt-BR" b="1" dirty="0"/>
                  <a:t>		x</a:t>
                </a:r>
                <a:r>
                  <a:rPr lang="pt-BR" baseline="-25000" dirty="0"/>
                  <a:t>1</a:t>
                </a:r>
                <a:r>
                  <a:rPr lang="pt-BR" dirty="0"/>
                  <a:t> = </a:t>
                </a:r>
                <a:r>
                  <a:rPr lang="pt-BR" b="1" dirty="0"/>
                  <a:t>Ax</a:t>
                </a:r>
                <a:r>
                  <a:rPr lang="pt-BR" baseline="-25000" dirty="0"/>
                  <a:t>0</a:t>
                </a:r>
                <a:r>
                  <a:rPr lang="pt-BR" dirty="0"/>
                  <a:t>,  </a:t>
                </a:r>
                <a:r>
                  <a:rPr lang="pt-BR" b="1" dirty="0"/>
                  <a:t>x</a:t>
                </a:r>
                <a:r>
                  <a:rPr lang="pt-BR" baseline="-25000" dirty="0"/>
                  <a:t>2</a:t>
                </a:r>
                <a:r>
                  <a:rPr lang="pt-BR" dirty="0"/>
                  <a:t>  =</a:t>
                </a:r>
                <a:r>
                  <a:rPr lang="pt-BR" b="1" dirty="0"/>
                  <a:t>Ax</a:t>
                </a:r>
                <a:r>
                  <a:rPr lang="pt-BR" baseline="-25000" dirty="0"/>
                  <a:t>1</a:t>
                </a:r>
                <a:r>
                  <a:rPr lang="pt-BR" dirty="0"/>
                  <a:t>, ..., , </a:t>
                </a:r>
                <a:r>
                  <a:rPr lang="pt-BR" b="1" dirty="0"/>
                  <a:t>x</a:t>
                </a:r>
                <a:r>
                  <a:rPr lang="pt-BR" i="1" baseline="-25000" dirty="0"/>
                  <a:t>s</a:t>
                </a:r>
                <a:r>
                  <a:rPr lang="pt-BR" i="1" dirty="0"/>
                  <a:t> </a:t>
                </a:r>
                <a:r>
                  <a:rPr lang="pt-BR" dirty="0"/>
                  <a:t> =</a:t>
                </a:r>
                <a:r>
                  <a:rPr lang="pt-BR" b="1" dirty="0"/>
                  <a:t>Ax</a:t>
                </a:r>
                <a:r>
                  <a:rPr lang="pt-BR" i="1" baseline="-25000" dirty="0"/>
                  <a:t>s-</a:t>
                </a:r>
                <a:r>
                  <a:rPr lang="pt-BR" baseline="-25000" dirty="0"/>
                  <a:t>1</a:t>
                </a:r>
                <a:r>
                  <a:rPr lang="pt-BR" dirty="0"/>
                  <a:t>.</a:t>
                </a:r>
              </a:p>
              <a:p>
                <a:endParaRPr lang="en-IN" dirty="0"/>
              </a:p>
              <a:p>
                <a:r>
                  <a:rPr lang="en-IN" dirty="0"/>
                  <a:t>For simplifying notation, we denote </a:t>
                </a:r>
                <a:r>
                  <a:rPr lang="pt-BR" b="1" dirty="0"/>
                  <a:t>x</a:t>
                </a:r>
                <a:r>
                  <a:rPr lang="pt-BR" i="1" baseline="-25000" dirty="0"/>
                  <a:t>s-</a:t>
                </a:r>
                <a:r>
                  <a:rPr lang="pt-BR" baseline="-25000" dirty="0"/>
                  <a:t>1 </a:t>
                </a:r>
                <a:r>
                  <a:rPr lang="en-IN" dirty="0"/>
                  <a:t>by </a:t>
                </a:r>
                <a:r>
                  <a:rPr lang="en-IN" b="1" dirty="0"/>
                  <a:t>x </a:t>
                </a:r>
                <a:r>
                  <a:rPr lang="en-IN" dirty="0"/>
                  <a:t>and </a:t>
                </a:r>
                <a:r>
                  <a:rPr lang="pt-BR" b="1" dirty="0"/>
                  <a:t>x</a:t>
                </a:r>
                <a:r>
                  <a:rPr lang="pt-BR" i="1" baseline="-25000" dirty="0"/>
                  <a:t>s</a:t>
                </a:r>
                <a:r>
                  <a:rPr lang="pt-BR" i="1" dirty="0"/>
                  <a:t>  </a:t>
                </a:r>
                <a:r>
                  <a:rPr lang="en-IN" dirty="0"/>
                  <a:t>by </a:t>
                </a:r>
                <a:r>
                  <a:rPr lang="en-IN" b="1" dirty="0"/>
                  <a:t>y</a:t>
                </a:r>
                <a:r>
                  <a:rPr lang="en-IN" dirty="0"/>
                  <a:t>, so that y=</a:t>
                </a:r>
                <a:r>
                  <a:rPr lang="en-IN" dirty="0" err="1"/>
                  <a:t>Ax</a:t>
                </a:r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47801"/>
                <a:ext cx="8915400" cy="5105400"/>
              </a:xfrm>
              <a:blipFill>
                <a:blip r:embed="rId2"/>
                <a:stretch>
                  <a:fillRect l="-1094" t="-836" r="-11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Power Method for Eigen values</a:t>
            </a:r>
          </a:p>
        </p:txBody>
      </p:sp>
    </p:spTree>
    <p:extLst>
      <p:ext uri="{BB962C8B-B14F-4D97-AF65-F5344CB8AC3E}">
        <p14:creationId xmlns:p14="http://schemas.microsoft.com/office/powerpoint/2010/main" val="2706864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15400" cy="4983163"/>
              </a:xfrm>
            </p:spPr>
            <p:txBody>
              <a:bodyPr/>
              <a:lstStyle/>
              <a:p>
                <a:r>
                  <a:rPr lang="en-IN" dirty="0"/>
                  <a:t>Prove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∩ 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m:rPr>
                        <m:nor/>
                      </m:rPr>
                      <a:rPr lang="en-IN" dirty="0"/>
                      <m:t>∪</m:t>
                    </m:r>
                    <m:acc>
                      <m:accPr>
                        <m:chr m:val="̅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IN" dirty="0"/>
                          <m:t>∪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IN" i="1" dirty="0"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IN" dirty="0"/>
                  <a:t> (  De Morgan’s laws);</a:t>
                </a:r>
              </a:p>
              <a:p>
                <a:endParaRPr lang="en-IN" dirty="0"/>
              </a:p>
              <a:p>
                <a:r>
                  <a:rPr lang="pt-BR" dirty="0"/>
                  <a:t>Prove that A⊕B = (A – B) ∪ (B – A).</a:t>
                </a:r>
              </a:p>
              <a:p>
                <a:pPr algn="just"/>
                <a:r>
                  <a:rPr lang="en-IN" dirty="0"/>
                  <a:t>An element, x, can be in set A or set B, exclusive. </a:t>
                </a:r>
              </a:p>
              <a:p>
                <a:pPr algn="just"/>
                <a:r>
                  <a:rPr lang="en-IN" dirty="0"/>
                  <a:t>It can be an element of A but not of B (in which case it is an element of the set A – B)</a:t>
                </a:r>
              </a:p>
              <a:p>
                <a:pPr algn="just"/>
                <a:r>
                  <a:rPr lang="en-IN" dirty="0"/>
                  <a:t> or</a:t>
                </a:r>
              </a:p>
              <a:p>
                <a:pPr algn="just"/>
                <a:r>
                  <a:rPr lang="en-IN" dirty="0"/>
                  <a:t> it can be an element of B but not of A (in which case it is an element of the set B – A). </a:t>
                </a:r>
              </a:p>
              <a:p>
                <a:pPr algn="just"/>
                <a:endParaRPr lang="en-IN" dirty="0"/>
              </a:p>
              <a:p>
                <a:pPr algn="just"/>
                <a:r>
                  <a:rPr lang="en-IN" dirty="0"/>
                  <a:t>Therefore, an element, x, is in the set A⊕B only if it is also in the set (A – B) ∪ (B – A), so the two sides are equal.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15400" cy="4983163"/>
              </a:xfrm>
              <a:blipFill>
                <a:blip r:embed="rId2"/>
                <a:stretch>
                  <a:fillRect l="-1094" t="-856" r="-1026" b="-45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608675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93837"/>
            <a:ext cx="8305800" cy="5059363"/>
          </a:xfrm>
        </p:spPr>
        <p:txBody>
          <a:bodyPr/>
          <a:lstStyle/>
          <a:p>
            <a:r>
              <a:rPr lang="en-IN" dirty="0"/>
              <a:t>Draw </a:t>
            </a:r>
            <a:r>
              <a:rPr lang="en-IN" dirty="0" err="1"/>
              <a:t>venn</a:t>
            </a:r>
            <a:r>
              <a:rPr lang="en-IN" dirty="0"/>
              <a:t> diagram of the symmetric difference of the sets.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Draw </a:t>
            </a:r>
            <a:r>
              <a:rPr lang="en-IN" dirty="0" err="1"/>
              <a:t>venn</a:t>
            </a:r>
            <a:r>
              <a:rPr lang="en-IN" dirty="0"/>
              <a:t> diagram of  (A-B)U(A-C)U (B-C).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Prove the distributive law.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Problems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886200"/>
            <a:ext cx="1778500" cy="1282518"/>
          </a:xfrm>
          <a:prstGeom prst="rect">
            <a:avLst/>
          </a:prstGeom>
        </p:spPr>
      </p:pic>
      <p:pic>
        <p:nvPicPr>
          <p:cNvPr id="1026" name="Picture 2" descr="Understanding the Definition of Symmetric Differe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0"/>
            <a:ext cx="1498850" cy="72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21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Let </a:t>
                </a:r>
                <a:r>
                  <a:rPr lang="en-IN" dirty="0" err="1"/>
                  <a:t>Aj</a:t>
                </a:r>
                <a:r>
                  <a:rPr lang="en-IN" dirty="0"/>
                  <a:t> = { … -2, -1, 0, 1, …, j}.  Find  a)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/>
                  <a:t>  b)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limLoc m:val="subSup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9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183325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IN" dirty="0"/>
                  <a:t>The method applies to any </a:t>
                </a:r>
                <a:r>
                  <a:rPr lang="en-IN" dirty="0" err="1"/>
                  <a:t>nXn</a:t>
                </a:r>
                <a:r>
                  <a:rPr lang="en-IN" dirty="0"/>
                  <a:t> matrix </a:t>
                </a:r>
                <a:r>
                  <a:rPr lang="en-IN" b="1" dirty="0"/>
                  <a:t>A </a:t>
                </a:r>
                <a:r>
                  <a:rPr lang="en-IN" dirty="0"/>
                  <a:t>that has a </a:t>
                </a:r>
                <a:r>
                  <a:rPr lang="en-IN" b="1" dirty="0"/>
                  <a:t>dominant eigenvalue </a:t>
                </a:r>
                <a:r>
                  <a:rPr lang="en-IN" dirty="0"/>
                  <a:t>(a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such that |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| is greater than the absolute values of the other eigenvalues). If </a:t>
                </a:r>
                <a:r>
                  <a:rPr lang="en-IN" b="1" dirty="0"/>
                  <a:t>A </a:t>
                </a:r>
                <a:r>
                  <a:rPr lang="en-IN" dirty="0"/>
                  <a:t>is </a:t>
                </a:r>
                <a:r>
                  <a:rPr lang="en-IN" i="1" dirty="0"/>
                  <a:t>symmetric</a:t>
                </a:r>
                <a:r>
                  <a:rPr lang="en-IN" dirty="0"/>
                  <a:t>, it also gives the error bound (2), in addition to the approximation (1).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42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Power method</a:t>
            </a:r>
          </a:p>
        </p:txBody>
      </p:sp>
    </p:spTree>
    <p:extLst>
      <p:ext uri="{BB962C8B-B14F-4D97-AF65-F5344CB8AC3E}">
        <p14:creationId xmlns:p14="http://schemas.microsoft.com/office/powerpoint/2010/main" val="6047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371600"/>
            <a:ext cx="8763000" cy="522195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/>
              <a:t>Theorem</a:t>
            </a:r>
          </a:p>
        </p:txBody>
      </p:sp>
    </p:spTree>
    <p:extLst>
      <p:ext uri="{BB962C8B-B14F-4D97-AF65-F5344CB8AC3E}">
        <p14:creationId xmlns:p14="http://schemas.microsoft.com/office/powerpoint/2010/main" val="294885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52" y="1434661"/>
            <a:ext cx="8382000" cy="245204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810000"/>
            <a:ext cx="7596352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1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524000"/>
            <a:ext cx="8038895" cy="320657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40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91600" cy="5059363"/>
          </a:xfrm>
        </p:spPr>
        <p:txBody>
          <a:bodyPr/>
          <a:lstStyle/>
          <a:p>
            <a:r>
              <a:rPr lang="en-IN" dirty="0">
                <a:latin typeface="Times-Roman"/>
              </a:rPr>
              <a:t>The main advantage of the method is its simplicity. And it can handle </a:t>
            </a:r>
            <a:r>
              <a:rPr lang="en-IN" i="1" dirty="0">
                <a:latin typeface="Times-Italic"/>
              </a:rPr>
              <a:t>sparse matrices </a:t>
            </a:r>
            <a:r>
              <a:rPr lang="en-IN" dirty="0">
                <a:latin typeface="Times-Roman"/>
              </a:rPr>
              <a:t>too large to store as a full square array. Its disadvantage is its possibly slow convergence. </a:t>
            </a:r>
          </a:p>
          <a:p>
            <a:endParaRPr lang="en-IN" dirty="0">
              <a:latin typeface="Times-Roman"/>
            </a:endParaRPr>
          </a:p>
          <a:p>
            <a:r>
              <a:rPr lang="en-IN" dirty="0">
                <a:latin typeface="Times-Roman"/>
              </a:rPr>
              <a:t>From the proof of Theorem 1 we see that the speed of convergence depends on the ratio of the dominant eigenvalue to the next in absolute value.</a:t>
            </a:r>
          </a:p>
          <a:p>
            <a:endParaRPr lang="en-IN" dirty="0">
              <a:latin typeface="Times-Roman"/>
            </a:endParaRPr>
          </a:p>
          <a:p>
            <a:r>
              <a:rPr lang="en-IN" dirty="0">
                <a:latin typeface="Times-Roman"/>
              </a:rPr>
              <a:t>If we want a convergent sequence of </a:t>
            </a:r>
            <a:r>
              <a:rPr lang="en-IN" b="1" dirty="0">
                <a:latin typeface="Times-Bold"/>
              </a:rPr>
              <a:t>eigenvectors, </a:t>
            </a:r>
            <a:r>
              <a:rPr lang="en-IN" dirty="0">
                <a:latin typeface="Times-Roman"/>
              </a:rPr>
              <a:t>then at the beginning of each step we </a:t>
            </a:r>
            <a:r>
              <a:rPr lang="en-IN" b="1" dirty="0">
                <a:latin typeface="Times-Bold"/>
              </a:rPr>
              <a:t>scale </a:t>
            </a:r>
            <a:r>
              <a:rPr lang="en-IN" dirty="0">
                <a:latin typeface="Times-Roman"/>
              </a:rPr>
              <a:t>the vector, say, by dividing its components by an absolutely largest one.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Power method</a:t>
            </a:r>
          </a:p>
        </p:txBody>
      </p:sp>
    </p:spTree>
    <p:extLst>
      <p:ext uri="{BB962C8B-B14F-4D97-AF65-F5344CB8AC3E}">
        <p14:creationId xmlns:p14="http://schemas.microsoft.com/office/powerpoint/2010/main" val="196679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28448" y="1524000"/>
                <a:ext cx="8686800" cy="4525963"/>
              </a:xfrm>
            </p:spPr>
            <p:txBody>
              <a:bodyPr/>
              <a:lstStyle/>
              <a:p>
                <a:r>
                  <a:rPr lang="en-IN" dirty="0"/>
                  <a:t>Apply power method without scaling (3 steps ) using x</a:t>
                </a:r>
                <a:r>
                  <a:rPr lang="en-IN" baseline="-25000" dirty="0"/>
                  <a:t>0</a:t>
                </a:r>
                <a:r>
                  <a:rPr lang="en-IN" dirty="0"/>
                  <a:t> =[1 1 1]. Give Rayleigh quotients and error bounds for the matrix: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8448" y="1524000"/>
                <a:ext cx="8686800" cy="4525963"/>
              </a:xfrm>
              <a:blipFill>
                <a:blip r:embed="rId2"/>
                <a:stretch>
                  <a:fillRect l="-1123" t="-9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031995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3082</TotalTime>
  <Words>2665</Words>
  <Application>Microsoft Macintosh PowerPoint</Application>
  <PresentationFormat>On-screen Show (4:3)</PresentationFormat>
  <Paragraphs>189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Comic Sans MS</vt:lpstr>
      <vt:lpstr>Times-Bold</vt:lpstr>
      <vt:lpstr>Times-Italic</vt:lpstr>
      <vt:lpstr>Times-Roman</vt:lpstr>
      <vt:lpstr>1_Office Theme</vt:lpstr>
      <vt:lpstr>BITS Pilani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Number:    PERL ZC113 Course Title : Probability  and  Statistics Instructor: Dr. K VENKATA RATNAM  BITS-PILANI HYDERABAD CAMPUS</dc:title>
  <dc:creator>vrkota</dc:creator>
  <cp:lastModifiedBy>Goswami .</cp:lastModifiedBy>
  <cp:revision>256</cp:revision>
  <dcterms:created xsi:type="dcterms:W3CDTF">2014-09-18T17:17:25Z</dcterms:created>
  <dcterms:modified xsi:type="dcterms:W3CDTF">2020-10-24T10:23:23Z</dcterms:modified>
</cp:coreProperties>
</file>