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3"/>
  </p:notesMasterIdLst>
  <p:sldIdLst>
    <p:sldId id="64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860"/>
    <a:srgbClr val="1C1573"/>
    <a:srgbClr val="283E84"/>
    <a:srgbClr val="211D71"/>
    <a:srgbClr val="000099"/>
    <a:srgbClr val="1E2F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6305" autoAdjust="0"/>
  </p:normalViewPr>
  <p:slideViewPr>
    <p:cSldViewPr>
      <p:cViewPr varScale="1">
        <p:scale>
          <a:sx n="70" d="100"/>
          <a:sy n="70" d="100"/>
        </p:scale>
        <p:origin x="96" y="72"/>
      </p:cViewPr>
      <p:guideLst>
        <p:guide orient="horz" pos="220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EADEE-0B67-4CD7-BB44-914E98418FDE}" type="datetimeFigureOut">
              <a:rPr lang="en-IN" smtClean="0"/>
              <a:t>04-03-2021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A843C3-1C1E-4758-8274-985DAAAB7D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310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4750810" y="2223656"/>
            <a:ext cx="2690381" cy="27293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12192000" cy="405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335" y="2482116"/>
            <a:ext cx="8848465" cy="2130566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 userDrawn="1"/>
        </p:nvSpPr>
        <p:spPr>
          <a:xfrm>
            <a:off x="1831508" y="2575123"/>
            <a:ext cx="8666988" cy="19368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Helvetica" panose="020B060402020203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/>
              <a:t>Click to edit Session title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6197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2581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3814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7208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3816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7499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Group 10"/>
          <p:cNvGrpSpPr>
            <a:grpSpLocks/>
          </p:cNvGrpSpPr>
          <p:nvPr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4368800" y="6596064"/>
            <a:ext cx="78232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1541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Group 10"/>
          <p:cNvGrpSpPr>
            <a:grpSpLocks/>
          </p:cNvGrpSpPr>
          <p:nvPr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4368800" y="6596064"/>
            <a:ext cx="7823200" cy="2619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26661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3964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4493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4750810" y="2223656"/>
            <a:ext cx="2690381" cy="27293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12192000" cy="405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569"/>
            <a:ext cx="10668000" cy="7643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569"/>
            <a:ext cx="9321800" cy="764364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Helvetica" panose="020B060402020203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857739" y="1600201"/>
            <a:ext cx="10160000" cy="2728913"/>
          </a:xfrm>
        </p:spPr>
        <p:txBody>
          <a:bodyPr/>
          <a:lstStyle>
            <a:lvl1pPr>
              <a:defRPr sz="1800">
                <a:latin typeface="Helvetica" panose="020B0604020202030204" pitchFamily="34" charset="0"/>
              </a:defRPr>
            </a:lvl1pPr>
            <a:lvl2pPr>
              <a:defRPr sz="1600">
                <a:latin typeface="Helvetica" panose="020B0604020202030204" pitchFamily="34" charset="0"/>
              </a:defRPr>
            </a:lvl2pPr>
            <a:lvl3pPr>
              <a:defRPr sz="1400">
                <a:latin typeface="Helvetica" panose="020B0604020202030204" pitchFamily="34" charset="0"/>
              </a:defRPr>
            </a:lvl3pPr>
            <a:lvl4pPr>
              <a:defRPr sz="1200">
                <a:latin typeface="Helvetica" panose="020B0604020202030204" pitchFamily="34" charset="0"/>
              </a:defRPr>
            </a:lvl4pPr>
            <a:lvl5pPr>
              <a:defRPr sz="1200"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329247" y="1143001"/>
            <a:ext cx="11196956" cy="395287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1C1573"/>
                </a:solidFill>
                <a:latin typeface="Helvetica" panose="020B0604020202030204" pitchFamily="34" charset="0"/>
              </a:defRPr>
            </a:lvl1pPr>
            <a:lvl2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2pPr>
            <a:lvl3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3pPr>
            <a:lvl4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4pPr>
            <a:lvl5pPr>
              <a:defRPr b="1">
                <a:solidFill>
                  <a:srgbClr val="1C1573"/>
                </a:solidFill>
                <a:latin typeface="Helvetica" panose="020B0604020202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1542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" t="-543" r="178" b="-543"/>
          <a:stretch/>
        </p:blipFill>
        <p:spPr>
          <a:xfrm>
            <a:off x="4750810" y="2223656"/>
            <a:ext cx="2690381" cy="27293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r">
              <a:defRPr sz="5400" b="1">
                <a:solidFill>
                  <a:srgbClr val="150860"/>
                </a:solidFill>
                <a:latin typeface="Helvetica"/>
                <a:cs typeface="Helvetica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r">
              <a:buNone/>
              <a:defRPr sz="2400" b="0" i="0">
                <a:solidFill>
                  <a:schemeClr val="tx1">
                    <a:tint val="75000"/>
                  </a:schemeClr>
                </a:solidFill>
                <a:latin typeface="Helvetica Light"/>
                <a:cs typeface="Helvetica Ligh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7420"/>
            <a:ext cx="12192000" cy="4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687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52400"/>
            <a:ext cx="11040533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48217" y="1143000"/>
            <a:ext cx="5444067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1143000"/>
            <a:ext cx="5444067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0432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52400"/>
            <a:ext cx="11040533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48218" y="1143000"/>
            <a:ext cx="11091333" cy="51816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409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9002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smtClean="0"/>
              <a:t>IS ZC464, Machine Learning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0DB935C-A2BB-404C-A6C5-67E9068028E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53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 not remove" hidden="1">
            <a:extLst>
              <a:ext uri="{FF2B5EF4-FFF2-40B4-BE49-F238E27FC236}">
                <a16:creationId xmlns:a16="http://schemas.microsoft.com/office/drawing/2014/main" xmlns="" id="{05A86013-9C42-4BCF-AF6F-2688E6E33AE5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6933" cy="12700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4" name="TextBox 3"/>
          <p:cNvSpPr txBox="1"/>
          <p:nvPr/>
        </p:nvSpPr>
        <p:spPr>
          <a:xfrm>
            <a:off x="10871200" y="6550025"/>
            <a:ext cx="13208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err="1">
                <a:solidFill>
                  <a:srgbClr val="101141"/>
                </a:solidFill>
                <a:latin typeface="Arial"/>
                <a:cs typeface="Arial"/>
              </a:rPr>
              <a:t>Pilani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2779184" y="6550026"/>
            <a:ext cx="9412816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 bwMode="auto">
          <a:xfrm>
            <a:off x="8839201" y="0"/>
            <a:ext cx="292523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8"/>
          <p:cNvGrpSpPr>
            <a:grpSpLocks/>
          </p:cNvGrpSpPr>
          <p:nvPr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Group 22"/>
          <p:cNvGrpSpPr>
            <a:grpSpLocks/>
          </p:cNvGrpSpPr>
          <p:nvPr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8675003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1715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184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9" r:id="rId2"/>
    <p:sldLayoutId id="2147483740" r:id="rId3"/>
    <p:sldLayoutId id="2147483742" r:id="rId4"/>
    <p:sldLayoutId id="2147483745" r:id="rId5"/>
    <p:sldLayoutId id="2147483746" r:id="rId6"/>
    <p:sldLayoutId id="2147483749" r:id="rId7"/>
    <p:sldLayoutId id="2147483752" r:id="rId8"/>
    <p:sldLayoutId id="2147483753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  <p:sldLayoutId id="2147483764" r:id="rId18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Linear Regression </a:t>
            </a:r>
            <a:r>
              <a:rPr lang="en-IN" dirty="0" smtClean="0"/>
              <a:t>Calculation - 2</a:t>
            </a:r>
            <a:endParaRPr lang="en-IN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924800" cy="5486400"/>
          </a:xfrm>
        </p:spPr>
        <p:txBody>
          <a:bodyPr>
            <a:normAutofit/>
          </a:bodyPr>
          <a:lstStyle/>
          <a:p>
            <a:r>
              <a:rPr lang="en-IN" dirty="0" smtClean="0"/>
              <a:t>Find best fitting y</a:t>
            </a:r>
            <a:r>
              <a:rPr lang="en-IN" dirty="0" smtClean="0"/>
              <a:t>= </a:t>
            </a:r>
            <a:r>
              <a:rPr lang="en-IN" dirty="0" err="1" smtClean="0"/>
              <a:t>sqrt</a:t>
            </a:r>
            <a:r>
              <a:rPr lang="en-IN" dirty="0" smtClean="0"/>
              <a:t>(</a:t>
            </a:r>
            <a:r>
              <a:rPr lang="en-IN" dirty="0" err="1" smtClean="0"/>
              <a:t>ax</a:t>
            </a:r>
            <a:r>
              <a:rPr lang="en-IN" dirty="0" smtClean="0"/>
              <a:t>) for the table shown.</a:t>
            </a:r>
          </a:p>
          <a:p>
            <a:pPr lvl="1"/>
            <a:endParaRPr lang="en-IN" dirty="0" smtClean="0"/>
          </a:p>
          <a:p>
            <a:r>
              <a:rPr lang="en-IN" dirty="0" smtClean="0"/>
              <a:t>Determine the optimal values of </a:t>
            </a:r>
            <a:r>
              <a:rPr lang="en-IN" dirty="0" smtClean="0"/>
              <a:t>a </a:t>
            </a:r>
            <a:r>
              <a:rPr lang="en-IN" dirty="0" smtClean="0"/>
              <a:t>for the minimum sum of squared difference between predicted and target values (y)</a:t>
            </a:r>
          </a:p>
          <a:p>
            <a:r>
              <a:rPr lang="en-IN" dirty="0" smtClean="0"/>
              <a:t>Data </a:t>
            </a:r>
            <a:r>
              <a:rPr lang="en-IN" dirty="0" smtClean="0"/>
              <a:t>transformation</a:t>
            </a:r>
            <a:r>
              <a:rPr lang="en-IN" dirty="0" smtClean="0"/>
              <a:t>; </a:t>
            </a:r>
            <a:r>
              <a:rPr lang="en-IN" dirty="0" smtClean="0"/>
              <a:t>y^2 = </a:t>
            </a:r>
            <a:r>
              <a:rPr lang="en-IN" dirty="0" err="1" smtClean="0"/>
              <a:t>ax</a:t>
            </a:r>
            <a:endParaRPr lang="en-IN" dirty="0" smtClean="0"/>
          </a:p>
          <a:p>
            <a:r>
              <a:rPr lang="en-IN" dirty="0" smtClean="0"/>
              <a:t>So, we have, predicted value</a:t>
            </a:r>
          </a:p>
          <a:p>
            <a:pPr lvl="1"/>
            <a:r>
              <a:rPr lang="en-IN" dirty="0" smtClean="0"/>
              <a:t>for x=0, </a:t>
            </a:r>
            <a:r>
              <a:rPr lang="en-IN" dirty="0" smtClean="0"/>
              <a:t>a.0</a:t>
            </a:r>
            <a:endParaRPr lang="en-IN" dirty="0" smtClean="0"/>
          </a:p>
          <a:p>
            <a:pPr lvl="1"/>
            <a:r>
              <a:rPr lang="en-IN" dirty="0" smtClean="0"/>
              <a:t>For x=1, </a:t>
            </a:r>
            <a:r>
              <a:rPr lang="en-IN" dirty="0" smtClean="0"/>
              <a:t>a.1</a:t>
            </a:r>
            <a:endParaRPr lang="en-IN" dirty="0" smtClean="0"/>
          </a:p>
          <a:p>
            <a:pPr lvl="1"/>
            <a:r>
              <a:rPr lang="en-IN" dirty="0" smtClean="0"/>
              <a:t>For x=2, </a:t>
            </a:r>
            <a:r>
              <a:rPr lang="en-IN" dirty="0" smtClean="0"/>
              <a:t>a.2</a:t>
            </a:r>
            <a:endParaRPr lang="en-IN" dirty="0" smtClean="0"/>
          </a:p>
          <a:p>
            <a:r>
              <a:rPr lang="en-IN" dirty="0" smtClean="0"/>
              <a:t>SSD Loss function: </a:t>
            </a:r>
            <a:r>
              <a:rPr lang="en-IN" dirty="0" smtClean="0"/>
              <a:t>(</a:t>
            </a:r>
            <a:r>
              <a:rPr lang="en-IN" dirty="0"/>
              <a:t>0</a:t>
            </a:r>
            <a:r>
              <a:rPr lang="en-IN" dirty="0" smtClean="0"/>
              <a:t>-0</a:t>
            </a:r>
            <a:r>
              <a:rPr lang="en-IN" dirty="0" smtClean="0"/>
              <a:t>)^2+(</a:t>
            </a:r>
            <a:r>
              <a:rPr lang="en-IN" dirty="0" smtClean="0"/>
              <a:t>a-1</a:t>
            </a:r>
            <a:r>
              <a:rPr lang="en-IN" dirty="0" smtClean="0"/>
              <a:t>)^2</a:t>
            </a:r>
            <a:r>
              <a:rPr lang="en-IN" dirty="0" smtClean="0"/>
              <a:t>+(</a:t>
            </a:r>
            <a:r>
              <a:rPr lang="en-IN" dirty="0" smtClean="0"/>
              <a:t>2a</a:t>
            </a:r>
            <a:r>
              <a:rPr lang="en-IN" dirty="0" smtClean="0"/>
              <a:t>-25</a:t>
            </a:r>
            <a:r>
              <a:rPr lang="en-IN" dirty="0" smtClean="0"/>
              <a:t>)^2</a:t>
            </a:r>
          </a:p>
          <a:p>
            <a:r>
              <a:rPr lang="en-IN" dirty="0" smtClean="0"/>
              <a:t>Minimize this SSD loss</a:t>
            </a:r>
          </a:p>
          <a:p>
            <a:pPr lvl="1"/>
            <a:r>
              <a:rPr lang="en-IN" dirty="0" smtClean="0"/>
              <a:t>Differentiate the loss function w.r.t. </a:t>
            </a:r>
            <a:r>
              <a:rPr lang="en-IN" dirty="0" smtClean="0"/>
              <a:t>a and </a:t>
            </a:r>
            <a:r>
              <a:rPr lang="en-IN" dirty="0" smtClean="0"/>
              <a:t>solve for </a:t>
            </a:r>
            <a:r>
              <a:rPr lang="en-IN" dirty="0" smtClean="0"/>
              <a:t>a</a:t>
            </a:r>
            <a:endParaRPr lang="en-IN" dirty="0" smtClean="0"/>
          </a:p>
          <a:p>
            <a:pPr lvl="1"/>
            <a:r>
              <a:rPr lang="en-IN" dirty="0" smtClean="0"/>
              <a:t>2(a-1)+2(2a-25)=0</a:t>
            </a:r>
            <a:endParaRPr lang="en-IN" dirty="0"/>
          </a:p>
          <a:p>
            <a:pPr lvl="1"/>
            <a:r>
              <a:rPr lang="en-IN" dirty="0" smtClean="0"/>
              <a:t>A=26/3</a:t>
            </a: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8915400" y="1219200"/>
          <a:ext cx="2667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4478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380345"/>
              </p:ext>
            </p:extLst>
          </p:nvPr>
        </p:nvGraphicFramePr>
        <p:xfrm>
          <a:off x="8991600" y="3698240"/>
          <a:ext cx="2667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4478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y^2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25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Down Arrow 5"/>
          <p:cNvSpPr/>
          <p:nvPr/>
        </p:nvSpPr>
        <p:spPr>
          <a:xfrm>
            <a:off x="9906000" y="2895600"/>
            <a:ext cx="5334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97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15611</TotalTime>
  <Words>116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Helvetica</vt:lpstr>
      <vt:lpstr>Helvetica Light</vt:lpstr>
      <vt:lpstr>Times New Roman</vt:lpstr>
      <vt:lpstr>Office Theme</vt:lpstr>
      <vt:lpstr>Linear Regression Calculation - 2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bits</cp:lastModifiedBy>
  <cp:revision>360</cp:revision>
  <dcterms:created xsi:type="dcterms:W3CDTF">2018-10-16T06:13:57Z</dcterms:created>
  <dcterms:modified xsi:type="dcterms:W3CDTF">2021-03-04T17:01:31Z</dcterms:modified>
</cp:coreProperties>
</file>