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60" r:id="rId2"/>
    <p:sldId id="257" r:id="rId3"/>
    <p:sldId id="350" r:id="rId4"/>
    <p:sldId id="351" r:id="rId5"/>
    <p:sldId id="281" r:id="rId6"/>
    <p:sldId id="263" r:id="rId7"/>
    <p:sldId id="265" r:id="rId8"/>
    <p:sldId id="266" r:id="rId9"/>
    <p:sldId id="284" r:id="rId10"/>
    <p:sldId id="285" r:id="rId11"/>
    <p:sldId id="286" r:id="rId12"/>
    <p:sldId id="269" r:id="rId13"/>
    <p:sldId id="346" r:id="rId14"/>
    <p:sldId id="325" r:id="rId15"/>
    <p:sldId id="332" r:id="rId16"/>
    <p:sldId id="326" r:id="rId17"/>
    <p:sldId id="333" r:id="rId18"/>
    <p:sldId id="334" r:id="rId19"/>
    <p:sldId id="335" r:id="rId20"/>
    <p:sldId id="270" r:id="rId21"/>
    <p:sldId id="327" r:id="rId22"/>
    <p:sldId id="271" r:id="rId23"/>
    <p:sldId id="338" r:id="rId24"/>
    <p:sldId id="339" r:id="rId25"/>
    <p:sldId id="352" r:id="rId26"/>
    <p:sldId id="340" r:id="rId27"/>
    <p:sldId id="341" r:id="rId28"/>
    <p:sldId id="342" r:id="rId29"/>
    <p:sldId id="343" r:id="rId30"/>
    <p:sldId id="344" r:id="rId31"/>
    <p:sldId id="345" r:id="rId32"/>
    <p:sldId id="337" r:id="rId33"/>
    <p:sldId id="295" r:id="rId34"/>
    <p:sldId id="296" r:id="rId35"/>
    <p:sldId id="298" r:id="rId36"/>
    <p:sldId id="300" r:id="rId37"/>
    <p:sldId id="353" r:id="rId38"/>
    <p:sldId id="301" r:id="rId39"/>
    <p:sldId id="347" r:id="rId40"/>
    <p:sldId id="348" r:id="rId41"/>
    <p:sldId id="34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086" autoAdjust="0"/>
  </p:normalViewPr>
  <p:slideViewPr>
    <p:cSldViewPr>
      <p:cViewPr varScale="1">
        <p:scale>
          <a:sx n="80" d="100"/>
          <a:sy n="80" d="100"/>
        </p:scale>
        <p:origin x="-133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340FD-AD84-41D4-9E3F-3C2B9432AE80}" type="datetimeFigureOut">
              <a:rPr lang="en-US" smtClean="0"/>
              <a:pPr/>
              <a:t>8/16/2020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4EC1B-CAF8-4848-98AF-62A7A009907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5</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16</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20</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21</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22</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33</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34</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35</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36</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37</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38</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12</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Lecture-1</a:t>
            </a:r>
            <a:br>
              <a:rPr lang="en-GB" dirty="0" smtClean="0"/>
            </a:br>
            <a:r>
              <a:rPr lang="en-GB" dirty="0" smtClean="0"/>
              <a:t>Database Sytems and applications(IS ZC332)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3"/>
          <p:cNvSpPr>
            <a:spLocks noGrp="1"/>
          </p:cNvSpPr>
          <p:nvPr>
            <p:ph type="dt" sz="half" idx="2"/>
          </p:nvPr>
        </p:nvSpPr>
        <p:spPr>
          <a:xfrm>
            <a:off x="428596" y="6143644"/>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smtClean="0"/>
              <a:t>03/08/2019</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smtClean="0"/>
              <a:t>03/08/2019</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Lectuer-2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Database Design and Applications</a:t>
            </a:r>
            <a:endParaRPr lang="en-US" dirty="0">
              <a:latin typeface="Times New Roman" pitchFamily="18" charset="0"/>
              <a:cs typeface="Times New Roman" pitchFamily="18" charset="0"/>
            </a:endParaRPr>
          </a:p>
        </p:txBody>
      </p:sp>
      <p:sp>
        <p:nvSpPr>
          <p:cNvPr id="4" name="Content Placeholder 3"/>
          <p:cNvSpPr>
            <a:spLocks noGrp="1"/>
          </p:cNvSpPr>
          <p:nvPr>
            <p:ph sz="quarter" idx="13"/>
          </p:nvPr>
        </p:nvSpPr>
        <p:spPr/>
        <p:txBody>
          <a:bodyPr/>
          <a:lstStyle/>
          <a:p>
            <a:r>
              <a:rPr lang="en-US" dirty="0" err="1" smtClean="0">
                <a:latin typeface="Times New Roman" pitchFamily="18" charset="0"/>
                <a:cs typeface="Times New Roman" pitchFamily="18" charset="0"/>
              </a:rPr>
              <a:t>Ashish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Narang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A single-valued attribute is the one will have only one value for a given entity instance. </a:t>
            </a:r>
          </a:p>
          <a:p>
            <a:pPr lvl="1" algn="just">
              <a:lnSpc>
                <a:spcPct val="150000"/>
              </a:lnSpc>
            </a:pPr>
            <a:r>
              <a:rPr lang="en-US" sz="2000" dirty="0" smtClean="0">
                <a:latin typeface="Times New Roman" pitchFamily="18" charset="0"/>
                <a:cs typeface="Times New Roman" pitchFamily="18" charset="0"/>
              </a:rPr>
              <a:t>For Example, Age is a single valued attribute</a:t>
            </a:r>
            <a:endParaRPr lang="en-IN" sz="2000" dirty="0" smtClean="0">
              <a:latin typeface="Times New Roman" pitchFamily="18" charset="0"/>
              <a:cs typeface="Times New Roman" pitchFamily="18" charset="0"/>
            </a:endParaRPr>
          </a:p>
          <a:p>
            <a:pPr algn="just">
              <a:lnSpc>
                <a:spcPct val="150000"/>
              </a:lnSpc>
              <a:buFont typeface="Arial" pitchFamily="34" charset="0"/>
              <a:buChar char="•"/>
            </a:pPr>
            <a:r>
              <a:rPr lang="en-IN" dirty="0" smtClean="0">
                <a:latin typeface="Times New Roman" pitchFamily="18" charset="0"/>
                <a:cs typeface="Times New Roman" pitchFamily="18" charset="0"/>
              </a:rPr>
              <a:t>A multi-valued attribute is the one which will have more than one value for a given entity instance. </a:t>
            </a:r>
          </a:p>
          <a:p>
            <a:pPr lvl="1" algn="just">
              <a:lnSpc>
                <a:spcPct val="150000"/>
              </a:lnSpc>
            </a:pPr>
            <a:r>
              <a:rPr lang="en-US" sz="2000" dirty="0" smtClean="0">
                <a:latin typeface="Times New Roman" pitchFamily="18" charset="0"/>
                <a:cs typeface="Times New Roman" pitchFamily="18" charset="0"/>
              </a:rPr>
              <a:t>For Example, Color attribute of a car</a:t>
            </a:r>
            <a:endParaRPr lang="en-IN" sz="2000" dirty="0" smtClean="0">
              <a:latin typeface="Times New Roman" pitchFamily="18" charset="0"/>
              <a:cs typeface="Times New Roman" pitchFamily="18" charset="0"/>
            </a:endParaRPr>
          </a:p>
        </p:txBody>
      </p:sp>
      <p:sp>
        <p:nvSpPr>
          <p:cNvPr id="4" name="Content Placeholder 3"/>
          <p:cNvSpPr>
            <a:spLocks noGrp="1"/>
          </p:cNvSpPr>
          <p:nvPr>
            <p:ph sz="quarter" idx="10"/>
          </p:nvPr>
        </p:nvSpPr>
        <p:spPr>
          <a:xfrm>
            <a:off x="304800" y="0"/>
            <a:ext cx="6324600" cy="1143000"/>
          </a:xfrm>
        </p:spPr>
        <p:txBody>
          <a:bodyPr>
            <a:noAutofit/>
          </a:bodyPr>
          <a:lstStyle/>
          <a:p>
            <a:endParaRPr lang="en-IN" dirty="0" smtClean="0"/>
          </a:p>
          <a:p>
            <a:r>
              <a:rPr lang="en-IN" dirty="0" smtClean="0">
                <a:solidFill>
                  <a:srgbClr val="C00000"/>
                </a:solidFill>
                <a:latin typeface="Times New Roman" pitchFamily="18" charset="0"/>
                <a:cs typeface="Times New Roman" pitchFamily="18" charset="0"/>
              </a:rPr>
              <a:t>Single valued and Multi-valued Attributes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buFont typeface="Arial" pitchFamily="34" charset="0"/>
              <a:buChar char="•"/>
            </a:pPr>
            <a:r>
              <a:rPr lang="en-IN" dirty="0" smtClean="0">
                <a:latin typeface="Times New Roman" pitchFamily="18" charset="0"/>
                <a:cs typeface="Times New Roman" pitchFamily="18" charset="0"/>
              </a:rPr>
              <a:t>A derived attribute is the one which is derived or calculated from other related attributes.</a:t>
            </a:r>
          </a:p>
          <a:p>
            <a:pPr algn="just">
              <a:lnSpc>
                <a:spcPct val="150000"/>
              </a:lnSpc>
              <a:buFont typeface="Arial" pitchFamily="34" charset="0"/>
              <a:buChar char="•"/>
            </a:pPr>
            <a:r>
              <a:rPr lang="en-IN" dirty="0" smtClean="0">
                <a:latin typeface="Times New Roman" pitchFamily="18" charset="0"/>
                <a:cs typeface="Times New Roman" pitchFamily="18" charset="0"/>
              </a:rPr>
              <a:t>In Some cases, two attribute values are related.</a:t>
            </a:r>
          </a:p>
          <a:p>
            <a:pPr algn="just">
              <a:lnSpc>
                <a:spcPct val="150000"/>
              </a:lnSpc>
            </a:pPr>
            <a:r>
              <a:rPr lang="en-IN" dirty="0" smtClean="0">
                <a:latin typeface="Times New Roman" pitchFamily="18" charset="0"/>
                <a:cs typeface="Times New Roman" pitchFamily="18" charset="0"/>
              </a:rPr>
              <a:t>	For Example, Age and </a:t>
            </a:r>
            <a:r>
              <a:rPr lang="en-IN" dirty="0" err="1" smtClean="0">
                <a:latin typeface="Times New Roman" pitchFamily="18" charset="0"/>
                <a:cs typeface="Times New Roman" pitchFamily="18" charset="0"/>
              </a:rPr>
              <a:t>Birth_date</a:t>
            </a:r>
            <a:r>
              <a:rPr lang="en-IN" dirty="0" smtClean="0">
                <a:latin typeface="Times New Roman" pitchFamily="18" charset="0"/>
                <a:cs typeface="Times New Roman" pitchFamily="18" charset="0"/>
              </a:rPr>
              <a:t> attributes of a person.</a:t>
            </a:r>
          </a:p>
          <a:p>
            <a:pPr algn="just">
              <a:lnSpc>
                <a:spcPct val="150000"/>
              </a:lnSpc>
              <a:buFont typeface="Arial" pitchFamily="34" charset="0"/>
              <a:buChar char="•"/>
            </a:pPr>
            <a:r>
              <a:rPr lang="en-IN" dirty="0" smtClean="0">
                <a:latin typeface="Times New Roman" pitchFamily="18" charset="0"/>
                <a:cs typeface="Times New Roman" pitchFamily="18" charset="0"/>
              </a:rPr>
              <a:t>For a  particular person entity, the value of age can be determined from the current date and the value of that persons birth date. </a:t>
            </a:r>
          </a:p>
          <a:p>
            <a:pPr algn="just">
              <a:lnSpc>
                <a:spcPct val="150000"/>
              </a:lnSpc>
              <a:buFont typeface="Arial" pitchFamily="34" charset="0"/>
              <a:buChar char="•"/>
            </a:pPr>
            <a:r>
              <a:rPr lang="en-US" dirty="0" smtClean="0">
                <a:latin typeface="Times New Roman" pitchFamily="18" charset="0"/>
                <a:cs typeface="Times New Roman" pitchFamily="18" charset="0"/>
              </a:rPr>
              <a:t>Birth date is called as stored attribute.</a:t>
            </a:r>
            <a:endParaRPr lang="en-IN"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a:bodyPr>
          <a:lstStyle/>
          <a:p>
            <a:endParaRPr lang="en-IN" dirty="0" smtClean="0"/>
          </a:p>
          <a:p>
            <a:r>
              <a:rPr lang="en-IN" dirty="0" smtClean="0">
                <a:solidFill>
                  <a:srgbClr val="C00000"/>
                </a:solidFill>
                <a:latin typeface="Times New Roman" pitchFamily="18" charset="0"/>
                <a:cs typeface="Times New Roman" pitchFamily="18" charset="0"/>
              </a:rPr>
              <a:t>Derived Attributes</a:t>
            </a:r>
            <a:endParaRPr lang="en-US" dirty="0" smtClean="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endParaRPr lang="en-IN" dirty="0" smtClean="0"/>
          </a:p>
          <a:p>
            <a:r>
              <a:rPr lang="en-US" dirty="0" smtClean="0">
                <a:solidFill>
                  <a:srgbClr val="C00000"/>
                </a:solidFill>
                <a:latin typeface="Times New Roman" pitchFamily="18" charset="0"/>
                <a:cs typeface="Times New Roman" pitchFamily="18" charset="0"/>
              </a:rPr>
              <a:t>Entity Types and Entity Sets</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a:xfrm>
            <a:off x="304800" y="1493837"/>
            <a:ext cx="8229600" cy="4506931"/>
          </a:xfrm>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An </a:t>
            </a:r>
            <a:r>
              <a:rPr lang="en-IN" b="1" i="1" dirty="0" smtClean="0">
                <a:solidFill>
                  <a:srgbClr val="002060"/>
                </a:solidFill>
                <a:latin typeface="Times New Roman" pitchFamily="18" charset="0"/>
                <a:cs typeface="Times New Roman" pitchFamily="18" charset="0"/>
              </a:rPr>
              <a:t>Entity type </a:t>
            </a:r>
            <a:r>
              <a:rPr lang="en-IN" dirty="0" smtClean="0">
                <a:latin typeface="Times New Roman" pitchFamily="18" charset="0"/>
                <a:cs typeface="Times New Roman" pitchFamily="18" charset="0"/>
              </a:rPr>
              <a:t>defines a collection of entities that have same attributes. Each entity type in the database is described by its name and attributes. </a:t>
            </a:r>
          </a:p>
          <a:p>
            <a:pPr algn="just">
              <a:lnSpc>
                <a:spcPct val="150000"/>
              </a:lnSpc>
              <a:buFont typeface="Arial" pitchFamily="34" charset="0"/>
              <a:buChar char="•"/>
            </a:pPr>
            <a:r>
              <a:rPr lang="en-US" dirty="0" smtClean="0">
                <a:latin typeface="Times New Roman" pitchFamily="18" charset="0"/>
                <a:cs typeface="Times New Roman" pitchFamily="18" charset="0"/>
              </a:rPr>
              <a:t>The Collection of all the entities of a particular entity type in the database at any point in time is called an </a:t>
            </a:r>
            <a:r>
              <a:rPr lang="en-US" b="1" i="1" dirty="0" smtClean="0">
                <a:solidFill>
                  <a:srgbClr val="002060"/>
                </a:solidFill>
                <a:latin typeface="Times New Roman" pitchFamily="18" charset="0"/>
                <a:cs typeface="Times New Roman" pitchFamily="18" charset="0"/>
              </a:rPr>
              <a:t>entity set</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547664" y="1844824"/>
            <a:ext cx="5832648" cy="4176464"/>
          </a:xfrm>
          <a:prstGeom prst="rect">
            <a:avLst/>
          </a:prstGeom>
        </p:spPr>
      </p:pic>
    </p:spTree>
    <p:extLst>
      <p:ext uri="{BB962C8B-B14F-4D97-AF65-F5344CB8AC3E}">
        <p14:creationId xmlns:p14="http://schemas.microsoft.com/office/powerpoint/2010/main" xmlns="" val="28835114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7"/>
          <p:cNvSpPr>
            <a:spLocks noGrp="1"/>
          </p:cNvSpPr>
          <p:nvPr>
            <p:ph idx="1"/>
          </p:nvPr>
        </p:nvSpPr>
        <p:spPr>
          <a:xfrm>
            <a:off x="304800" y="1493837"/>
            <a:ext cx="8229600" cy="4506931"/>
          </a:xfrm>
        </p:spPr>
        <p:txBody>
          <a:bodyPr/>
          <a:lstStyle/>
          <a:p>
            <a:pPr algn="just">
              <a:lnSpc>
                <a:spcPct val="150000"/>
              </a:lnSpc>
              <a:buFont typeface="Arial" pitchFamily="34" charset="0"/>
              <a:buChar char="•"/>
            </a:pPr>
            <a:r>
              <a:rPr lang="en-US" dirty="0" smtClean="0">
                <a:latin typeface="Times New Roman" pitchFamily="18" charset="0"/>
                <a:cs typeface="Times New Roman" pitchFamily="18" charset="0"/>
              </a:rPr>
              <a:t>Each simple attribute of an entity type is associated with a value set, which specifies the set of values that may  be assigned to that attribute for each individual entity.</a:t>
            </a:r>
          </a:p>
          <a:p>
            <a:pPr algn="just">
              <a:lnSpc>
                <a:spcPct val="150000"/>
              </a:lnSpc>
              <a:buFont typeface="Arial" pitchFamily="34" charset="0"/>
              <a:buChar char="•"/>
            </a:pPr>
            <a:r>
              <a:rPr lang="en-US" dirty="0" smtClean="0">
                <a:latin typeface="Times New Roman" pitchFamily="18" charset="0"/>
                <a:cs typeface="Times New Roman" pitchFamily="18" charset="0"/>
              </a:rPr>
              <a:t>For example, if the range of ages allowed for employees is between 16 and 70, we can specify the value set of Age attribute of Employee to be set of integer numbers between 16 and 70.</a:t>
            </a:r>
            <a:endParaRPr lang="en-IN"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endParaRPr lang="en-IN" dirty="0" smtClean="0"/>
          </a:p>
          <a:p>
            <a:r>
              <a:rPr lang="en-US" dirty="0" smtClean="0">
                <a:solidFill>
                  <a:srgbClr val="C00000"/>
                </a:solidFill>
                <a:latin typeface="Times New Roman" pitchFamily="18" charset="0"/>
                <a:cs typeface="Times New Roman" pitchFamily="18" charset="0"/>
              </a:rPr>
              <a:t>Value Sets of Attributes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4784"/>
            <a:ext cx="8229600" cy="4887491"/>
          </a:xfrm>
        </p:spPr>
        <p:txBody>
          <a:bodyPr>
            <a:noAutofit/>
          </a:bodyPr>
          <a:lstStyle/>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An </a:t>
            </a:r>
            <a:r>
              <a:rPr lang="en-IN" dirty="0">
                <a:latin typeface="Times New Roman" pitchFamily="18" charset="0"/>
                <a:cs typeface="Times New Roman" pitchFamily="18" charset="0"/>
              </a:rPr>
              <a:t>entity whose existence depends on some other entity</a:t>
            </a:r>
            <a:r>
              <a:rPr lang="en-IN" dirty="0" smtClean="0">
                <a:latin typeface="Times New Roman" pitchFamily="18" charset="0"/>
                <a:cs typeface="Times New Roman" pitchFamily="18" charset="0"/>
              </a:rPr>
              <a:t>.</a:t>
            </a:r>
          </a:p>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entity on which the weak entity depends is called the </a:t>
            </a:r>
            <a:r>
              <a:rPr lang="en-IN" b="1" i="1" dirty="0">
                <a:solidFill>
                  <a:srgbClr val="002060"/>
                </a:solidFill>
                <a:latin typeface="Times New Roman" pitchFamily="18" charset="0"/>
                <a:cs typeface="Times New Roman" pitchFamily="18" charset="0"/>
              </a:rPr>
              <a:t>identifying owner (or simply owner</a:t>
            </a:r>
            <a:r>
              <a:rPr lang="en-IN" b="1" i="1" dirty="0" smtClean="0">
                <a:solidFill>
                  <a:srgbClr val="002060"/>
                </a:solidFill>
                <a:latin typeface="Times New Roman" pitchFamily="18" charset="0"/>
                <a:cs typeface="Times New Roman" pitchFamily="18" charset="0"/>
              </a:rPr>
              <a:t>).</a:t>
            </a:r>
            <a:endParaRPr lang="en-IN" i="1" dirty="0" smtClean="0">
              <a:solidFill>
                <a:srgbClr val="002060"/>
              </a:solidFill>
              <a:latin typeface="Times New Roman" pitchFamily="18" charset="0"/>
              <a:cs typeface="Times New Roman" pitchFamily="18" charset="0"/>
            </a:endParaRPr>
          </a:p>
          <a:p>
            <a:pPr algn="just">
              <a:lnSpc>
                <a:spcPct val="150000"/>
              </a:lnSpc>
              <a:buFont typeface="Arial" panose="020B0604020202020204" pitchFamily="34" charset="0"/>
              <a:buChar char="•"/>
            </a:pPr>
            <a:r>
              <a:rPr lang="en-IN" dirty="0">
                <a:latin typeface="Times New Roman" pitchFamily="18" charset="0"/>
                <a:cs typeface="Times New Roman" pitchFamily="18" charset="0"/>
              </a:rPr>
              <a:t>A weak entity does not have its own identifier</a:t>
            </a:r>
            <a:r>
              <a:rPr lang="en-IN" dirty="0" smtClean="0">
                <a:latin typeface="Times New Roman" pitchFamily="18" charset="0"/>
                <a:cs typeface="Times New Roman" pitchFamily="18" charset="0"/>
              </a:rPr>
              <a:t>.</a:t>
            </a:r>
          </a:p>
          <a:p>
            <a:pPr algn="just">
              <a:lnSpc>
                <a:spcPct val="150000"/>
              </a:lnSpc>
              <a:buFont typeface="Arial" panose="020B0604020202020204" pitchFamily="34" charset="0"/>
              <a:buChar char="•"/>
            </a:pPr>
            <a:r>
              <a:rPr lang="en-IN" dirty="0">
                <a:latin typeface="Times New Roman" pitchFamily="18" charset="0"/>
                <a:cs typeface="Times New Roman" pitchFamily="18" charset="0"/>
              </a:rPr>
              <a:t>Generally </a:t>
            </a:r>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an </a:t>
            </a:r>
            <a:r>
              <a:rPr lang="en-IN" dirty="0" smtClean="0">
                <a:latin typeface="Times New Roman" pitchFamily="18" charset="0"/>
                <a:cs typeface="Times New Roman" pitchFamily="18" charset="0"/>
              </a:rPr>
              <a:t>ER </a:t>
            </a:r>
            <a:r>
              <a:rPr lang="en-IN" dirty="0">
                <a:latin typeface="Times New Roman" pitchFamily="18" charset="0"/>
                <a:cs typeface="Times New Roman" pitchFamily="18" charset="0"/>
              </a:rPr>
              <a:t>diagram a weak entity has an attribute that serves as a partial identifier. </a:t>
            </a:r>
            <a:endParaRPr lang="en-IN" dirty="0" smtClean="0">
              <a:latin typeface="Times New Roman" pitchFamily="18" charset="0"/>
              <a:cs typeface="Times New Roman" pitchFamily="18" charset="0"/>
            </a:endParaRPr>
          </a:p>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relationship between a weak entity and its owner is called an </a:t>
            </a:r>
            <a:r>
              <a:rPr lang="en-IN" b="1" i="1" dirty="0">
                <a:solidFill>
                  <a:srgbClr val="002060"/>
                </a:solidFill>
                <a:latin typeface="Times New Roman" pitchFamily="18" charset="0"/>
                <a:cs typeface="Times New Roman" pitchFamily="18" charset="0"/>
              </a:rPr>
              <a:t>identifying relationship</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t>
            </a:r>
          </a:p>
          <a:p>
            <a:pPr algn="just">
              <a:buFont typeface="Arial" panose="020B0604020202020204" pitchFamily="34" charset="0"/>
              <a:buChar char="•"/>
            </a:pP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a:xfrm>
            <a:off x="304800" y="457200"/>
            <a:ext cx="6324600" cy="1143000"/>
          </a:xfrm>
        </p:spPr>
        <p:txBody>
          <a:bodyPr>
            <a:normAutofit/>
          </a:bodyPr>
          <a:lstStyle/>
          <a:p>
            <a:r>
              <a:rPr lang="en-IN" dirty="0" smtClean="0">
                <a:solidFill>
                  <a:srgbClr val="C00000"/>
                </a:solidFill>
                <a:latin typeface="Times New Roman" pitchFamily="18" charset="0"/>
                <a:cs typeface="Times New Roman" pitchFamily="18" charset="0"/>
              </a:rPr>
              <a:t>Weak Entity</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83067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endParaRPr lang="en-IN" dirty="0" smtClean="0"/>
          </a:p>
          <a:p>
            <a:r>
              <a:rPr lang="en-US" dirty="0" smtClean="0">
                <a:solidFill>
                  <a:srgbClr val="C00000"/>
                </a:solidFill>
                <a:latin typeface="Times New Roman" pitchFamily="18" charset="0"/>
                <a:cs typeface="Times New Roman" pitchFamily="18" charset="0"/>
              </a:rPr>
              <a:t>Relationships</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a:xfrm>
            <a:off x="304800" y="1493837"/>
            <a:ext cx="8229600" cy="4506931"/>
          </a:xfrm>
        </p:spPr>
        <p:txBody>
          <a:bodyPr/>
          <a:lstStyle/>
          <a:p>
            <a:pPr algn="just">
              <a:lnSpc>
                <a:spcPct val="150000"/>
              </a:lnSpc>
              <a:buFont typeface="Arial" pitchFamily="34" charset="0"/>
              <a:buChar char="•"/>
            </a:pPr>
            <a:r>
              <a:rPr lang="en-US" dirty="0" smtClean="0">
                <a:latin typeface="Times New Roman" pitchFamily="18" charset="0"/>
                <a:cs typeface="Times New Roman" pitchFamily="18" charset="0"/>
              </a:rPr>
              <a:t>A relationship represents an association between two or more entities. An example of a relationship would be</a:t>
            </a:r>
          </a:p>
          <a:p>
            <a:pPr lvl="1" algn="just">
              <a:lnSpc>
                <a:spcPct val="150000"/>
              </a:lnSpc>
            </a:pPr>
            <a:r>
              <a:rPr lang="en-US"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Employees are assigned to projects</a:t>
            </a:r>
          </a:p>
          <a:p>
            <a:pPr lvl="1" algn="just">
              <a:lnSpc>
                <a:spcPct val="150000"/>
              </a:lnSpc>
            </a:pPr>
            <a:r>
              <a:rPr lang="en-US" sz="2000" dirty="0" smtClean="0">
                <a:latin typeface="Times New Roman" pitchFamily="18" charset="0"/>
                <a:cs typeface="Times New Roman" pitchFamily="18" charset="0"/>
              </a:rPr>
              <a:t>	Department manage one or more projects</a:t>
            </a:r>
            <a:endParaRPr lang="en-IN"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55576" y="1599406"/>
            <a:ext cx="7344816" cy="4781922"/>
          </a:xfrm>
          <a:prstGeom prst="rect">
            <a:avLst/>
          </a:prstGeom>
        </p:spPr>
      </p:pic>
      <p:sp>
        <p:nvSpPr>
          <p:cNvPr id="3" name="Content Placeholder 2"/>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Notations Used in ER diagrams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5224636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81000" y="0"/>
            <a:ext cx="6324600" cy="1143000"/>
          </a:xfrm>
        </p:spPr>
        <p:txBody>
          <a:bodyPr>
            <a:normAutofit/>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0" y="1600199"/>
            <a:ext cx="8077200" cy="4648201"/>
          </a:xfrm>
          <a:prstGeom prst="rect">
            <a:avLst/>
          </a:prstGeom>
        </p:spPr>
      </p:pic>
    </p:spTree>
    <p:extLst>
      <p:ext uri="{BB962C8B-B14F-4D97-AF65-F5344CB8AC3E}">
        <p14:creationId xmlns:p14="http://schemas.microsoft.com/office/powerpoint/2010/main" xmlns="" val="593349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04800" y="1524000"/>
            <a:ext cx="8382000" cy="4691608"/>
          </a:xfrm>
          <a:prstGeom prst="rect">
            <a:avLst/>
          </a:prstGeom>
        </p:spPr>
      </p:pic>
    </p:spTree>
    <p:extLst>
      <p:ext uri="{BB962C8B-B14F-4D97-AF65-F5344CB8AC3E}">
        <p14:creationId xmlns:p14="http://schemas.microsoft.com/office/powerpoint/2010/main" xmlns="" val="1740427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2209800"/>
          </a:xfrm>
        </p:spPr>
        <p:txBody>
          <a:bodyPr/>
          <a:lstStyle/>
          <a:p>
            <a:r>
              <a:rPr lang="en-US" dirty="0" smtClean="0">
                <a:latin typeface="Times New Roman" pitchFamily="18" charset="0"/>
                <a:cs typeface="Times New Roman" pitchFamily="18" charset="0"/>
              </a:rPr>
              <a:t>First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Semester</a:t>
            </a:r>
          </a:p>
          <a:p>
            <a:endParaRPr lang="en-US" dirty="0" smtClean="0">
              <a:latin typeface="Times New Roman" pitchFamily="18" charset="0"/>
              <a:cs typeface="Times New Roman" pitchFamily="18" charset="0"/>
            </a:endParaRPr>
          </a:p>
          <a:p>
            <a:r>
              <a:rPr lang="en-US" smtClean="0">
                <a:latin typeface="Times New Roman" pitchFamily="18" charset="0"/>
                <a:cs typeface="Times New Roman" pitchFamily="18" charset="0"/>
              </a:rPr>
              <a:t>2020-21</a:t>
            </a:r>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The degree of a relationship is the number of entities associated with the relationship. </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Unary Relationship</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Binary Relationship </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Ternary Relationship</a:t>
            </a:r>
            <a:endParaRPr lang="en-US" altLang="en-US" sz="2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a:bodyPr>
          <a:lstStyle/>
          <a:p>
            <a:endParaRPr lang="en-IN" dirty="0" smtClean="0"/>
          </a:p>
          <a:p>
            <a:r>
              <a:rPr lang="en-IN" dirty="0" smtClean="0">
                <a:solidFill>
                  <a:srgbClr val="C00000"/>
                </a:solidFill>
                <a:latin typeface="Times New Roman" pitchFamily="18" charset="0"/>
                <a:cs typeface="Times New Roman" pitchFamily="18" charset="0"/>
              </a:rPr>
              <a:t>Degree of a Relationship</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US" dirty="0">
                <a:latin typeface="Times New Roman" pitchFamily="18" charset="0"/>
                <a:cs typeface="Times New Roman" pitchFamily="18" charset="0"/>
              </a:rPr>
              <a:t>The cardinality ratio for a binary relationship specifies the maximum number of relationship instances that an entity can participate in. </a:t>
            </a:r>
            <a:endParaRPr lang="en-US" dirty="0" smtClean="0">
              <a:latin typeface="Times New Roman" pitchFamily="18" charset="0"/>
              <a:cs typeface="Times New Roman" pitchFamily="18" charset="0"/>
            </a:endParaRPr>
          </a:p>
          <a:p>
            <a:pPr lvl="1" algn="just">
              <a:lnSpc>
                <a:spcPct val="150000"/>
              </a:lnSpc>
              <a:buFont typeface="Wingdings" pitchFamily="2" charset="2"/>
              <a:buChar char="v"/>
            </a:pPr>
            <a:r>
              <a:rPr lang="en-IN" sz="2000" dirty="0" smtClean="0">
                <a:latin typeface="Times New Roman" pitchFamily="18" charset="0"/>
                <a:cs typeface="Times New Roman" pitchFamily="18" charset="0"/>
              </a:rPr>
              <a:t>One to One </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One to Many</a:t>
            </a:r>
          </a:p>
          <a:p>
            <a:pPr lvl="1" algn="just">
              <a:lnSpc>
                <a:spcPct val="150000"/>
              </a:lnSpc>
              <a:buFont typeface="Wingdings" pitchFamily="2" charset="2"/>
              <a:buChar char="v"/>
            </a:pPr>
            <a:r>
              <a:rPr lang="en-IN" altLang="en-US" sz="2000" dirty="0" smtClean="0">
                <a:latin typeface="Times New Roman" pitchFamily="18" charset="0"/>
                <a:cs typeface="Times New Roman" pitchFamily="18" charset="0"/>
              </a:rPr>
              <a:t>Many to Many</a:t>
            </a:r>
            <a:endParaRPr lang="en-US" altLang="en-US" sz="1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a:bodyPr>
          <a:lstStyle/>
          <a:p>
            <a:endParaRPr lang="en-IN" dirty="0" smtClean="0"/>
          </a:p>
          <a:p>
            <a:r>
              <a:rPr lang="en-US" dirty="0" smtClean="0">
                <a:solidFill>
                  <a:srgbClr val="C00000"/>
                </a:solidFill>
                <a:latin typeface="Times New Roman" pitchFamily="18" charset="0"/>
                <a:cs typeface="Times New Roman" pitchFamily="18" charset="0"/>
              </a:rPr>
              <a:t>Cardinality of Relationship</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The participation constraint specifies whether the existence of one entity depends on its being related to another entity via relationship type.</a:t>
            </a:r>
          </a:p>
          <a:p>
            <a:pPr algn="just">
              <a:lnSpc>
                <a:spcPct val="150000"/>
              </a:lnSpc>
              <a:buFont typeface="Arial" pitchFamily="34" charset="0"/>
              <a:buChar char="•"/>
            </a:pPr>
            <a:r>
              <a:rPr lang="en-IN" dirty="0" smtClean="0">
                <a:latin typeface="Times New Roman" pitchFamily="18" charset="0"/>
                <a:cs typeface="Times New Roman" pitchFamily="18" charset="0"/>
              </a:rPr>
              <a:t>There are two types of participants constraints</a:t>
            </a:r>
          </a:p>
          <a:p>
            <a:pPr lvl="1" algn="just">
              <a:buFont typeface="Wingdings" pitchFamily="2" charset="2"/>
              <a:buChar char="v"/>
            </a:pPr>
            <a:r>
              <a:rPr lang="en-IN" sz="2000" dirty="0" smtClean="0">
                <a:latin typeface="Times New Roman" pitchFamily="18" charset="0"/>
                <a:cs typeface="Times New Roman" pitchFamily="18" charset="0"/>
              </a:rPr>
              <a:t>Total </a:t>
            </a:r>
          </a:p>
          <a:p>
            <a:pPr lvl="1" algn="just">
              <a:buFont typeface="Wingdings" pitchFamily="2" charset="2"/>
              <a:buChar char="v"/>
            </a:pPr>
            <a:r>
              <a:rPr lang="en-IN" sz="2000" dirty="0" smtClean="0">
                <a:latin typeface="Times New Roman" pitchFamily="18" charset="0"/>
                <a:cs typeface="Times New Roman" pitchFamily="18" charset="0"/>
              </a:rPr>
              <a:t>Partial</a:t>
            </a:r>
          </a:p>
        </p:txBody>
      </p:sp>
      <p:sp>
        <p:nvSpPr>
          <p:cNvPr id="4" name="Content Placeholder 3"/>
          <p:cNvSpPr>
            <a:spLocks noGrp="1"/>
          </p:cNvSpPr>
          <p:nvPr>
            <p:ph sz="quarter" idx="10"/>
          </p:nvPr>
        </p:nvSpPr>
        <p:spPr/>
        <p:txBody>
          <a:bodyPr/>
          <a:lstStyle/>
          <a:p>
            <a:endParaRPr lang="en-IN" dirty="0" smtClean="0"/>
          </a:p>
          <a:p>
            <a:r>
              <a:rPr lang="en-IN" dirty="0" smtClean="0">
                <a:solidFill>
                  <a:srgbClr val="C00000"/>
                </a:solidFill>
                <a:latin typeface="Times New Roman" pitchFamily="18" charset="0"/>
                <a:cs typeface="Times New Roman" pitchFamily="18" charset="0"/>
              </a:rPr>
              <a:t>Participation Constraint</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The COMPANY database keeps track of a company’s employees, departments, and projects. Suppose that after the requirements collection and analysis phase, the database designers provide the following description of the </a:t>
            </a:r>
            <a:r>
              <a:rPr lang="en-US" dirty="0" err="1" smtClean="0">
                <a:latin typeface="Times New Roman" pitchFamily="18" charset="0"/>
                <a:cs typeface="Times New Roman" pitchFamily="18" charset="0"/>
              </a:rPr>
              <a:t>miniworld</a:t>
            </a:r>
            <a:r>
              <a:rPr lang="en-US" dirty="0" smtClean="0">
                <a:latin typeface="Times New Roman" pitchFamily="18" charset="0"/>
                <a:cs typeface="Times New Roman" pitchFamily="18" charset="0"/>
              </a:rPr>
              <a:t>—the part of the company that will be represented in the database.</a:t>
            </a: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A Sample Database</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460424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buFont typeface="Arial" panose="020B0604020202020204" pitchFamily="34" charset="0"/>
              <a:buChar char="•"/>
            </a:pPr>
            <a:r>
              <a:rPr lang="en-US" dirty="0">
                <a:latin typeface="Times New Roman" pitchFamily="18" charset="0"/>
                <a:cs typeface="Times New Roman" pitchFamily="18" charset="0"/>
              </a:rPr>
              <a:t>A department controls a number of projects, each of which has a unique name, a unique number, and a single location. </a:t>
            </a:r>
            <a:endParaRPr lang="en-US" dirty="0" smtClean="0">
              <a:latin typeface="Times New Roman" pitchFamily="18" charset="0"/>
              <a:cs typeface="Times New Roman" pitchFamily="18" charset="0"/>
            </a:endParaRP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store each employee’s name, Social Security number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address, salary, </a:t>
            </a:r>
            <a:r>
              <a:rPr lang="en-US" dirty="0" smtClean="0">
                <a:latin typeface="Times New Roman" pitchFamily="18" charset="0"/>
                <a:cs typeface="Times New Roman" pitchFamily="18" charset="0"/>
              </a:rPr>
              <a:t>gender, </a:t>
            </a:r>
            <a:r>
              <a:rPr lang="en-US" dirty="0">
                <a:latin typeface="Times New Roman" pitchFamily="18" charset="0"/>
                <a:cs typeface="Times New Roman" pitchFamily="18" charset="0"/>
              </a:rPr>
              <a:t>and birth date. An employee is assigned to one department, but may work on several projects, which are not necessarily controlled by the same department. We keep track of the </a:t>
            </a:r>
            <a:r>
              <a:rPr lang="en-US" dirty="0" smtClean="0">
                <a:latin typeface="Times New Roman" pitchFamily="18" charset="0"/>
                <a:cs typeface="Times New Roman" pitchFamily="18" charset="0"/>
              </a:rPr>
              <a:t>number </a:t>
            </a:r>
            <a:r>
              <a:rPr lang="en-US" dirty="0">
                <a:latin typeface="Times New Roman" pitchFamily="18" charset="0"/>
                <a:cs typeface="Times New Roman" pitchFamily="18" charset="0"/>
              </a:rPr>
              <a:t>of hours per week that an employee works on each project. We also keep track of the direct supervisor of each employee (who is another employee). </a:t>
            </a:r>
            <a:endParaRPr lang="en-US" dirty="0" smtClean="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1333854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Arial" pitchFamily="34" charset="0"/>
              <a:buChar char="•"/>
            </a:pPr>
            <a:r>
              <a:rPr lang="en-US" sz="2200" dirty="0" smtClean="0">
                <a:latin typeface="Times New Roman" pitchFamily="18" charset="0"/>
                <a:cs typeface="Times New Roman" pitchFamily="18" charset="0"/>
              </a:rPr>
              <a:t>We want to keep track of the dependents of each employee for insurance purposes. We keep each dependent’s first name, gender, birth date, and relationship to the employee.</a:t>
            </a:r>
            <a:endParaRPr lang="en-IN" sz="2200" dirty="0" smtClean="0">
              <a:latin typeface="Times New Roman" pitchFamily="18" charset="0"/>
              <a:cs typeface="Times New Roman" pitchFamily="18" charset="0"/>
            </a:endParaRPr>
          </a:p>
          <a:p>
            <a:pPr algn="just">
              <a:lnSpc>
                <a:spcPct val="150000"/>
              </a:lnSpc>
            </a:pPr>
            <a:endParaRPr lang="en-US" sz="2200" dirty="0"/>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lnSpc>
                <a:spcPct val="150000"/>
              </a:lnSpc>
              <a:buAutoNum type="arabicPeriod"/>
            </a:pPr>
            <a:r>
              <a:rPr lang="en-IN" dirty="0" smtClean="0">
                <a:latin typeface="Times New Roman" pitchFamily="18" charset="0"/>
                <a:cs typeface="Times New Roman" pitchFamily="18" charset="0"/>
              </a:rPr>
              <a:t>Employee</a:t>
            </a:r>
          </a:p>
          <a:p>
            <a:pPr marL="457200" indent="-457200" algn="just">
              <a:lnSpc>
                <a:spcPct val="150000"/>
              </a:lnSpc>
              <a:buAutoNum type="arabicPeriod"/>
            </a:pPr>
            <a:r>
              <a:rPr lang="en-IN" dirty="0" smtClean="0">
                <a:latin typeface="Times New Roman" pitchFamily="18" charset="0"/>
                <a:cs typeface="Times New Roman" pitchFamily="18" charset="0"/>
              </a:rPr>
              <a:t>Department</a:t>
            </a:r>
          </a:p>
          <a:p>
            <a:pPr marL="457200" indent="-457200" algn="just">
              <a:lnSpc>
                <a:spcPct val="150000"/>
              </a:lnSpc>
              <a:buAutoNum type="arabicPeriod"/>
            </a:pPr>
            <a:r>
              <a:rPr lang="en-IN" dirty="0" smtClean="0">
                <a:latin typeface="Times New Roman" pitchFamily="18" charset="0"/>
                <a:cs typeface="Times New Roman" pitchFamily="18" charset="0"/>
              </a:rPr>
              <a:t>Project</a:t>
            </a:r>
          </a:p>
          <a:p>
            <a:pPr marL="457200" indent="-457200" algn="just">
              <a:lnSpc>
                <a:spcPct val="150000"/>
              </a:lnSpc>
              <a:buAutoNum type="arabicPeriod"/>
            </a:pPr>
            <a:r>
              <a:rPr lang="en-IN" dirty="0" smtClean="0">
                <a:latin typeface="Times New Roman" pitchFamily="18" charset="0"/>
                <a:cs typeface="Times New Roman" pitchFamily="18" charset="0"/>
              </a:rPr>
              <a:t>Dependent</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Identify the Entities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7857521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81000" y="1447800"/>
            <a:ext cx="8001000" cy="4876800"/>
          </a:xfrm>
          <a:prstGeom prst="rect">
            <a:avLst/>
          </a:prstGeom>
          <a:noFill/>
          <a:ln w="9525">
            <a:noFill/>
            <a:miter lim="800000"/>
            <a:headEnd/>
            <a:tailEnd/>
          </a:ln>
          <a:effectLst/>
        </p:spPr>
      </p:pic>
    </p:spTree>
    <p:extLst>
      <p:ext uri="{BB962C8B-B14F-4D97-AF65-F5344CB8AC3E}">
        <p14:creationId xmlns:p14="http://schemas.microsoft.com/office/powerpoint/2010/main" xmlns="" val="3520003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nSpc>
                <a:spcPct val="150000"/>
              </a:lnSpc>
              <a:buAutoNum type="arabicPeriod"/>
            </a:pPr>
            <a:r>
              <a:rPr lang="en-IN" dirty="0" smtClean="0">
                <a:latin typeface="Times New Roman" pitchFamily="18" charset="0"/>
                <a:cs typeface="Times New Roman" pitchFamily="18" charset="0"/>
              </a:rPr>
              <a:t>Employee manages Department</a:t>
            </a:r>
          </a:p>
          <a:p>
            <a:pPr marL="457200" indent="-457200">
              <a:lnSpc>
                <a:spcPct val="150000"/>
              </a:lnSpc>
              <a:buAutoNum type="arabicPeriod"/>
            </a:pPr>
            <a:r>
              <a:rPr lang="en-IN" dirty="0" smtClean="0">
                <a:latin typeface="Times New Roman" pitchFamily="18" charset="0"/>
                <a:cs typeface="Times New Roman" pitchFamily="18" charset="0"/>
              </a:rPr>
              <a:t>Employee works for Department</a:t>
            </a:r>
          </a:p>
          <a:p>
            <a:pPr marL="457200" indent="-457200">
              <a:lnSpc>
                <a:spcPct val="150000"/>
              </a:lnSpc>
              <a:buAutoNum type="arabicPeriod"/>
            </a:pPr>
            <a:r>
              <a:rPr lang="en-IN" dirty="0" smtClean="0">
                <a:latin typeface="Times New Roman" pitchFamily="18" charset="0"/>
                <a:cs typeface="Times New Roman" pitchFamily="18" charset="0"/>
              </a:rPr>
              <a:t>Department controls project</a:t>
            </a:r>
          </a:p>
          <a:p>
            <a:pPr marL="457200" indent="-457200">
              <a:lnSpc>
                <a:spcPct val="150000"/>
              </a:lnSpc>
              <a:buAutoNum type="arabicPeriod"/>
            </a:pPr>
            <a:r>
              <a:rPr lang="en-IN" dirty="0" smtClean="0">
                <a:latin typeface="Times New Roman" pitchFamily="18" charset="0"/>
                <a:cs typeface="Times New Roman" pitchFamily="18" charset="0"/>
              </a:rPr>
              <a:t>Employee supervises Employee</a:t>
            </a:r>
          </a:p>
          <a:p>
            <a:pPr marL="457200" indent="-457200">
              <a:lnSpc>
                <a:spcPct val="150000"/>
              </a:lnSpc>
              <a:buAutoNum type="arabicPeriod"/>
            </a:pPr>
            <a:r>
              <a:rPr lang="en-IN" dirty="0" smtClean="0">
                <a:latin typeface="Times New Roman" pitchFamily="18" charset="0"/>
                <a:cs typeface="Times New Roman" pitchFamily="18" charset="0"/>
              </a:rPr>
              <a:t>Employee works on projects</a:t>
            </a:r>
          </a:p>
          <a:p>
            <a:pPr marL="457200" indent="-457200">
              <a:lnSpc>
                <a:spcPct val="150000"/>
              </a:lnSpc>
              <a:buAutoNum type="arabicPeriod"/>
            </a:pPr>
            <a:r>
              <a:rPr lang="en-IN" dirty="0" smtClean="0">
                <a:latin typeface="Times New Roman" pitchFamily="18" charset="0"/>
                <a:cs typeface="Times New Roman" pitchFamily="18" charset="0"/>
              </a:rPr>
              <a:t>Employee has Dependents</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Relationships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1492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539552" y="1844824"/>
            <a:ext cx="7344816" cy="3888432"/>
          </a:xfrm>
          <a:prstGeom prst="rect">
            <a:avLst/>
          </a:prstGeom>
        </p:spPr>
      </p:pic>
      <p:sp>
        <p:nvSpPr>
          <p:cNvPr id="5" name="TextBox 4"/>
          <p:cNvSpPr txBox="1"/>
          <p:nvPr/>
        </p:nvSpPr>
        <p:spPr>
          <a:xfrm>
            <a:off x="3179068" y="2420888"/>
            <a:ext cx="576064" cy="369332"/>
          </a:xfrm>
          <a:prstGeom prst="rect">
            <a:avLst/>
          </a:prstGeom>
          <a:noFill/>
        </p:spPr>
        <p:txBody>
          <a:bodyPr wrap="square" rtlCol="0">
            <a:spAutoFit/>
          </a:bodyPr>
          <a:lstStyle/>
          <a:p>
            <a:r>
              <a:rPr lang="en-IN" dirty="0" smtClean="0"/>
              <a:t>N</a:t>
            </a:r>
            <a:endParaRPr lang="en-IN" dirty="0"/>
          </a:p>
        </p:txBody>
      </p:sp>
      <p:sp>
        <p:nvSpPr>
          <p:cNvPr id="6" name="TextBox 5"/>
          <p:cNvSpPr txBox="1"/>
          <p:nvPr/>
        </p:nvSpPr>
        <p:spPr>
          <a:xfrm>
            <a:off x="4716016" y="2420888"/>
            <a:ext cx="576064" cy="369332"/>
          </a:xfrm>
          <a:prstGeom prst="rect">
            <a:avLst/>
          </a:prstGeom>
          <a:noFill/>
        </p:spPr>
        <p:txBody>
          <a:bodyPr wrap="square" rtlCol="0">
            <a:spAutoFit/>
          </a:bodyPr>
          <a:lstStyle/>
          <a:p>
            <a:r>
              <a:rPr lang="en-IN" dirty="0" smtClean="0"/>
              <a:t>1</a:t>
            </a:r>
            <a:endParaRPr lang="en-IN" dirty="0"/>
          </a:p>
        </p:txBody>
      </p:sp>
      <p:sp>
        <p:nvSpPr>
          <p:cNvPr id="7" name="TextBox 6"/>
          <p:cNvSpPr txBox="1"/>
          <p:nvPr/>
        </p:nvSpPr>
        <p:spPr>
          <a:xfrm>
            <a:off x="3179068" y="4653136"/>
            <a:ext cx="384820" cy="369332"/>
          </a:xfrm>
          <a:prstGeom prst="rect">
            <a:avLst/>
          </a:prstGeom>
          <a:noFill/>
        </p:spPr>
        <p:txBody>
          <a:bodyPr wrap="square" rtlCol="0">
            <a:spAutoFit/>
          </a:bodyPr>
          <a:lstStyle/>
          <a:p>
            <a:r>
              <a:rPr lang="en-IN" dirty="0" smtClean="0"/>
              <a:t>M</a:t>
            </a:r>
            <a:endParaRPr lang="en-IN" dirty="0"/>
          </a:p>
        </p:txBody>
      </p:sp>
      <p:sp>
        <p:nvSpPr>
          <p:cNvPr id="8" name="TextBox 7"/>
          <p:cNvSpPr txBox="1"/>
          <p:nvPr/>
        </p:nvSpPr>
        <p:spPr>
          <a:xfrm>
            <a:off x="4775085" y="4653136"/>
            <a:ext cx="504056" cy="369332"/>
          </a:xfrm>
          <a:prstGeom prst="rect">
            <a:avLst/>
          </a:prstGeom>
          <a:noFill/>
        </p:spPr>
        <p:txBody>
          <a:bodyPr wrap="square" rtlCol="0">
            <a:spAutoFit/>
          </a:bodyPr>
          <a:lstStyle/>
          <a:p>
            <a:r>
              <a:rPr lang="en-IN" dirty="0" smtClean="0"/>
              <a:t>N</a:t>
            </a:r>
            <a:endParaRPr lang="en-IN" dirty="0"/>
          </a:p>
        </p:txBody>
      </p:sp>
      <p:cxnSp>
        <p:nvCxnSpPr>
          <p:cNvPr id="9" name="Straight Connector 8"/>
          <p:cNvCxnSpPr/>
          <p:nvPr/>
        </p:nvCxnSpPr>
        <p:spPr>
          <a:xfrm>
            <a:off x="2771800" y="2924944"/>
            <a:ext cx="7200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8200" y="2971800"/>
            <a:ext cx="76200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19400" y="5105400"/>
            <a:ext cx="7200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24400" y="5105400"/>
            <a:ext cx="72008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479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lnSpc>
                <a:spcPct val="150000"/>
              </a:lnSpc>
              <a:buFont typeface="+mj-lt"/>
              <a:buAutoNum type="arabicPeriod"/>
            </a:pPr>
            <a:r>
              <a:rPr lang="en-US" b="1" i="1" dirty="0" smtClean="0">
                <a:latin typeface="Times New Roman" pitchFamily="18" charset="0"/>
                <a:cs typeface="Times New Roman" pitchFamily="18" charset="0"/>
              </a:rPr>
              <a:t>Steps in Database Design Process</a:t>
            </a:r>
          </a:p>
          <a:p>
            <a:pPr marL="457200" indent="-457200" algn="just">
              <a:lnSpc>
                <a:spcPct val="150000"/>
              </a:lnSpc>
              <a:buFont typeface="+mj-lt"/>
              <a:buAutoNum type="arabicPeriod"/>
            </a:pPr>
            <a:r>
              <a:rPr lang="fr-FR" b="1" i="1" dirty="0" smtClean="0">
                <a:latin typeface="Times New Roman" pitchFamily="18" charset="0"/>
                <a:cs typeface="Times New Roman" pitchFamily="18" charset="0"/>
              </a:rPr>
              <a:t>ER Concepts (</a:t>
            </a:r>
            <a:r>
              <a:rPr lang="fr-FR" b="1" i="1" dirty="0" err="1" smtClean="0">
                <a:latin typeface="Times New Roman" pitchFamily="18" charset="0"/>
                <a:cs typeface="Times New Roman" pitchFamily="18" charset="0"/>
              </a:rPr>
              <a:t>Entities</a:t>
            </a:r>
            <a:r>
              <a:rPr lang="fr-FR" b="1" i="1" dirty="0" smtClean="0">
                <a:latin typeface="Times New Roman" pitchFamily="18" charset="0"/>
                <a:cs typeface="Times New Roman" pitchFamily="18" charset="0"/>
              </a:rPr>
              <a:t>, </a:t>
            </a:r>
            <a:r>
              <a:rPr lang="fr-FR" b="1" i="1" dirty="0" err="1" smtClean="0">
                <a:latin typeface="Times New Roman" pitchFamily="18" charset="0"/>
                <a:cs typeface="Times New Roman" pitchFamily="18" charset="0"/>
              </a:rPr>
              <a:t>Attributes</a:t>
            </a:r>
            <a:r>
              <a:rPr lang="fr-FR" b="1" i="1" dirty="0" smtClean="0">
                <a:latin typeface="Times New Roman" pitchFamily="18" charset="0"/>
                <a:cs typeface="Times New Roman" pitchFamily="18" charset="0"/>
              </a:rPr>
              <a:t>, Associations etc.)</a:t>
            </a:r>
          </a:p>
          <a:p>
            <a:pPr marL="457200" indent="-457200" algn="just">
              <a:lnSpc>
                <a:spcPct val="150000"/>
              </a:lnSpc>
              <a:buFont typeface="+mj-lt"/>
              <a:buAutoNum type="arabicPeriod"/>
            </a:pPr>
            <a:r>
              <a:rPr lang="en-US" b="1" i="1" dirty="0" smtClean="0">
                <a:latin typeface="Times New Roman" pitchFamily="18" charset="0"/>
                <a:cs typeface="Times New Roman" pitchFamily="18" charset="0"/>
              </a:rPr>
              <a:t>ER Notations</a:t>
            </a:r>
          </a:p>
          <a:p>
            <a:pPr marL="457200" indent="-457200" algn="just">
              <a:lnSpc>
                <a:spcPct val="150000"/>
              </a:lnSpc>
              <a:buFont typeface="+mj-lt"/>
              <a:buAutoNum type="arabicPeriod"/>
            </a:pPr>
            <a:r>
              <a:rPr lang="en-US" b="1" i="1" dirty="0" smtClean="0">
                <a:latin typeface="Times New Roman" pitchFamily="18" charset="0"/>
                <a:cs typeface="Times New Roman" pitchFamily="18" charset="0"/>
              </a:rPr>
              <a:t>Class Hierarchies</a:t>
            </a:r>
            <a:endParaRPr lang="en-US" b="1"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Contents</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827584" y="1772816"/>
            <a:ext cx="7344816" cy="4445471"/>
          </a:xfrm>
          <a:prstGeom prst="rect">
            <a:avLst/>
          </a:prstGeom>
        </p:spPr>
      </p:pic>
      <p:sp>
        <p:nvSpPr>
          <p:cNvPr id="5" name="TextBox 4"/>
          <p:cNvSpPr txBox="1"/>
          <p:nvPr/>
        </p:nvSpPr>
        <p:spPr>
          <a:xfrm>
            <a:off x="3215072" y="2204864"/>
            <a:ext cx="504056" cy="369332"/>
          </a:xfrm>
          <a:prstGeom prst="rect">
            <a:avLst/>
          </a:prstGeom>
          <a:noFill/>
        </p:spPr>
        <p:txBody>
          <a:bodyPr wrap="square" rtlCol="0">
            <a:spAutoFit/>
          </a:bodyPr>
          <a:lstStyle/>
          <a:p>
            <a:r>
              <a:rPr lang="en-IN" dirty="0" smtClean="0"/>
              <a:t>1</a:t>
            </a:r>
            <a:endParaRPr lang="en-IN" dirty="0"/>
          </a:p>
        </p:txBody>
      </p:sp>
      <p:sp>
        <p:nvSpPr>
          <p:cNvPr id="6" name="TextBox 5"/>
          <p:cNvSpPr txBox="1"/>
          <p:nvPr/>
        </p:nvSpPr>
        <p:spPr>
          <a:xfrm>
            <a:off x="5076056" y="2204864"/>
            <a:ext cx="504056" cy="369332"/>
          </a:xfrm>
          <a:prstGeom prst="rect">
            <a:avLst/>
          </a:prstGeom>
          <a:noFill/>
        </p:spPr>
        <p:txBody>
          <a:bodyPr wrap="square" rtlCol="0">
            <a:spAutoFit/>
          </a:bodyPr>
          <a:lstStyle/>
          <a:p>
            <a:r>
              <a:rPr lang="en-IN" dirty="0" smtClean="0"/>
              <a:t>1</a:t>
            </a:r>
            <a:endParaRPr lang="en-IN" dirty="0"/>
          </a:p>
        </p:txBody>
      </p:sp>
      <p:sp>
        <p:nvSpPr>
          <p:cNvPr id="7" name="TextBox 6"/>
          <p:cNvSpPr txBox="1"/>
          <p:nvPr/>
        </p:nvSpPr>
        <p:spPr>
          <a:xfrm>
            <a:off x="3215072" y="4797152"/>
            <a:ext cx="504056" cy="369332"/>
          </a:xfrm>
          <a:prstGeom prst="rect">
            <a:avLst/>
          </a:prstGeom>
          <a:noFill/>
        </p:spPr>
        <p:txBody>
          <a:bodyPr wrap="square" rtlCol="0">
            <a:spAutoFit/>
          </a:bodyPr>
          <a:lstStyle/>
          <a:p>
            <a:r>
              <a:rPr lang="en-IN" dirty="0" smtClean="0"/>
              <a:t>1</a:t>
            </a:r>
            <a:endParaRPr lang="en-IN" dirty="0"/>
          </a:p>
        </p:txBody>
      </p:sp>
      <p:sp>
        <p:nvSpPr>
          <p:cNvPr id="8" name="TextBox 7"/>
          <p:cNvSpPr txBox="1"/>
          <p:nvPr/>
        </p:nvSpPr>
        <p:spPr>
          <a:xfrm>
            <a:off x="5076056" y="4797152"/>
            <a:ext cx="504056" cy="369332"/>
          </a:xfrm>
          <a:prstGeom prst="rect">
            <a:avLst/>
          </a:prstGeom>
          <a:noFill/>
        </p:spPr>
        <p:txBody>
          <a:bodyPr wrap="square" rtlCol="0">
            <a:spAutoFit/>
          </a:bodyPr>
          <a:lstStyle/>
          <a:p>
            <a:r>
              <a:rPr lang="en-IN" dirty="0" smtClean="0"/>
              <a:t>N</a:t>
            </a:r>
            <a:endParaRPr lang="en-IN" dirty="0"/>
          </a:p>
        </p:txBody>
      </p:sp>
      <p:cxnSp>
        <p:nvCxnSpPr>
          <p:cNvPr id="12" name="Straight Connector 11"/>
          <p:cNvCxnSpPr/>
          <p:nvPr/>
        </p:nvCxnSpPr>
        <p:spPr>
          <a:xfrm>
            <a:off x="4953000" y="2895600"/>
            <a:ext cx="79628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953000" y="5334000"/>
            <a:ext cx="796280" cy="15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13099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5" name="Picture 4"/>
          <p:cNvPicPr>
            <a:picLocks noChangeAspect="1"/>
          </p:cNvPicPr>
          <p:nvPr/>
        </p:nvPicPr>
        <p:blipFill>
          <a:blip r:embed="rId2"/>
          <a:stretch>
            <a:fillRect/>
          </a:stretch>
        </p:blipFill>
        <p:spPr>
          <a:xfrm>
            <a:off x="1029891" y="1412776"/>
            <a:ext cx="6912768" cy="1981200"/>
          </a:xfrm>
          <a:prstGeom prst="rect">
            <a:avLst/>
          </a:prstGeom>
        </p:spPr>
      </p:pic>
      <p:pic>
        <p:nvPicPr>
          <p:cNvPr id="6" name="Picture 5"/>
          <p:cNvPicPr>
            <a:picLocks noChangeAspect="1"/>
          </p:cNvPicPr>
          <p:nvPr/>
        </p:nvPicPr>
        <p:blipFill>
          <a:blip r:embed="rId3"/>
          <a:stretch>
            <a:fillRect/>
          </a:stretch>
        </p:blipFill>
        <p:spPr>
          <a:xfrm>
            <a:off x="3257550" y="4077072"/>
            <a:ext cx="2457450" cy="2160240"/>
          </a:xfrm>
          <a:prstGeom prst="rect">
            <a:avLst/>
          </a:prstGeom>
        </p:spPr>
      </p:pic>
      <p:sp>
        <p:nvSpPr>
          <p:cNvPr id="7" name="TextBox 6"/>
          <p:cNvSpPr txBox="1"/>
          <p:nvPr/>
        </p:nvSpPr>
        <p:spPr>
          <a:xfrm>
            <a:off x="3347864" y="1978496"/>
            <a:ext cx="432048" cy="369332"/>
          </a:xfrm>
          <a:prstGeom prst="rect">
            <a:avLst/>
          </a:prstGeom>
          <a:noFill/>
        </p:spPr>
        <p:txBody>
          <a:bodyPr wrap="square" rtlCol="0">
            <a:spAutoFit/>
          </a:bodyPr>
          <a:lstStyle/>
          <a:p>
            <a:r>
              <a:rPr lang="en-IN" dirty="0" smtClean="0"/>
              <a:t>1</a:t>
            </a:r>
            <a:endParaRPr lang="en-IN" dirty="0"/>
          </a:p>
        </p:txBody>
      </p:sp>
      <p:sp>
        <p:nvSpPr>
          <p:cNvPr id="8" name="TextBox 7"/>
          <p:cNvSpPr txBox="1"/>
          <p:nvPr/>
        </p:nvSpPr>
        <p:spPr>
          <a:xfrm>
            <a:off x="5220072" y="1978496"/>
            <a:ext cx="494928" cy="369332"/>
          </a:xfrm>
          <a:prstGeom prst="rect">
            <a:avLst/>
          </a:prstGeom>
          <a:noFill/>
        </p:spPr>
        <p:txBody>
          <a:bodyPr wrap="square" rtlCol="0">
            <a:spAutoFit/>
          </a:bodyPr>
          <a:lstStyle/>
          <a:p>
            <a:r>
              <a:rPr lang="en-IN" dirty="0" smtClean="0"/>
              <a:t>N</a:t>
            </a:r>
            <a:endParaRPr lang="en-IN" dirty="0"/>
          </a:p>
        </p:txBody>
      </p:sp>
      <p:sp>
        <p:nvSpPr>
          <p:cNvPr id="9" name="TextBox 8"/>
          <p:cNvSpPr txBox="1"/>
          <p:nvPr/>
        </p:nvSpPr>
        <p:spPr>
          <a:xfrm>
            <a:off x="5364088" y="5373216"/>
            <a:ext cx="1368152" cy="369332"/>
          </a:xfrm>
          <a:prstGeom prst="rect">
            <a:avLst/>
          </a:prstGeom>
          <a:noFill/>
        </p:spPr>
        <p:txBody>
          <a:bodyPr wrap="square" rtlCol="0">
            <a:spAutoFit/>
          </a:bodyPr>
          <a:lstStyle/>
          <a:p>
            <a:r>
              <a:rPr lang="en-IN" dirty="0" smtClean="0"/>
              <a:t>Supervisor</a:t>
            </a:r>
            <a:endParaRPr lang="en-IN" dirty="0"/>
          </a:p>
        </p:txBody>
      </p:sp>
      <p:sp>
        <p:nvSpPr>
          <p:cNvPr id="10" name="TextBox 9"/>
          <p:cNvSpPr txBox="1"/>
          <p:nvPr/>
        </p:nvSpPr>
        <p:spPr>
          <a:xfrm>
            <a:off x="2555776" y="5445224"/>
            <a:ext cx="1224136" cy="369332"/>
          </a:xfrm>
          <a:prstGeom prst="rect">
            <a:avLst/>
          </a:prstGeom>
          <a:noFill/>
        </p:spPr>
        <p:txBody>
          <a:bodyPr wrap="square" rtlCol="0">
            <a:spAutoFit/>
          </a:bodyPr>
          <a:lstStyle/>
          <a:p>
            <a:r>
              <a:rPr lang="en-IN" dirty="0" smtClean="0"/>
              <a:t>Supervisee</a:t>
            </a:r>
            <a:endParaRPr lang="en-IN" dirty="0"/>
          </a:p>
        </p:txBody>
      </p:sp>
      <p:cxnSp>
        <p:nvCxnSpPr>
          <p:cNvPr id="14" name="Straight Connector 13"/>
          <p:cNvCxnSpPr/>
          <p:nvPr/>
        </p:nvCxnSpPr>
        <p:spPr>
          <a:xfrm>
            <a:off x="5181600" y="2438400"/>
            <a:ext cx="9906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006485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rgbClr val="C00000"/>
                </a:solidFill>
                <a:latin typeface="Times New Roman" pitchFamily="18" charset="0"/>
                <a:cs typeface="Times New Roman" pitchFamily="18" charset="0"/>
              </a:rPr>
              <a:t>ER Diagram of Company </a:t>
            </a:r>
            <a:r>
              <a:rPr lang="en-US" dirty="0" smtClean="0">
                <a:solidFill>
                  <a:srgbClr val="C00000"/>
                </a:solidFill>
                <a:latin typeface="Times New Roman" pitchFamily="18" charset="0"/>
                <a:cs typeface="Times New Roman" pitchFamily="18" charset="0"/>
              </a:rPr>
              <a:t>Database</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79512" y="1447800"/>
            <a:ext cx="8659688" cy="5029200"/>
          </a:xfrm>
          <a:prstGeom prst="rect">
            <a:avLst/>
          </a:prstGeom>
        </p:spPr>
      </p:pic>
    </p:spTree>
    <p:extLst>
      <p:ext uri="{BB962C8B-B14F-4D97-AF65-F5344CB8AC3E}">
        <p14:creationId xmlns:p14="http://schemas.microsoft.com/office/powerpoint/2010/main" xmlns="" val="3866981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50000"/>
              </a:lnSpc>
            </a:pPr>
            <a:r>
              <a:rPr lang="en-US" altLang="en-US" dirty="0" smtClean="0">
                <a:latin typeface="Times New Roman" pitchFamily="18" charset="0"/>
                <a:cs typeface="Times New Roman" pitchFamily="18" charset="0"/>
              </a:rPr>
              <a:t>	Consider a university with many departments. Each department has unique </a:t>
            </a:r>
            <a:r>
              <a:rPr lang="en-US" altLang="en-US" dirty="0" err="1" smtClean="0">
                <a:latin typeface="Times New Roman" pitchFamily="18" charset="0"/>
                <a:cs typeface="Times New Roman" pitchFamily="18" charset="0"/>
              </a:rPr>
              <a:t>D.no</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D_name</a:t>
            </a:r>
            <a:r>
              <a:rPr lang="en-US" altLang="en-US" dirty="0" smtClean="0">
                <a:latin typeface="Times New Roman" pitchFamily="18" charset="0"/>
                <a:cs typeface="Times New Roman" pitchFamily="18" charset="0"/>
              </a:rPr>
              <a:t> and location. A department can offer any number of courses. Several professors work for a department. Each Professor is given a unique code, name and contact number. Each professor works for one department. Each department has one professor as head. A Professor can head only one department and can teach 2 to 4 courses. A student can enroll for any number of courses. A course can be taught by multiple professors. Each course has some credits associated with it and can have any number of students. Each student has unique </a:t>
            </a:r>
            <a:r>
              <a:rPr lang="en-US" altLang="en-US" dirty="0" err="1" smtClean="0">
                <a:latin typeface="Times New Roman" pitchFamily="18" charset="0"/>
                <a:cs typeface="Times New Roman" pitchFamily="18" charset="0"/>
              </a:rPr>
              <a:t>Rollno</a:t>
            </a:r>
            <a:r>
              <a:rPr lang="en-US" altLang="en-US" dirty="0" smtClean="0">
                <a:latin typeface="Times New Roman" pitchFamily="18" charset="0"/>
                <a:cs typeface="Times New Roman" pitchFamily="18" charset="0"/>
              </a:rPr>
              <a:t>, Name and Address. </a:t>
            </a:r>
          </a:p>
        </p:txBody>
      </p:sp>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University Management System</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Identify the Entities</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different entities are</a:t>
            </a:r>
          </a:p>
          <a:p>
            <a:pPr marL="457200" indent="-457200">
              <a:lnSpc>
                <a:spcPct val="150000"/>
              </a:lnSpc>
              <a:buFont typeface="+mj-lt"/>
              <a:buAutoNum type="arabicPeriod"/>
            </a:pPr>
            <a:r>
              <a:rPr lang="en-US" dirty="0" smtClean="0">
                <a:latin typeface="Times New Roman" pitchFamily="18" charset="0"/>
                <a:cs typeface="Times New Roman" pitchFamily="18" charset="0"/>
              </a:rPr>
              <a:t>Department</a:t>
            </a:r>
          </a:p>
          <a:p>
            <a:pPr marL="457200" indent="-457200">
              <a:lnSpc>
                <a:spcPct val="150000"/>
              </a:lnSpc>
              <a:buFont typeface="+mj-lt"/>
              <a:buAutoNum type="arabicPeriod"/>
            </a:pPr>
            <a:r>
              <a:rPr lang="en-US" dirty="0" smtClean="0">
                <a:latin typeface="Times New Roman" pitchFamily="18" charset="0"/>
                <a:cs typeface="Times New Roman" pitchFamily="18" charset="0"/>
              </a:rPr>
              <a:t>Course</a:t>
            </a:r>
          </a:p>
          <a:p>
            <a:pPr marL="457200" indent="-457200">
              <a:lnSpc>
                <a:spcPct val="150000"/>
              </a:lnSpc>
              <a:buFont typeface="+mj-lt"/>
              <a:buAutoNum type="arabicPeriod"/>
            </a:pPr>
            <a:r>
              <a:rPr lang="en-US" dirty="0" smtClean="0">
                <a:latin typeface="Times New Roman" pitchFamily="18" charset="0"/>
                <a:cs typeface="Times New Roman" pitchFamily="18" charset="0"/>
              </a:rPr>
              <a:t>Professor</a:t>
            </a:r>
          </a:p>
          <a:p>
            <a:pPr marL="457200" indent="-457200">
              <a:lnSpc>
                <a:spcPct val="150000"/>
              </a:lnSpc>
              <a:buFont typeface="+mj-lt"/>
              <a:buAutoNum type="arabicPeriod"/>
            </a:pPr>
            <a:r>
              <a:rPr lang="en-US" dirty="0" smtClean="0">
                <a:latin typeface="Times New Roman" pitchFamily="18" charset="0"/>
                <a:cs typeface="Times New Roman" pitchFamily="18" charset="0"/>
              </a:rPr>
              <a:t>Student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en-US" dirty="0" smtClean="0">
                <a:latin typeface="Times New Roman" pitchFamily="18" charset="0"/>
                <a:cs typeface="Times New Roman" pitchFamily="18" charset="0"/>
              </a:rPr>
              <a:t>Following are the primary key attributes for each entity</a:t>
            </a:r>
          </a:p>
          <a:p>
            <a:pPr algn="just">
              <a:lnSpc>
                <a:spcPct val="150000"/>
              </a:lnSpc>
              <a:buFont typeface="Arial" pitchFamily="34" charset="0"/>
              <a:buChar char="•"/>
            </a:pPr>
            <a:r>
              <a:rPr lang="en-US" altLang="en-US" dirty="0" err="1" smtClean="0">
                <a:latin typeface="Times New Roman" pitchFamily="18" charset="0"/>
                <a:cs typeface="Times New Roman" pitchFamily="18" charset="0"/>
              </a:rPr>
              <a:t>Dno</a:t>
            </a:r>
            <a:r>
              <a:rPr lang="en-US" altLang="en-US" dirty="0" smtClean="0">
                <a:latin typeface="Times New Roman" pitchFamily="18" charset="0"/>
                <a:cs typeface="Times New Roman" pitchFamily="18" charset="0"/>
              </a:rPr>
              <a:t>(Department number) key attribute of Department</a:t>
            </a:r>
          </a:p>
          <a:p>
            <a:pPr algn="just">
              <a:lnSpc>
                <a:spcPct val="150000"/>
              </a:lnSpc>
              <a:buFont typeface="Arial" pitchFamily="34" charset="0"/>
              <a:buChar char="•"/>
            </a:pPr>
            <a:r>
              <a:rPr lang="en-US" altLang="en-US" dirty="0" err="1" smtClean="0">
                <a:latin typeface="Times New Roman" pitchFamily="18" charset="0"/>
                <a:cs typeface="Times New Roman" pitchFamily="18" charset="0"/>
              </a:rPr>
              <a:t>C_code</a:t>
            </a:r>
            <a:r>
              <a:rPr lang="en-US" altLang="en-US" dirty="0" smtClean="0">
                <a:latin typeface="Times New Roman" pitchFamily="18" charset="0"/>
                <a:cs typeface="Times New Roman" pitchFamily="18" charset="0"/>
              </a:rPr>
              <a:t>(Course Code) key attribute of Course</a:t>
            </a:r>
          </a:p>
          <a:p>
            <a:pPr algn="just">
              <a:lnSpc>
                <a:spcPct val="150000"/>
              </a:lnSpc>
              <a:buFont typeface="Arial" pitchFamily="34" charset="0"/>
              <a:buChar char="•"/>
            </a:pPr>
            <a:r>
              <a:rPr lang="en-US" altLang="en-US" dirty="0" err="1" smtClean="0">
                <a:latin typeface="Times New Roman" pitchFamily="18" charset="0"/>
                <a:cs typeface="Times New Roman" pitchFamily="18" charset="0"/>
              </a:rPr>
              <a:t>Roll_no</a:t>
            </a:r>
            <a:r>
              <a:rPr lang="en-US" altLang="en-US" dirty="0" smtClean="0">
                <a:latin typeface="Times New Roman" pitchFamily="18" charset="0"/>
                <a:cs typeface="Times New Roman" pitchFamily="18" charset="0"/>
              </a:rPr>
              <a:t>(Roll number) key attribute of Student</a:t>
            </a:r>
          </a:p>
          <a:p>
            <a:pPr algn="just">
              <a:lnSpc>
                <a:spcPct val="150000"/>
              </a:lnSpc>
              <a:buFont typeface="Arial" pitchFamily="34" charset="0"/>
              <a:buChar char="•"/>
            </a:pPr>
            <a:r>
              <a:rPr lang="en-US" altLang="en-US" dirty="0" err="1" smtClean="0">
                <a:latin typeface="Times New Roman" pitchFamily="18" charset="0"/>
                <a:cs typeface="Times New Roman" pitchFamily="18" charset="0"/>
              </a:rPr>
              <a:t>P_code</a:t>
            </a:r>
            <a:r>
              <a:rPr lang="en-US" altLang="en-US" dirty="0" smtClean="0">
                <a:latin typeface="Times New Roman" pitchFamily="18" charset="0"/>
                <a:cs typeface="Times New Roman" pitchFamily="18" charset="0"/>
              </a:rPr>
              <a:t>(Professor code) key attribute of Teacher</a:t>
            </a:r>
          </a:p>
        </p:txBody>
      </p:sp>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Identify key Attributes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lnSpc>
                <a:spcPct val="150000"/>
              </a:lnSpc>
              <a:buFont typeface="Arial" pitchFamily="34" charset="0"/>
              <a:buChar char="•"/>
            </a:pPr>
            <a:r>
              <a:rPr lang="en-US" altLang="en-US" dirty="0" smtClean="0">
                <a:latin typeface="Times New Roman" pitchFamily="18" charset="0"/>
                <a:cs typeface="Times New Roman" pitchFamily="18" charset="0"/>
              </a:rPr>
              <a:t>Department entity will have </a:t>
            </a:r>
          </a:p>
          <a:p>
            <a:pPr lvl="1" algn="just">
              <a:buFont typeface="Arial" pitchFamily="34" charset="0"/>
              <a:buChar char="•"/>
            </a:pPr>
            <a:r>
              <a:rPr lang="en-US" altLang="en-US" sz="1900" dirty="0" err="1" smtClean="0">
                <a:latin typeface="Times New Roman" pitchFamily="18" charset="0"/>
                <a:cs typeface="Times New Roman" pitchFamily="18" charset="0"/>
              </a:rPr>
              <a:t>dname</a:t>
            </a:r>
            <a:endParaRPr lang="en-US" altLang="en-US" sz="1900" dirty="0" smtClean="0">
              <a:latin typeface="Times New Roman" pitchFamily="18" charset="0"/>
              <a:cs typeface="Times New Roman" pitchFamily="18" charset="0"/>
            </a:endParaRPr>
          </a:p>
          <a:p>
            <a:pPr lvl="1" algn="just">
              <a:buFont typeface="Arial" pitchFamily="34" charset="0"/>
              <a:buChar char="•"/>
            </a:pPr>
            <a:r>
              <a:rPr lang="en-US" altLang="en-US" sz="1900" dirty="0" smtClean="0">
                <a:latin typeface="Times New Roman" pitchFamily="18" charset="0"/>
                <a:cs typeface="Times New Roman" pitchFamily="18" charset="0"/>
              </a:rPr>
              <a:t>loc</a:t>
            </a:r>
          </a:p>
          <a:p>
            <a:pPr algn="just">
              <a:lnSpc>
                <a:spcPct val="150000"/>
              </a:lnSpc>
              <a:buFont typeface="Arial" pitchFamily="34" charset="0"/>
              <a:buChar char="•"/>
            </a:pPr>
            <a:r>
              <a:rPr lang="en-US" altLang="en-US" dirty="0" smtClean="0">
                <a:latin typeface="Times New Roman" pitchFamily="18" charset="0"/>
                <a:cs typeface="Times New Roman" pitchFamily="18" charset="0"/>
              </a:rPr>
              <a:t>Course entity will have</a:t>
            </a:r>
          </a:p>
          <a:p>
            <a:pPr lvl="1" algn="just">
              <a:buFont typeface="Arial" pitchFamily="34" charset="0"/>
              <a:buChar char="•"/>
            </a:pPr>
            <a:r>
              <a:rPr lang="en-US" altLang="en-US" sz="1900" dirty="0" err="1" smtClean="0">
                <a:latin typeface="Times New Roman" pitchFamily="18" charset="0"/>
                <a:cs typeface="Times New Roman" pitchFamily="18" charset="0"/>
              </a:rPr>
              <a:t>c_name</a:t>
            </a:r>
            <a:endParaRPr lang="en-US" altLang="en-US" sz="1900" dirty="0" smtClean="0">
              <a:latin typeface="Times New Roman" pitchFamily="18" charset="0"/>
              <a:cs typeface="Times New Roman" pitchFamily="18" charset="0"/>
            </a:endParaRPr>
          </a:p>
          <a:p>
            <a:pPr lvl="1" algn="just">
              <a:buFont typeface="Arial" pitchFamily="34" charset="0"/>
              <a:buChar char="•"/>
            </a:pPr>
            <a:r>
              <a:rPr lang="en-US" altLang="en-US" sz="1900" dirty="0" smtClean="0">
                <a:latin typeface="Times New Roman" pitchFamily="18" charset="0"/>
                <a:cs typeface="Times New Roman" pitchFamily="18" charset="0"/>
              </a:rPr>
              <a:t>credits</a:t>
            </a:r>
          </a:p>
          <a:p>
            <a:pPr algn="just">
              <a:lnSpc>
                <a:spcPct val="150000"/>
              </a:lnSpc>
              <a:buFont typeface="Arial" pitchFamily="34" charset="0"/>
              <a:buChar char="•"/>
            </a:pPr>
            <a:r>
              <a:rPr lang="en-US" altLang="en-US" dirty="0" smtClean="0">
                <a:latin typeface="Times New Roman" pitchFamily="18" charset="0"/>
                <a:cs typeface="Times New Roman" pitchFamily="18" charset="0"/>
              </a:rPr>
              <a:t>Professor will have </a:t>
            </a:r>
          </a:p>
          <a:p>
            <a:pPr lvl="1" algn="just">
              <a:buFont typeface="Arial" pitchFamily="34" charset="0"/>
              <a:buChar char="•"/>
            </a:pPr>
            <a:r>
              <a:rPr lang="en-US" altLang="en-US" sz="1900" dirty="0" smtClean="0">
                <a:latin typeface="Times New Roman" pitchFamily="18" charset="0"/>
                <a:cs typeface="Times New Roman" pitchFamily="18" charset="0"/>
              </a:rPr>
              <a:t>Name</a:t>
            </a:r>
          </a:p>
          <a:p>
            <a:pPr lvl="1" algn="just">
              <a:buFont typeface="Arial" pitchFamily="34" charset="0"/>
              <a:buChar char="•"/>
            </a:pPr>
            <a:r>
              <a:rPr lang="en-US" altLang="en-US" sz="1900" dirty="0" err="1" smtClean="0">
                <a:latin typeface="Times New Roman" pitchFamily="18" charset="0"/>
                <a:cs typeface="Times New Roman" pitchFamily="18" charset="0"/>
              </a:rPr>
              <a:t>mob_no</a:t>
            </a:r>
            <a:endParaRPr lang="en-US" altLang="en-US" sz="1900" dirty="0" smtClean="0">
              <a:latin typeface="Times New Roman" pitchFamily="18" charset="0"/>
              <a:cs typeface="Times New Roman" pitchFamily="18" charset="0"/>
            </a:endParaRPr>
          </a:p>
          <a:p>
            <a:pPr algn="just">
              <a:lnSpc>
                <a:spcPct val="150000"/>
              </a:lnSpc>
              <a:buFont typeface="Arial" pitchFamily="34" charset="0"/>
              <a:buChar char="•"/>
            </a:pPr>
            <a:r>
              <a:rPr lang="en-US" altLang="en-US" dirty="0" smtClean="0">
                <a:latin typeface="Times New Roman" pitchFamily="18" charset="0"/>
                <a:cs typeface="Times New Roman" pitchFamily="18" charset="0"/>
              </a:rPr>
              <a:t>Student entity will have </a:t>
            </a:r>
          </a:p>
          <a:p>
            <a:pPr lvl="1" algn="just">
              <a:buFont typeface="Arial" pitchFamily="34" charset="0"/>
              <a:buChar char="•"/>
            </a:pPr>
            <a:r>
              <a:rPr lang="en-US" altLang="en-US" sz="1900" dirty="0" smtClean="0">
                <a:latin typeface="Times New Roman" pitchFamily="18" charset="0"/>
                <a:cs typeface="Times New Roman" pitchFamily="18" charset="0"/>
              </a:rPr>
              <a:t>Name</a:t>
            </a:r>
          </a:p>
          <a:p>
            <a:pPr lvl="1" algn="just">
              <a:buFont typeface="Arial" pitchFamily="34" charset="0"/>
              <a:buChar char="•"/>
            </a:pPr>
            <a:r>
              <a:rPr lang="en-US" altLang="en-US" sz="1900" dirty="0" smtClean="0">
                <a:latin typeface="Times New Roman" pitchFamily="18" charset="0"/>
                <a:cs typeface="Times New Roman" pitchFamily="18" charset="0"/>
              </a:rPr>
              <a:t>address</a:t>
            </a:r>
          </a:p>
        </p:txBody>
      </p:sp>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Identify other Relevant Attributes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50000"/>
              </a:lnSpc>
              <a:buFont typeface="Arial" pitchFamily="34" charset="0"/>
              <a:buChar char="•"/>
            </a:pPr>
            <a:r>
              <a:rPr lang="en-US" altLang="en-US" dirty="0" smtClean="0">
                <a:latin typeface="Times New Roman" pitchFamily="18" charset="0"/>
                <a:cs typeface="Times New Roman" pitchFamily="18" charset="0"/>
              </a:rPr>
              <a:t>Department Offers Courses</a:t>
            </a:r>
          </a:p>
          <a:p>
            <a:pPr algn="just">
              <a:lnSpc>
                <a:spcPct val="150000"/>
              </a:lnSpc>
              <a:buFont typeface="Arial" pitchFamily="34" charset="0"/>
              <a:buChar char="•"/>
            </a:pPr>
            <a:r>
              <a:rPr lang="en-US" altLang="en-US" dirty="0" smtClean="0">
                <a:latin typeface="Times New Roman" pitchFamily="18" charset="0"/>
                <a:cs typeface="Times New Roman" pitchFamily="18" charset="0"/>
              </a:rPr>
              <a:t>Department has Professors</a:t>
            </a:r>
          </a:p>
          <a:p>
            <a:pPr algn="just">
              <a:lnSpc>
                <a:spcPct val="150000"/>
              </a:lnSpc>
              <a:buFont typeface="Arial" pitchFamily="34" charset="0"/>
              <a:buChar char="•"/>
            </a:pPr>
            <a:r>
              <a:rPr lang="en-US" altLang="en-US" dirty="0" smtClean="0">
                <a:latin typeface="Times New Roman" pitchFamily="18" charset="0"/>
                <a:cs typeface="Times New Roman" pitchFamily="18" charset="0"/>
              </a:rPr>
              <a:t>Student Enroll for Courses</a:t>
            </a:r>
          </a:p>
          <a:p>
            <a:pPr algn="just">
              <a:lnSpc>
                <a:spcPct val="150000"/>
              </a:lnSpc>
              <a:buFont typeface="Arial" pitchFamily="34" charset="0"/>
              <a:buChar char="•"/>
            </a:pPr>
            <a:r>
              <a:rPr lang="en-US" altLang="en-US" dirty="0" smtClean="0">
                <a:latin typeface="Times New Roman" pitchFamily="18" charset="0"/>
                <a:cs typeface="Times New Roman" pitchFamily="18" charset="0"/>
              </a:rPr>
              <a:t>Professors teach Courses</a:t>
            </a:r>
          </a:p>
          <a:p>
            <a:pPr algn="just">
              <a:lnSpc>
                <a:spcPct val="150000"/>
              </a:lnSpc>
              <a:buFont typeface="Arial" pitchFamily="34" charset="0"/>
              <a:buChar char="•"/>
            </a:pPr>
            <a:r>
              <a:rPr lang="en-US" altLang="en-US" dirty="0" smtClean="0">
                <a:latin typeface="Times New Roman" pitchFamily="18" charset="0"/>
                <a:cs typeface="Times New Roman" pitchFamily="18" charset="0"/>
              </a:rPr>
              <a:t>Professor heads Department</a:t>
            </a:r>
          </a:p>
          <a:p>
            <a:pPr algn="just">
              <a:lnSpc>
                <a:spcPct val="150000"/>
              </a:lnSpc>
              <a:buFont typeface="Arial" pitchFamily="34" charset="0"/>
              <a:buChar char="•"/>
            </a:pPr>
            <a:endParaRPr lang="en-US" altLang="en-US" dirty="0" smtClean="0">
              <a:latin typeface="Times New Roman" pitchFamily="18" charset="0"/>
              <a:cs typeface="Times New Roman" pitchFamily="18" charset="0"/>
            </a:endParaRPr>
          </a:p>
          <a:p>
            <a:pPr algn="just">
              <a:lnSpc>
                <a:spcPct val="150000"/>
              </a:lnSpc>
              <a:buFont typeface="Arial" pitchFamily="34" charset="0"/>
              <a:buChar char="•"/>
            </a:pPr>
            <a:endParaRPr lang="en-US" altLang="en-US"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Identify Relationships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Draw E-R Diagram</a:t>
            </a:r>
            <a:endParaRPr lang="en-US" dirty="0">
              <a:solidFill>
                <a:srgbClr val="C00000"/>
              </a:solidFill>
              <a:latin typeface="Times New Roman" pitchFamily="18" charset="0"/>
              <a:cs typeface="Times New Roman" pitchFamily="18" charset="0"/>
            </a:endParaRPr>
          </a:p>
        </p:txBody>
      </p:sp>
      <p:sp>
        <p:nvSpPr>
          <p:cNvPr id="8" name="Rectangle 7"/>
          <p:cNvSpPr/>
          <p:nvPr/>
        </p:nvSpPr>
        <p:spPr>
          <a:xfrm>
            <a:off x="1142976" y="2357430"/>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Department</a:t>
            </a:r>
            <a:endParaRPr lang="en-IN" b="1" dirty="0">
              <a:latin typeface="Times New Roman" pitchFamily="18" charset="0"/>
              <a:cs typeface="Times New Roman" pitchFamily="18" charset="0"/>
            </a:endParaRPr>
          </a:p>
        </p:txBody>
      </p:sp>
      <p:sp>
        <p:nvSpPr>
          <p:cNvPr id="9" name="Oval 8"/>
          <p:cNvSpPr/>
          <p:nvPr/>
        </p:nvSpPr>
        <p:spPr>
          <a:xfrm>
            <a:off x="571472" y="1714488"/>
            <a:ext cx="785818"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u="sng" dirty="0" err="1" smtClean="0">
                <a:latin typeface="Times New Roman" pitchFamily="18" charset="0"/>
                <a:cs typeface="Times New Roman" pitchFamily="18" charset="0"/>
              </a:rPr>
              <a:t>Dno</a:t>
            </a:r>
            <a:endParaRPr lang="en-IN" sz="1100" b="1" u="sng" dirty="0">
              <a:latin typeface="Times New Roman" pitchFamily="18" charset="0"/>
              <a:cs typeface="Times New Roman" pitchFamily="18" charset="0"/>
            </a:endParaRPr>
          </a:p>
        </p:txBody>
      </p:sp>
      <p:sp>
        <p:nvSpPr>
          <p:cNvPr id="10" name="Oval 9"/>
          <p:cNvSpPr/>
          <p:nvPr/>
        </p:nvSpPr>
        <p:spPr>
          <a:xfrm>
            <a:off x="1643042" y="1714488"/>
            <a:ext cx="1023958" cy="19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latin typeface="Times New Roman" pitchFamily="18" charset="0"/>
                <a:cs typeface="Times New Roman" pitchFamily="18" charset="0"/>
              </a:rPr>
              <a:t>Dname</a:t>
            </a:r>
            <a:endParaRPr lang="en-IN" sz="1100" b="1" dirty="0">
              <a:latin typeface="Times New Roman" pitchFamily="18" charset="0"/>
              <a:cs typeface="Times New Roman" pitchFamily="18" charset="0"/>
            </a:endParaRPr>
          </a:p>
        </p:txBody>
      </p:sp>
      <p:sp>
        <p:nvSpPr>
          <p:cNvPr id="12" name="Oval 11"/>
          <p:cNvSpPr/>
          <p:nvPr/>
        </p:nvSpPr>
        <p:spPr>
          <a:xfrm>
            <a:off x="2819400" y="1714488"/>
            <a:ext cx="914400" cy="19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itchFamily="18" charset="0"/>
                <a:cs typeface="Times New Roman" pitchFamily="18" charset="0"/>
              </a:rPr>
              <a:t>loc</a:t>
            </a:r>
            <a:endParaRPr lang="en-IN" sz="1000" b="1" dirty="0">
              <a:latin typeface="Times New Roman" pitchFamily="18" charset="0"/>
              <a:cs typeface="Times New Roman" pitchFamily="18" charset="0"/>
            </a:endParaRPr>
          </a:p>
        </p:txBody>
      </p:sp>
      <p:cxnSp>
        <p:nvCxnSpPr>
          <p:cNvPr id="14" name="Straight Connector 13"/>
          <p:cNvCxnSpPr>
            <a:endCxn id="9" idx="4"/>
          </p:cNvCxnSpPr>
          <p:nvPr/>
        </p:nvCxnSpPr>
        <p:spPr>
          <a:xfrm rot="10800000">
            <a:off x="964382" y="2000240"/>
            <a:ext cx="1107289" cy="3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8" idx="0"/>
            <a:endCxn id="10" idx="4"/>
          </p:cNvCxnSpPr>
          <p:nvPr/>
        </p:nvCxnSpPr>
        <p:spPr>
          <a:xfrm rot="5400000" flipH="1" flipV="1">
            <a:off x="1869271" y="2071680"/>
            <a:ext cx="452430" cy="119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0"/>
            <a:endCxn id="12" idx="4"/>
          </p:cNvCxnSpPr>
          <p:nvPr/>
        </p:nvCxnSpPr>
        <p:spPr>
          <a:xfrm rot="5400000" flipH="1" flipV="1">
            <a:off x="2430060" y="1510891"/>
            <a:ext cx="452430" cy="1240649"/>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572132" y="2357430"/>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Course</a:t>
            </a:r>
            <a:endParaRPr lang="en-IN" b="1" dirty="0">
              <a:latin typeface="Times New Roman" pitchFamily="18" charset="0"/>
              <a:cs typeface="Times New Roman" pitchFamily="18" charset="0"/>
            </a:endParaRPr>
          </a:p>
        </p:txBody>
      </p:sp>
      <p:sp>
        <p:nvSpPr>
          <p:cNvPr id="21" name="Oval 20"/>
          <p:cNvSpPr/>
          <p:nvPr/>
        </p:nvSpPr>
        <p:spPr>
          <a:xfrm>
            <a:off x="4800600" y="1714488"/>
            <a:ext cx="1057284" cy="190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u="sng" dirty="0" err="1" smtClean="0">
                <a:latin typeface="Times New Roman" pitchFamily="18" charset="0"/>
                <a:cs typeface="Times New Roman" pitchFamily="18" charset="0"/>
              </a:rPr>
              <a:t>C_code</a:t>
            </a:r>
            <a:endParaRPr lang="en-IN" sz="1100" b="1" u="sng" dirty="0">
              <a:latin typeface="Times New Roman" pitchFamily="18" charset="0"/>
              <a:cs typeface="Times New Roman" pitchFamily="18" charset="0"/>
            </a:endParaRPr>
          </a:p>
        </p:txBody>
      </p:sp>
      <p:sp>
        <p:nvSpPr>
          <p:cNvPr id="22" name="Oval 21"/>
          <p:cNvSpPr/>
          <p:nvPr/>
        </p:nvSpPr>
        <p:spPr>
          <a:xfrm>
            <a:off x="6072198" y="1643050"/>
            <a:ext cx="1000132" cy="2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latin typeface="Times New Roman" pitchFamily="18" charset="0"/>
                <a:cs typeface="Times New Roman" pitchFamily="18" charset="0"/>
              </a:rPr>
              <a:t>C_name</a:t>
            </a:r>
            <a:endParaRPr lang="en-IN" sz="1100" b="1" dirty="0">
              <a:latin typeface="Times New Roman" pitchFamily="18" charset="0"/>
              <a:cs typeface="Times New Roman" pitchFamily="18" charset="0"/>
            </a:endParaRPr>
          </a:p>
        </p:txBody>
      </p:sp>
      <p:sp>
        <p:nvSpPr>
          <p:cNvPr id="23" name="Oval 22"/>
          <p:cNvSpPr/>
          <p:nvPr/>
        </p:nvSpPr>
        <p:spPr>
          <a:xfrm>
            <a:off x="7143768" y="1714488"/>
            <a:ext cx="1009632" cy="266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itchFamily="18" charset="0"/>
                <a:cs typeface="Times New Roman" pitchFamily="18" charset="0"/>
              </a:rPr>
              <a:t>credits</a:t>
            </a:r>
            <a:endParaRPr lang="en-IN" sz="1100" b="1" dirty="0">
              <a:latin typeface="Times New Roman" pitchFamily="18" charset="0"/>
              <a:cs typeface="Times New Roman" pitchFamily="18" charset="0"/>
            </a:endParaRPr>
          </a:p>
        </p:txBody>
      </p:sp>
      <p:cxnSp>
        <p:nvCxnSpPr>
          <p:cNvPr id="24" name="Straight Connector 23"/>
          <p:cNvCxnSpPr>
            <a:endCxn id="21" idx="4"/>
          </p:cNvCxnSpPr>
          <p:nvPr/>
        </p:nvCxnSpPr>
        <p:spPr>
          <a:xfrm rot="10800000">
            <a:off x="5329242" y="1905000"/>
            <a:ext cx="1171586" cy="452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20" idx="0"/>
            <a:endCxn id="22" idx="4"/>
          </p:cNvCxnSpPr>
          <p:nvPr/>
        </p:nvCxnSpPr>
        <p:spPr>
          <a:xfrm rot="5400000" flipH="1" flipV="1">
            <a:off x="6268652" y="2053819"/>
            <a:ext cx="500066" cy="107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6858016" y="1643050"/>
            <a:ext cx="357190" cy="10715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Diamond 26"/>
          <p:cNvSpPr/>
          <p:nvPr/>
        </p:nvSpPr>
        <p:spPr>
          <a:xfrm>
            <a:off x="3714744" y="2214554"/>
            <a:ext cx="1238256" cy="642942"/>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latin typeface="Times New Roman" pitchFamily="18" charset="0"/>
                <a:cs typeface="Times New Roman" pitchFamily="18" charset="0"/>
              </a:rPr>
              <a:t>Offers</a:t>
            </a:r>
            <a:endParaRPr lang="en-IN" sz="1100" b="1" dirty="0">
              <a:latin typeface="Times New Roman" pitchFamily="18" charset="0"/>
              <a:cs typeface="Times New Roman" pitchFamily="18" charset="0"/>
            </a:endParaRPr>
          </a:p>
        </p:txBody>
      </p:sp>
      <p:cxnSp>
        <p:nvCxnSpPr>
          <p:cNvPr id="29" name="Straight Connector 28"/>
          <p:cNvCxnSpPr>
            <a:stCxn id="8" idx="3"/>
            <a:endCxn id="27" idx="1"/>
          </p:cNvCxnSpPr>
          <p:nvPr/>
        </p:nvCxnSpPr>
        <p:spPr>
          <a:xfrm>
            <a:off x="2928926" y="2536025"/>
            <a:ext cx="7858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7" idx="3"/>
            <a:endCxn id="20" idx="1"/>
          </p:cNvCxnSpPr>
          <p:nvPr/>
        </p:nvCxnSpPr>
        <p:spPr>
          <a:xfrm>
            <a:off x="4953000" y="2536025"/>
            <a:ext cx="61913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1142976" y="4786322"/>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Professor</a:t>
            </a:r>
            <a:endParaRPr lang="en-IN" b="1" dirty="0">
              <a:latin typeface="Times New Roman" pitchFamily="18" charset="0"/>
              <a:cs typeface="Times New Roman" pitchFamily="18" charset="0"/>
            </a:endParaRPr>
          </a:p>
        </p:txBody>
      </p:sp>
      <p:sp>
        <p:nvSpPr>
          <p:cNvPr id="33" name="Rectangle 32"/>
          <p:cNvSpPr/>
          <p:nvPr/>
        </p:nvSpPr>
        <p:spPr>
          <a:xfrm>
            <a:off x="5572132" y="4786322"/>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Student</a:t>
            </a:r>
            <a:endParaRPr lang="en-IN" b="1" dirty="0">
              <a:latin typeface="Times New Roman" pitchFamily="18" charset="0"/>
              <a:cs typeface="Times New Roman" pitchFamily="18" charset="0"/>
            </a:endParaRPr>
          </a:p>
        </p:txBody>
      </p:sp>
      <p:sp>
        <p:nvSpPr>
          <p:cNvPr id="34" name="Oval 33"/>
          <p:cNvSpPr/>
          <p:nvPr/>
        </p:nvSpPr>
        <p:spPr>
          <a:xfrm>
            <a:off x="428596" y="5572140"/>
            <a:ext cx="928694"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u="sng" dirty="0" err="1" smtClean="0">
                <a:latin typeface="Times New Roman" pitchFamily="18" charset="0"/>
                <a:cs typeface="Times New Roman" pitchFamily="18" charset="0"/>
              </a:rPr>
              <a:t>P_code</a:t>
            </a:r>
            <a:endParaRPr lang="en-IN" sz="1100" b="1" u="sng" dirty="0">
              <a:latin typeface="Times New Roman" pitchFamily="18" charset="0"/>
              <a:cs typeface="Times New Roman" pitchFamily="18" charset="0"/>
            </a:endParaRPr>
          </a:p>
        </p:txBody>
      </p:sp>
      <p:sp>
        <p:nvSpPr>
          <p:cNvPr id="35" name="Oval 34"/>
          <p:cNvSpPr/>
          <p:nvPr/>
        </p:nvSpPr>
        <p:spPr>
          <a:xfrm>
            <a:off x="1643042" y="5572140"/>
            <a:ext cx="785818"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itchFamily="18" charset="0"/>
                <a:cs typeface="Times New Roman" pitchFamily="18" charset="0"/>
              </a:rPr>
              <a:t>name</a:t>
            </a:r>
            <a:endParaRPr lang="en-IN" sz="1100" b="1" dirty="0">
              <a:latin typeface="Times New Roman" pitchFamily="18" charset="0"/>
              <a:cs typeface="Times New Roman" pitchFamily="18" charset="0"/>
            </a:endParaRPr>
          </a:p>
        </p:txBody>
      </p:sp>
      <p:sp>
        <p:nvSpPr>
          <p:cNvPr id="36" name="Oval 35"/>
          <p:cNvSpPr/>
          <p:nvPr/>
        </p:nvSpPr>
        <p:spPr>
          <a:xfrm>
            <a:off x="2714612" y="5562600"/>
            <a:ext cx="1095388" cy="2952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smtClean="0">
                <a:latin typeface="Times New Roman" pitchFamily="18" charset="0"/>
                <a:cs typeface="Times New Roman" pitchFamily="18" charset="0"/>
              </a:rPr>
              <a:t>mob_no</a:t>
            </a:r>
            <a:endParaRPr lang="en-IN" sz="1100" b="1" dirty="0">
              <a:latin typeface="Times New Roman" pitchFamily="18" charset="0"/>
              <a:cs typeface="Times New Roman" pitchFamily="18" charset="0"/>
            </a:endParaRPr>
          </a:p>
        </p:txBody>
      </p:sp>
      <p:sp>
        <p:nvSpPr>
          <p:cNvPr id="37" name="Oval 36"/>
          <p:cNvSpPr/>
          <p:nvPr/>
        </p:nvSpPr>
        <p:spPr>
          <a:xfrm>
            <a:off x="4786314" y="5572140"/>
            <a:ext cx="100013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u="sng" dirty="0" err="1" smtClean="0">
                <a:latin typeface="Times New Roman" pitchFamily="18" charset="0"/>
                <a:cs typeface="Times New Roman" pitchFamily="18" charset="0"/>
              </a:rPr>
              <a:t>Roll_no</a:t>
            </a:r>
            <a:endParaRPr lang="en-IN" sz="1100" b="1" u="sng" dirty="0">
              <a:latin typeface="Times New Roman" pitchFamily="18" charset="0"/>
              <a:cs typeface="Times New Roman" pitchFamily="18" charset="0"/>
            </a:endParaRPr>
          </a:p>
        </p:txBody>
      </p:sp>
      <p:sp>
        <p:nvSpPr>
          <p:cNvPr id="38" name="Oval 37"/>
          <p:cNvSpPr/>
          <p:nvPr/>
        </p:nvSpPr>
        <p:spPr>
          <a:xfrm>
            <a:off x="6072198" y="5572140"/>
            <a:ext cx="785818"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itchFamily="18" charset="0"/>
                <a:cs typeface="Times New Roman" pitchFamily="18" charset="0"/>
              </a:rPr>
              <a:t>Name</a:t>
            </a:r>
            <a:endParaRPr lang="en-IN" sz="1100" b="1" dirty="0">
              <a:latin typeface="Times New Roman" pitchFamily="18" charset="0"/>
              <a:cs typeface="Times New Roman" pitchFamily="18" charset="0"/>
            </a:endParaRPr>
          </a:p>
        </p:txBody>
      </p:sp>
      <p:sp>
        <p:nvSpPr>
          <p:cNvPr id="39" name="Oval 38"/>
          <p:cNvSpPr/>
          <p:nvPr/>
        </p:nvSpPr>
        <p:spPr>
          <a:xfrm>
            <a:off x="7143768" y="5572140"/>
            <a:ext cx="1085832" cy="2952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smtClean="0">
                <a:latin typeface="Times New Roman" pitchFamily="18" charset="0"/>
                <a:cs typeface="Times New Roman" pitchFamily="18" charset="0"/>
              </a:rPr>
              <a:t>Address</a:t>
            </a:r>
            <a:endParaRPr lang="en-IN" sz="1100" b="1" dirty="0">
              <a:latin typeface="Times New Roman" pitchFamily="18" charset="0"/>
              <a:cs typeface="Times New Roman" pitchFamily="18" charset="0"/>
            </a:endParaRPr>
          </a:p>
        </p:txBody>
      </p:sp>
      <p:cxnSp>
        <p:nvCxnSpPr>
          <p:cNvPr id="41" name="Straight Connector 40"/>
          <p:cNvCxnSpPr>
            <a:stCxn id="32" idx="2"/>
            <a:endCxn id="35" idx="0"/>
          </p:cNvCxnSpPr>
          <p:nvPr/>
        </p:nvCxnSpPr>
        <p:spPr>
          <a:xfrm rot="5400000">
            <a:off x="1821637" y="535782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2" idx="2"/>
            <a:endCxn id="34" idx="0"/>
          </p:cNvCxnSpPr>
          <p:nvPr/>
        </p:nvCxnSpPr>
        <p:spPr>
          <a:xfrm rot="5400000">
            <a:off x="1250133" y="4786322"/>
            <a:ext cx="428628" cy="1143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2" idx="2"/>
            <a:endCxn id="36" idx="0"/>
          </p:cNvCxnSpPr>
          <p:nvPr/>
        </p:nvCxnSpPr>
        <p:spPr>
          <a:xfrm rot="16200000" flipH="1">
            <a:off x="2439584" y="4739878"/>
            <a:ext cx="419088" cy="122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286512" y="535782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5750727" y="4822041"/>
            <a:ext cx="428628" cy="107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6822297" y="4822041"/>
            <a:ext cx="428628" cy="1071570"/>
          </a:xfrm>
          <a:prstGeom prst="line">
            <a:avLst/>
          </a:prstGeom>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5562600" y="3286124"/>
            <a:ext cx="1828800"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Times New Roman" pitchFamily="18" charset="0"/>
                <a:cs typeface="Times New Roman" pitchFamily="18" charset="0"/>
              </a:rPr>
              <a:t>Enroll</a:t>
            </a:r>
            <a:endParaRPr lang="en-IN" b="1" dirty="0">
              <a:latin typeface="Times New Roman" pitchFamily="18" charset="0"/>
              <a:cs typeface="Times New Roman" pitchFamily="18" charset="0"/>
            </a:endParaRPr>
          </a:p>
        </p:txBody>
      </p:sp>
      <p:cxnSp>
        <p:nvCxnSpPr>
          <p:cNvPr id="58" name="Straight Connector 57"/>
          <p:cNvCxnSpPr>
            <a:stCxn id="20" idx="2"/>
            <a:endCxn id="56" idx="0"/>
          </p:cNvCxnSpPr>
          <p:nvPr/>
        </p:nvCxnSpPr>
        <p:spPr>
          <a:xfrm rot="16200000" flipH="1">
            <a:off x="6185301" y="2994425"/>
            <a:ext cx="571504" cy="118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6" idx="2"/>
            <a:endCxn id="33" idx="0"/>
          </p:cNvCxnSpPr>
          <p:nvPr/>
        </p:nvCxnSpPr>
        <p:spPr>
          <a:xfrm rot="5400000">
            <a:off x="6078145" y="4387467"/>
            <a:ext cx="785818" cy="11893"/>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a:off x="1357290" y="3429000"/>
            <a:ext cx="1357322"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heads</a:t>
            </a:r>
            <a:endParaRPr lang="en-IN" sz="1400" b="1" dirty="0">
              <a:latin typeface="Times New Roman" pitchFamily="18" charset="0"/>
              <a:cs typeface="Times New Roman" pitchFamily="18" charset="0"/>
            </a:endParaRPr>
          </a:p>
        </p:txBody>
      </p:sp>
      <p:cxnSp>
        <p:nvCxnSpPr>
          <p:cNvPr id="62" name="Straight Connector 61"/>
          <p:cNvCxnSpPr>
            <a:stCxn id="8" idx="2"/>
            <a:endCxn id="61" idx="0"/>
          </p:cNvCxnSpPr>
          <p:nvPr/>
        </p:nvCxnSpPr>
        <p:spPr>
          <a:xfrm rot="5400000">
            <a:off x="1678761" y="3071810"/>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2"/>
            <a:endCxn id="32" idx="0"/>
          </p:cNvCxnSpPr>
          <p:nvPr/>
        </p:nvCxnSpPr>
        <p:spPr>
          <a:xfrm rot="5400000">
            <a:off x="1714480" y="4464851"/>
            <a:ext cx="642942" cy="1588"/>
          </a:xfrm>
          <a:prstGeom prst="line">
            <a:avLst/>
          </a:prstGeom>
        </p:spPr>
        <p:style>
          <a:lnRef idx="1">
            <a:schemeClr val="accent1"/>
          </a:lnRef>
          <a:fillRef idx="0">
            <a:schemeClr val="accent1"/>
          </a:fillRef>
          <a:effectRef idx="0">
            <a:schemeClr val="accent1"/>
          </a:effectRef>
          <a:fontRef idx="minor">
            <a:schemeClr val="tx1"/>
          </a:fontRef>
        </p:style>
      </p:cxnSp>
      <p:sp>
        <p:nvSpPr>
          <p:cNvPr id="71" name="Diamond 70"/>
          <p:cNvSpPr/>
          <p:nvPr/>
        </p:nvSpPr>
        <p:spPr>
          <a:xfrm>
            <a:off x="3500430" y="3286124"/>
            <a:ext cx="1571636"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Teaches</a:t>
            </a:r>
            <a:endParaRPr lang="en-IN" sz="1400" b="1" dirty="0">
              <a:latin typeface="Times New Roman" pitchFamily="18" charset="0"/>
              <a:cs typeface="Times New Roman" pitchFamily="18" charset="0"/>
            </a:endParaRPr>
          </a:p>
        </p:txBody>
      </p:sp>
      <p:cxnSp>
        <p:nvCxnSpPr>
          <p:cNvPr id="73" name="Elbow Connector 72"/>
          <p:cNvCxnSpPr/>
          <p:nvPr/>
        </p:nvCxnSpPr>
        <p:spPr>
          <a:xfrm rot="10800000" flipV="1">
            <a:off x="4286248" y="2714620"/>
            <a:ext cx="1500198" cy="57150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5" name="Shape 74"/>
          <p:cNvCxnSpPr>
            <a:stCxn id="71" idx="2"/>
            <a:endCxn id="32" idx="3"/>
          </p:cNvCxnSpPr>
          <p:nvPr/>
        </p:nvCxnSpPr>
        <p:spPr>
          <a:xfrm rot="5400000">
            <a:off x="3125381" y="3804049"/>
            <a:ext cx="964413" cy="13573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Diamond 76"/>
          <p:cNvSpPr/>
          <p:nvPr/>
        </p:nvSpPr>
        <p:spPr>
          <a:xfrm>
            <a:off x="214282" y="3429000"/>
            <a:ext cx="928694" cy="71438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latin typeface="Times New Roman" pitchFamily="18" charset="0"/>
                <a:cs typeface="Times New Roman" pitchFamily="18" charset="0"/>
              </a:rPr>
              <a:t>has</a:t>
            </a:r>
            <a:endParaRPr lang="en-IN" sz="1400" b="1" dirty="0">
              <a:latin typeface="Times New Roman" pitchFamily="18" charset="0"/>
              <a:cs typeface="Times New Roman" pitchFamily="18" charset="0"/>
            </a:endParaRPr>
          </a:p>
        </p:txBody>
      </p:sp>
      <p:cxnSp>
        <p:nvCxnSpPr>
          <p:cNvPr id="79" name="Straight Connector 78"/>
          <p:cNvCxnSpPr>
            <a:stCxn id="77" idx="0"/>
            <a:endCxn id="8" idx="2"/>
          </p:cNvCxnSpPr>
          <p:nvPr/>
        </p:nvCxnSpPr>
        <p:spPr>
          <a:xfrm rot="5400000" flipH="1" flipV="1">
            <a:off x="1000100" y="2393149"/>
            <a:ext cx="714380" cy="1357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a:stCxn id="77" idx="2"/>
            <a:endCxn id="32" idx="0"/>
          </p:cNvCxnSpPr>
          <p:nvPr/>
        </p:nvCxnSpPr>
        <p:spPr>
          <a:xfrm rot="16200000" flipH="1">
            <a:off x="1035819" y="3786190"/>
            <a:ext cx="642942" cy="1357322"/>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962400" y="4114800"/>
            <a:ext cx="533400" cy="369332"/>
          </a:xfrm>
          <a:prstGeom prst="rect">
            <a:avLst/>
          </a:prstGeom>
          <a:noFill/>
        </p:spPr>
        <p:txBody>
          <a:bodyPr wrap="square" rtlCol="0">
            <a:spAutoFit/>
          </a:bodyPr>
          <a:lstStyle/>
          <a:p>
            <a:r>
              <a:rPr lang="en-US" dirty="0" smtClean="0"/>
              <a:t>M</a:t>
            </a:r>
            <a:endParaRPr lang="en-US" dirty="0"/>
          </a:p>
        </p:txBody>
      </p:sp>
      <p:sp>
        <p:nvSpPr>
          <p:cNvPr id="67" name="TextBox 66"/>
          <p:cNvSpPr txBox="1"/>
          <p:nvPr/>
        </p:nvSpPr>
        <p:spPr>
          <a:xfrm>
            <a:off x="4572000" y="2971800"/>
            <a:ext cx="533400" cy="369332"/>
          </a:xfrm>
          <a:prstGeom prst="rect">
            <a:avLst/>
          </a:prstGeom>
          <a:noFill/>
        </p:spPr>
        <p:txBody>
          <a:bodyPr wrap="square" rtlCol="0">
            <a:spAutoFit/>
          </a:bodyPr>
          <a:lstStyle/>
          <a:p>
            <a:r>
              <a:rPr lang="en-US" dirty="0" smtClean="0"/>
              <a:t>N</a:t>
            </a:r>
            <a:endParaRPr lang="en-US" dirty="0"/>
          </a:p>
        </p:txBody>
      </p:sp>
      <p:sp>
        <p:nvSpPr>
          <p:cNvPr id="68" name="TextBox 67"/>
          <p:cNvSpPr txBox="1"/>
          <p:nvPr/>
        </p:nvSpPr>
        <p:spPr>
          <a:xfrm>
            <a:off x="6477000" y="2819400"/>
            <a:ext cx="533400" cy="369332"/>
          </a:xfrm>
          <a:prstGeom prst="rect">
            <a:avLst/>
          </a:prstGeom>
          <a:noFill/>
        </p:spPr>
        <p:txBody>
          <a:bodyPr wrap="square" rtlCol="0">
            <a:spAutoFit/>
          </a:bodyPr>
          <a:lstStyle/>
          <a:p>
            <a:r>
              <a:rPr lang="en-US" dirty="0" smtClean="0"/>
              <a:t>N</a:t>
            </a:r>
            <a:endParaRPr lang="en-US" dirty="0"/>
          </a:p>
        </p:txBody>
      </p:sp>
      <p:sp>
        <p:nvSpPr>
          <p:cNvPr id="69" name="TextBox 68"/>
          <p:cNvSpPr txBox="1"/>
          <p:nvPr/>
        </p:nvSpPr>
        <p:spPr>
          <a:xfrm>
            <a:off x="6400800" y="4343400"/>
            <a:ext cx="533400" cy="369332"/>
          </a:xfrm>
          <a:prstGeom prst="rect">
            <a:avLst/>
          </a:prstGeom>
          <a:noFill/>
        </p:spPr>
        <p:txBody>
          <a:bodyPr wrap="square" rtlCol="0">
            <a:spAutoFit/>
          </a:bodyPr>
          <a:lstStyle/>
          <a:p>
            <a:r>
              <a:rPr lang="en-US" dirty="0" smtClean="0"/>
              <a:t>M</a:t>
            </a:r>
            <a:endParaRPr lang="en-US" dirty="0"/>
          </a:p>
        </p:txBody>
      </p:sp>
      <p:sp>
        <p:nvSpPr>
          <p:cNvPr id="70" name="TextBox 69"/>
          <p:cNvSpPr txBox="1"/>
          <p:nvPr/>
        </p:nvSpPr>
        <p:spPr>
          <a:xfrm>
            <a:off x="3200400" y="2209800"/>
            <a:ext cx="533400" cy="369332"/>
          </a:xfrm>
          <a:prstGeom prst="rect">
            <a:avLst/>
          </a:prstGeom>
          <a:noFill/>
        </p:spPr>
        <p:txBody>
          <a:bodyPr wrap="square" rtlCol="0">
            <a:spAutoFit/>
          </a:bodyPr>
          <a:lstStyle/>
          <a:p>
            <a:r>
              <a:rPr lang="en-US" dirty="0" smtClean="0"/>
              <a:t>1</a:t>
            </a:r>
            <a:endParaRPr lang="en-US" dirty="0"/>
          </a:p>
        </p:txBody>
      </p:sp>
      <p:sp>
        <p:nvSpPr>
          <p:cNvPr id="72" name="TextBox 71"/>
          <p:cNvSpPr txBox="1"/>
          <p:nvPr/>
        </p:nvSpPr>
        <p:spPr>
          <a:xfrm>
            <a:off x="4953000" y="2209800"/>
            <a:ext cx="533400" cy="369332"/>
          </a:xfrm>
          <a:prstGeom prst="rect">
            <a:avLst/>
          </a:prstGeom>
          <a:noFill/>
        </p:spPr>
        <p:txBody>
          <a:bodyPr wrap="square" rtlCol="0">
            <a:spAutoFit/>
          </a:bodyPr>
          <a:lstStyle/>
          <a:p>
            <a:r>
              <a:rPr lang="en-US" dirty="0" smtClean="0"/>
              <a:t>N</a:t>
            </a:r>
            <a:endParaRPr lang="en-US" dirty="0"/>
          </a:p>
        </p:txBody>
      </p:sp>
      <p:sp>
        <p:nvSpPr>
          <p:cNvPr id="74" name="TextBox 73"/>
          <p:cNvSpPr txBox="1"/>
          <p:nvPr/>
        </p:nvSpPr>
        <p:spPr>
          <a:xfrm>
            <a:off x="1981200" y="4191000"/>
            <a:ext cx="533400" cy="369332"/>
          </a:xfrm>
          <a:prstGeom prst="rect">
            <a:avLst/>
          </a:prstGeom>
          <a:noFill/>
        </p:spPr>
        <p:txBody>
          <a:bodyPr wrap="square" rtlCol="0">
            <a:spAutoFit/>
          </a:bodyPr>
          <a:lstStyle/>
          <a:p>
            <a:r>
              <a:rPr lang="en-US" dirty="0" smtClean="0"/>
              <a:t>1</a:t>
            </a:r>
            <a:endParaRPr lang="en-US" dirty="0"/>
          </a:p>
        </p:txBody>
      </p:sp>
      <p:sp>
        <p:nvSpPr>
          <p:cNvPr id="76" name="TextBox 75"/>
          <p:cNvSpPr txBox="1"/>
          <p:nvPr/>
        </p:nvSpPr>
        <p:spPr>
          <a:xfrm>
            <a:off x="1981200" y="2895600"/>
            <a:ext cx="533400" cy="369332"/>
          </a:xfrm>
          <a:prstGeom prst="rect">
            <a:avLst/>
          </a:prstGeom>
          <a:noFill/>
        </p:spPr>
        <p:txBody>
          <a:bodyPr wrap="square" rtlCol="0">
            <a:spAutoFit/>
          </a:bodyPr>
          <a:lstStyle/>
          <a:p>
            <a:r>
              <a:rPr lang="en-US" dirty="0" smtClean="0"/>
              <a:t>1</a:t>
            </a:r>
            <a:endParaRPr lang="en-US" dirty="0"/>
          </a:p>
        </p:txBody>
      </p:sp>
      <p:sp>
        <p:nvSpPr>
          <p:cNvPr id="78" name="TextBox 77"/>
          <p:cNvSpPr txBox="1"/>
          <p:nvPr/>
        </p:nvSpPr>
        <p:spPr>
          <a:xfrm>
            <a:off x="685800" y="2971800"/>
            <a:ext cx="533400" cy="369332"/>
          </a:xfrm>
          <a:prstGeom prst="rect">
            <a:avLst/>
          </a:prstGeom>
          <a:noFill/>
        </p:spPr>
        <p:txBody>
          <a:bodyPr wrap="square" rtlCol="0">
            <a:spAutoFit/>
          </a:bodyPr>
          <a:lstStyle/>
          <a:p>
            <a:r>
              <a:rPr lang="en-US" dirty="0" smtClean="0"/>
              <a:t>1</a:t>
            </a:r>
            <a:endParaRPr lang="en-US" dirty="0"/>
          </a:p>
        </p:txBody>
      </p:sp>
      <p:sp>
        <p:nvSpPr>
          <p:cNvPr id="80" name="TextBox 79"/>
          <p:cNvSpPr txBox="1"/>
          <p:nvPr/>
        </p:nvSpPr>
        <p:spPr>
          <a:xfrm>
            <a:off x="609600" y="4267200"/>
            <a:ext cx="533400" cy="369332"/>
          </a:xfrm>
          <a:prstGeom prst="rect">
            <a:avLst/>
          </a:prstGeom>
          <a:noFill/>
        </p:spPr>
        <p:txBody>
          <a:bodyPr wrap="square" rtlCol="0">
            <a:spAutoFit/>
          </a:bodyPr>
          <a:lstStyle/>
          <a:p>
            <a:r>
              <a:rPr lang="en-US" dirty="0" smtClean="0"/>
              <a:t>N</a:t>
            </a:r>
            <a:endParaRPr lang="en-US" dirty="0"/>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Class Hierarchies</a:t>
            </a:r>
            <a:endParaRPr lang="en-IN" dirty="0">
              <a:solidFill>
                <a:srgbClr val="C00000"/>
              </a:solidFill>
              <a:latin typeface="Times New Roman" pitchFamily="18" charset="0"/>
              <a:cs typeface="Times New Roman" pitchFamily="18" charset="0"/>
            </a:endParaRPr>
          </a:p>
        </p:txBody>
      </p:sp>
      <p:pic>
        <p:nvPicPr>
          <p:cNvPr id="6" name="Picture 5"/>
          <p:cNvPicPr>
            <a:picLocks noChangeAspect="1"/>
          </p:cNvPicPr>
          <p:nvPr/>
        </p:nvPicPr>
        <p:blipFill>
          <a:blip r:embed="rId2"/>
          <a:stretch>
            <a:fillRect/>
          </a:stretch>
        </p:blipFill>
        <p:spPr>
          <a:xfrm>
            <a:off x="304800" y="1628800"/>
            <a:ext cx="8524875" cy="4640922"/>
          </a:xfrm>
          <a:prstGeom prst="rect">
            <a:avLst/>
          </a:prstGeom>
        </p:spPr>
      </p:pic>
    </p:spTree>
    <p:extLst>
      <p:ext uri="{BB962C8B-B14F-4D97-AF65-F5344CB8AC3E}">
        <p14:creationId xmlns:p14="http://schemas.microsoft.com/office/powerpoint/2010/main" xmlns="" val="2375970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dirty="0" smtClean="0">
                <a:latin typeface="Times New Roman" pitchFamily="18" charset="0"/>
                <a:cs typeface="Times New Roman" pitchFamily="18" charset="0"/>
              </a:rPr>
              <a:t>Requirement Analysis</a:t>
            </a:r>
          </a:p>
          <a:p>
            <a:pPr lvl="1">
              <a:buFont typeface="Wingdings" pitchFamily="2" charset="2"/>
              <a:buChar char="v"/>
            </a:pPr>
            <a:r>
              <a:rPr lang="en-US" sz="1800" dirty="0" smtClean="0">
                <a:latin typeface="Times New Roman" pitchFamily="18" charset="0"/>
                <a:cs typeface="Times New Roman" pitchFamily="18" charset="0"/>
              </a:rPr>
              <a:t>Understanding the domain</a:t>
            </a:r>
          </a:p>
          <a:p>
            <a:pPr lvl="1">
              <a:buFont typeface="Wingdings" pitchFamily="2" charset="2"/>
              <a:buChar char="v"/>
            </a:pPr>
            <a:r>
              <a:rPr lang="en-US" sz="1800" dirty="0" smtClean="0">
                <a:latin typeface="Times New Roman" pitchFamily="18" charset="0"/>
                <a:cs typeface="Times New Roman" pitchFamily="18" charset="0"/>
              </a:rPr>
              <a:t>Identifying the data to be stored</a:t>
            </a:r>
          </a:p>
          <a:p>
            <a:pPr lvl="1">
              <a:buFont typeface="Wingdings" pitchFamily="2" charset="2"/>
              <a:buChar char="v"/>
            </a:pPr>
            <a:r>
              <a:rPr lang="en-US" sz="1800" dirty="0" smtClean="0">
                <a:latin typeface="Times New Roman" pitchFamily="18" charset="0"/>
                <a:cs typeface="Times New Roman" pitchFamily="18" charset="0"/>
              </a:rPr>
              <a:t>Identifying the constraints</a:t>
            </a:r>
          </a:p>
          <a:p>
            <a:pPr>
              <a:buFont typeface="Arial" pitchFamily="34" charset="0"/>
              <a:buChar char="•"/>
            </a:pPr>
            <a:r>
              <a:rPr lang="en-US" dirty="0" smtClean="0">
                <a:latin typeface="Times New Roman" pitchFamily="18" charset="0"/>
                <a:cs typeface="Times New Roman" pitchFamily="18" charset="0"/>
              </a:rPr>
              <a:t>Conceptual Database design</a:t>
            </a:r>
          </a:p>
          <a:p>
            <a:pPr lvl="1">
              <a:buFont typeface="Wingdings" pitchFamily="2" charset="2"/>
              <a:buChar char="v"/>
            </a:pPr>
            <a:r>
              <a:rPr lang="en-US" sz="1800" dirty="0" smtClean="0">
                <a:latin typeface="Times New Roman" pitchFamily="18" charset="0"/>
                <a:cs typeface="Times New Roman" pitchFamily="18" charset="0"/>
              </a:rPr>
              <a:t>E-R modeling</a:t>
            </a:r>
          </a:p>
          <a:p>
            <a:pPr>
              <a:buFont typeface="Arial" pitchFamily="34" charset="0"/>
              <a:buChar char="•"/>
            </a:pPr>
            <a:r>
              <a:rPr lang="en-US" dirty="0" smtClean="0">
                <a:latin typeface="Times New Roman" pitchFamily="18" charset="0"/>
                <a:cs typeface="Times New Roman" pitchFamily="18" charset="0"/>
              </a:rPr>
              <a:t>Logical Database Design</a:t>
            </a:r>
          </a:p>
          <a:p>
            <a:pPr lvl="1">
              <a:buFont typeface="Wingdings" pitchFamily="2" charset="2"/>
              <a:buChar char="v"/>
            </a:pPr>
            <a:r>
              <a:rPr lang="en-US" sz="1800" dirty="0" smtClean="0">
                <a:latin typeface="Times New Roman" pitchFamily="18" charset="0"/>
                <a:cs typeface="Times New Roman" pitchFamily="18" charset="0"/>
              </a:rPr>
              <a:t>Designing tables and relationships</a:t>
            </a:r>
          </a:p>
          <a:p>
            <a:pPr>
              <a:buFont typeface="Arial" pitchFamily="34" charset="0"/>
              <a:buChar char="•"/>
            </a:pPr>
            <a:r>
              <a:rPr lang="en-US" dirty="0" smtClean="0">
                <a:latin typeface="Times New Roman" pitchFamily="18" charset="0"/>
                <a:cs typeface="Times New Roman" pitchFamily="18" charset="0"/>
              </a:rPr>
              <a:t>Refinement of schema</a:t>
            </a:r>
          </a:p>
          <a:p>
            <a:pPr>
              <a:buFont typeface="Arial" pitchFamily="34" charset="0"/>
              <a:buChar char="•"/>
            </a:pPr>
            <a:r>
              <a:rPr lang="en-US" dirty="0" smtClean="0">
                <a:latin typeface="Times New Roman" pitchFamily="18" charset="0"/>
                <a:cs typeface="Times New Roman" pitchFamily="18" charset="0"/>
              </a:rPr>
              <a:t>Physical database design</a:t>
            </a:r>
          </a:p>
          <a:p>
            <a:pPr lvl="1">
              <a:buFont typeface="Wingdings" pitchFamily="2" charset="2"/>
              <a:buChar char="v"/>
            </a:pPr>
            <a:r>
              <a:rPr lang="en-US" sz="1800" dirty="0" smtClean="0">
                <a:latin typeface="Times New Roman" pitchFamily="18" charset="0"/>
                <a:cs typeface="Times New Roman" pitchFamily="18" charset="0"/>
              </a:rPr>
              <a:t>Indexing</a:t>
            </a:r>
          </a:p>
          <a:p>
            <a:pPr lvl="1">
              <a:buFont typeface="Wingdings" pitchFamily="2" charset="2"/>
              <a:buChar char="v"/>
            </a:pPr>
            <a:r>
              <a:rPr lang="en-US" sz="1800" dirty="0" smtClean="0">
                <a:latin typeface="Times New Roman" pitchFamily="18" charset="0"/>
                <a:cs typeface="Times New Roman" pitchFamily="18" charset="0"/>
              </a:rPr>
              <a:t> Storage formats</a:t>
            </a:r>
            <a:endParaRPr lang="en-US" sz="1800"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Major Steps in Database</a:t>
            </a:r>
          </a:p>
          <a:p>
            <a:r>
              <a:rPr lang="en-US" dirty="0" smtClean="0">
                <a:solidFill>
                  <a:srgbClr val="C00000"/>
                </a:solidFill>
                <a:latin typeface="Times New Roman" pitchFamily="18" charset="0"/>
                <a:cs typeface="Times New Roman" pitchFamily="18" charset="0"/>
              </a:rPr>
              <a:t>Design Process</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Disjointness</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971600" y="1772817"/>
            <a:ext cx="6552727" cy="4248472"/>
          </a:xfrm>
          <a:prstGeom prst="rect">
            <a:avLst/>
          </a:prstGeom>
        </p:spPr>
      </p:pic>
    </p:spTree>
    <p:extLst>
      <p:ext uri="{BB962C8B-B14F-4D97-AF65-F5344CB8AC3E}">
        <p14:creationId xmlns:p14="http://schemas.microsoft.com/office/powerpoint/2010/main" xmlns="" val="1043671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Overlapping</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81000" y="1600200"/>
            <a:ext cx="8153400" cy="4648200"/>
          </a:xfrm>
          <a:prstGeom prst="rect">
            <a:avLst/>
          </a:prstGeom>
        </p:spPr>
      </p:pic>
    </p:spTree>
    <p:extLst>
      <p:ext uri="{BB962C8B-B14F-4D97-AF65-F5344CB8AC3E}">
        <p14:creationId xmlns:p14="http://schemas.microsoft.com/office/powerpoint/2010/main" xmlns="" val="193428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ER Model</a:t>
            </a:r>
            <a:endParaRPr lang="en-US" dirty="0">
              <a:solidFill>
                <a:srgbClr val="C00000"/>
              </a:solidFill>
              <a:latin typeface="Times New Roman" pitchFamily="18" charset="0"/>
              <a:cs typeface="Times New Roman" pitchFamily="18" charset="0"/>
            </a:endParaRPr>
          </a:p>
        </p:txBody>
      </p:sp>
      <p:sp>
        <p:nvSpPr>
          <p:cNvPr id="9" name="Content Placeholder 8"/>
          <p:cNvSpPr>
            <a:spLocks noGrp="1"/>
          </p:cNvSpPr>
          <p:nvPr>
            <p:ph idx="1"/>
          </p:nvPr>
        </p:nvSpPr>
        <p:spPr>
          <a:xfrm>
            <a:off x="304800" y="1493837"/>
            <a:ext cx="8553480" cy="4525963"/>
          </a:xfrm>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An E-R model is a detailed logical representation of the data for an organization or for a business area. An ER model normally is expressed as an Entity-Relationship diagram (ER diagram), which is a graphical representation of an ER model. </a:t>
            </a:r>
          </a:p>
          <a:p>
            <a:pPr algn="just">
              <a:lnSpc>
                <a:spcPct val="150000"/>
              </a:lnSpc>
              <a:buFont typeface="Arial" pitchFamily="34" charset="0"/>
              <a:buChar char="•"/>
            </a:pPr>
            <a:r>
              <a:rPr lang="en-IN" dirty="0" smtClean="0">
                <a:latin typeface="Times New Roman" pitchFamily="18" charset="0"/>
                <a:cs typeface="Times New Roman" pitchFamily="18" charset="0"/>
              </a:rPr>
              <a:t>The basic components of an ER model are </a:t>
            </a:r>
          </a:p>
          <a:p>
            <a:pPr lvl="1" algn="just">
              <a:lnSpc>
                <a:spcPct val="150000"/>
              </a:lnSpc>
              <a:buFont typeface="Wingdings" pitchFamily="2" charset="2"/>
              <a:buChar char="v"/>
            </a:pPr>
            <a:r>
              <a:rPr lang="en-IN"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Entities </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	Relationships </a:t>
            </a:r>
          </a:p>
          <a:p>
            <a:pPr lvl="1" algn="just">
              <a:lnSpc>
                <a:spcPct val="150000"/>
              </a:lnSpc>
              <a:buFont typeface="Wingdings" pitchFamily="2" charset="2"/>
              <a:buChar char="v"/>
            </a:pPr>
            <a:r>
              <a:rPr lang="en-IN" sz="2000" dirty="0" smtClean="0">
                <a:latin typeface="Times New Roman" pitchFamily="18" charset="0"/>
                <a:cs typeface="Times New Roman" pitchFamily="18" charset="0"/>
              </a:rPr>
              <a:t>	Attributes </a:t>
            </a: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Entity is an object in the real world that is distinguishable from all other objects. </a:t>
            </a:r>
          </a:p>
          <a:p>
            <a:pPr algn="just">
              <a:lnSpc>
                <a:spcPct val="150000"/>
              </a:lnSpc>
              <a:buFont typeface="Arial" pitchFamily="34" charset="0"/>
              <a:buChar char="•"/>
            </a:pPr>
            <a:r>
              <a:rPr lang="en-IN" dirty="0" smtClean="0">
                <a:latin typeface="Times New Roman" pitchFamily="18" charset="0"/>
                <a:cs typeface="Times New Roman" pitchFamily="18" charset="0"/>
              </a:rPr>
              <a:t>Entity has independent existence.</a:t>
            </a:r>
          </a:p>
          <a:p>
            <a:pPr algn="just">
              <a:lnSpc>
                <a:spcPct val="150000"/>
              </a:lnSpc>
              <a:buFont typeface="Arial" pitchFamily="34" charset="0"/>
              <a:buChar char="•"/>
            </a:pPr>
            <a:r>
              <a:rPr lang="en-US" dirty="0" smtClean="0">
                <a:latin typeface="Times New Roman" pitchFamily="18" charset="0"/>
                <a:cs typeface="Times New Roman" pitchFamily="18" charset="0"/>
              </a:rPr>
              <a:t>For Example, a particular person, car, house or employee.</a:t>
            </a:r>
            <a:endParaRPr lang="en-IN" dirty="0" smtClean="0">
              <a:latin typeface="Times New Roman" pitchFamily="18" charset="0"/>
              <a:cs typeface="Times New Roman" pitchFamily="18" charset="0"/>
            </a:endParaRPr>
          </a:p>
          <a:p>
            <a:pPr marL="0" indent="0" algn="just">
              <a:lnSpc>
                <a:spcPct val="150000"/>
              </a:lnSpc>
            </a:pPr>
            <a:r>
              <a:rPr lang="en-IN" dirty="0" smtClean="0">
                <a:latin typeface="Times New Roman" pitchFamily="18" charset="0"/>
                <a:cs typeface="Times New Roman" pitchFamily="18" charset="0"/>
              </a:rPr>
              <a:t> </a:t>
            </a:r>
          </a:p>
        </p:txBody>
      </p:sp>
      <p:sp>
        <p:nvSpPr>
          <p:cNvPr id="4" name="Content Placeholder 3"/>
          <p:cNvSpPr>
            <a:spLocks noGrp="1"/>
          </p:cNvSpPr>
          <p:nvPr>
            <p:ph sz="quarter" idx="10"/>
          </p:nvPr>
        </p:nvSpPr>
        <p:spPr/>
        <p:txBody>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Entity</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Attributes are properties or characteristics possessed by an entity. </a:t>
            </a:r>
          </a:p>
          <a:p>
            <a:pPr algn="just">
              <a:lnSpc>
                <a:spcPct val="150000"/>
              </a:lnSpc>
              <a:buFont typeface="Arial" pitchFamily="34" charset="0"/>
              <a:buChar char="•"/>
            </a:pPr>
            <a:r>
              <a:rPr lang="en-IN" dirty="0" smtClean="0">
                <a:latin typeface="Times New Roman" pitchFamily="18" charset="0"/>
                <a:cs typeface="Times New Roman" pitchFamily="18" charset="0"/>
              </a:rPr>
              <a:t>For </a:t>
            </a:r>
            <a:r>
              <a:rPr lang="en-IN" dirty="0">
                <a:latin typeface="Times New Roman" pitchFamily="18" charset="0"/>
                <a:cs typeface="Times New Roman" pitchFamily="18" charset="0"/>
              </a:rPr>
              <a:t>e</a:t>
            </a:r>
            <a:r>
              <a:rPr lang="en-IN" dirty="0" smtClean="0">
                <a:latin typeface="Times New Roman" pitchFamily="18" charset="0"/>
                <a:cs typeface="Times New Roman" pitchFamily="18" charset="0"/>
              </a:rPr>
              <a:t>xample, Employee entity may be described by the attributes Employee name, Age, Address, Salary and  Job etc.</a:t>
            </a:r>
          </a:p>
          <a:p>
            <a:pPr algn="just">
              <a:lnSpc>
                <a:spcPct val="150000"/>
              </a:lnSpc>
              <a:buFont typeface="Arial" pitchFamily="34" charset="0"/>
              <a:buChar char="•"/>
            </a:pPr>
            <a:r>
              <a:rPr lang="en-US" dirty="0" smtClean="0">
                <a:latin typeface="Times New Roman" pitchFamily="18" charset="0"/>
                <a:cs typeface="Times New Roman" pitchFamily="18" charset="0"/>
              </a:rPr>
              <a:t>A Particular entity will have value for each of its attributes.</a:t>
            </a:r>
            <a:endParaRPr lang="en-IN"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buFont typeface="Arial" pitchFamily="34" charset="0"/>
              <a:buChar char="•"/>
            </a:pPr>
            <a:endParaRPr lang="en-US" dirty="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Attributes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Several types of attributes occur in E-R Model</a:t>
            </a:r>
            <a:endParaRPr lang="en-IN" dirty="0" smtClean="0">
              <a:latin typeface="Times New Roman" pitchFamily="18" charset="0"/>
              <a:cs typeface="Times New Roman" pitchFamily="18" charset="0"/>
            </a:endParaRPr>
          </a:p>
          <a:p>
            <a:pPr algn="just">
              <a:lnSpc>
                <a:spcPct val="150000"/>
              </a:lnSpc>
              <a:buFont typeface="Arial" pitchFamily="34" charset="0"/>
              <a:buChar char="•"/>
            </a:pPr>
            <a:r>
              <a:rPr lang="en-IN" dirty="0" smtClean="0">
                <a:latin typeface="Times New Roman" pitchFamily="18" charset="0"/>
                <a:cs typeface="Times New Roman" pitchFamily="18" charset="0"/>
              </a:rPr>
              <a:t>Simple </a:t>
            </a:r>
          </a:p>
          <a:p>
            <a:pPr algn="just">
              <a:lnSpc>
                <a:spcPct val="150000"/>
              </a:lnSpc>
              <a:buFont typeface="Arial" pitchFamily="34" charset="0"/>
              <a:buChar char="•"/>
            </a:pPr>
            <a:r>
              <a:rPr lang="en-IN" dirty="0" smtClean="0">
                <a:latin typeface="Times New Roman" pitchFamily="18" charset="0"/>
                <a:cs typeface="Times New Roman" pitchFamily="18" charset="0"/>
              </a:rPr>
              <a:t>Composite </a:t>
            </a:r>
          </a:p>
          <a:p>
            <a:pPr algn="just">
              <a:lnSpc>
                <a:spcPct val="150000"/>
              </a:lnSpc>
              <a:buFont typeface="Arial" pitchFamily="34" charset="0"/>
              <a:buChar char="•"/>
            </a:pPr>
            <a:r>
              <a:rPr lang="en-IN" dirty="0" smtClean="0">
                <a:latin typeface="Times New Roman" pitchFamily="18" charset="0"/>
                <a:cs typeface="Times New Roman" pitchFamily="18" charset="0"/>
              </a:rPr>
              <a:t>Single valued </a:t>
            </a:r>
          </a:p>
          <a:p>
            <a:pPr algn="just">
              <a:lnSpc>
                <a:spcPct val="150000"/>
              </a:lnSpc>
              <a:buFont typeface="Arial" pitchFamily="34" charset="0"/>
              <a:buChar char="•"/>
            </a:pPr>
            <a:r>
              <a:rPr lang="en-IN" dirty="0" smtClean="0">
                <a:latin typeface="Times New Roman" pitchFamily="18" charset="0"/>
                <a:cs typeface="Times New Roman" pitchFamily="18" charset="0"/>
              </a:rPr>
              <a:t>Multi-valued </a:t>
            </a:r>
          </a:p>
          <a:p>
            <a:pPr algn="just">
              <a:lnSpc>
                <a:spcPct val="150000"/>
              </a:lnSpc>
              <a:buFont typeface="Arial" pitchFamily="34" charset="0"/>
              <a:buChar char="•"/>
            </a:pPr>
            <a:r>
              <a:rPr lang="en-IN" dirty="0" smtClean="0">
                <a:latin typeface="Times New Roman" pitchFamily="18" charset="0"/>
                <a:cs typeface="Times New Roman" pitchFamily="18" charset="0"/>
              </a:rPr>
              <a:t>Derived </a:t>
            </a:r>
          </a:p>
        </p:txBody>
      </p:sp>
      <p:sp>
        <p:nvSpPr>
          <p:cNvPr id="4" name="Content Placeholder 3"/>
          <p:cNvSpPr>
            <a:spLocks noGrp="1"/>
          </p:cNvSpPr>
          <p:nvPr>
            <p:ph sz="quarter" idx="10"/>
          </p:nvPr>
        </p:nvSpPr>
        <p:spPr/>
        <p:txBody>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Attributes Types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A simple attribute can not be divided into subparts.</a:t>
            </a:r>
          </a:p>
          <a:p>
            <a:pPr algn="just">
              <a:lnSpc>
                <a:spcPct val="150000"/>
              </a:lnSpc>
              <a:buFont typeface="Arial" pitchFamily="34" charset="0"/>
              <a:buChar char="•"/>
            </a:pPr>
            <a:r>
              <a:rPr lang="en-IN" dirty="0" smtClean="0">
                <a:latin typeface="Times New Roman" pitchFamily="18" charset="0"/>
                <a:cs typeface="Times New Roman" pitchFamily="18" charset="0"/>
              </a:rPr>
              <a:t>Simple attribute are also called atomic. </a:t>
            </a:r>
          </a:p>
          <a:p>
            <a:pPr algn="just">
              <a:lnSpc>
                <a:spcPct val="150000"/>
              </a:lnSpc>
              <a:buFont typeface="Arial" pitchFamily="34" charset="0"/>
              <a:buChar char="•"/>
            </a:pPr>
            <a:r>
              <a:rPr lang="en-IN" dirty="0" smtClean="0">
                <a:latin typeface="Times New Roman" pitchFamily="18" charset="0"/>
                <a:cs typeface="Times New Roman" pitchFamily="18" charset="0"/>
              </a:rPr>
              <a:t>A composite attribute can be subdivided into subparts which represents more basic attributes with independent meaning. </a:t>
            </a:r>
          </a:p>
          <a:p>
            <a:pPr algn="just">
              <a:lnSpc>
                <a:spcPct val="150000"/>
              </a:lnSpc>
              <a:buFont typeface="Arial" pitchFamily="34" charset="0"/>
              <a:buChar char="•"/>
            </a:pPr>
            <a:r>
              <a:rPr lang="en-IN" dirty="0" smtClean="0">
                <a:latin typeface="Times New Roman" pitchFamily="18" charset="0"/>
                <a:cs typeface="Times New Roman" pitchFamily="18" charset="0"/>
              </a:rPr>
              <a:t>For Example, Address attribute of Employee Entity can be divided into </a:t>
            </a:r>
            <a:r>
              <a:rPr lang="en-IN" dirty="0" err="1" smtClean="0">
                <a:latin typeface="Times New Roman" pitchFamily="18" charset="0"/>
                <a:cs typeface="Times New Roman" pitchFamily="18" charset="0"/>
              </a:rPr>
              <a:t>street_address</a:t>
            </a:r>
            <a:r>
              <a:rPr lang="en-IN" dirty="0" smtClean="0">
                <a:latin typeface="Times New Roman" pitchFamily="18" charset="0"/>
                <a:cs typeface="Times New Roman" pitchFamily="18" charset="0"/>
              </a:rPr>
              <a:t>, city, state and zip. </a:t>
            </a:r>
          </a:p>
        </p:txBody>
      </p:sp>
      <p:sp>
        <p:nvSpPr>
          <p:cNvPr id="4" name="Content Placeholder 3"/>
          <p:cNvSpPr>
            <a:spLocks noGrp="1"/>
          </p:cNvSpPr>
          <p:nvPr>
            <p:ph sz="quarter" idx="10"/>
          </p:nvPr>
        </p:nvSpPr>
        <p:spPr/>
        <p:txBody>
          <a:bodyPr>
            <a:normAutofit fontScale="92500"/>
          </a:bodyPr>
          <a:lstStyle/>
          <a:p>
            <a:endParaRPr lang="en-IN" dirty="0" smtClean="0"/>
          </a:p>
          <a:p>
            <a:r>
              <a:rPr lang="en-IN" sz="3900" dirty="0" smtClean="0">
                <a:solidFill>
                  <a:srgbClr val="C00000"/>
                </a:solidFill>
                <a:latin typeface="Times New Roman" pitchFamily="18" charset="0"/>
                <a:cs typeface="Times New Roman" pitchFamily="18" charset="0"/>
              </a:rPr>
              <a:t>Simple and Composite Attributes</a:t>
            </a:r>
            <a:endParaRPr lang="en-US" sz="39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49046</TotalTime>
  <Words>1140</Words>
  <Application>Microsoft Office PowerPoint</Application>
  <PresentationFormat>On-screen Show (4:3)</PresentationFormat>
  <Paragraphs>234</Paragraphs>
  <Slides>41</Slides>
  <Notes>19</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Lectuer-2 Database Design and Applications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306</cp:revision>
  <dcterms:created xsi:type="dcterms:W3CDTF">2011-09-14T09:42:05Z</dcterms:created>
  <dcterms:modified xsi:type="dcterms:W3CDTF">2020-08-20T07:21:17Z</dcterms:modified>
</cp:coreProperties>
</file>