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sldIdLst>
    <p:sldId id="260" r:id="rId2"/>
    <p:sldId id="257" r:id="rId3"/>
    <p:sldId id="326" r:id="rId4"/>
    <p:sldId id="261" r:id="rId5"/>
    <p:sldId id="281" r:id="rId6"/>
    <p:sldId id="263" r:id="rId7"/>
    <p:sldId id="325" r:id="rId8"/>
    <p:sldId id="266" r:id="rId9"/>
    <p:sldId id="284" r:id="rId10"/>
    <p:sldId id="285" r:id="rId11"/>
    <p:sldId id="286" r:id="rId12"/>
    <p:sldId id="268" r:id="rId13"/>
    <p:sldId id="269" r:id="rId14"/>
    <p:sldId id="270" r:id="rId15"/>
    <p:sldId id="271" r:id="rId16"/>
    <p:sldId id="280" r:id="rId17"/>
    <p:sldId id="273" r:id="rId18"/>
    <p:sldId id="274" r:id="rId19"/>
    <p:sldId id="275" r:id="rId20"/>
    <p:sldId id="276" r:id="rId21"/>
    <p:sldId id="27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83" r:id="rId30"/>
    <p:sldId id="327" r:id="rId31"/>
    <p:sldId id="295" r:id="rId32"/>
    <p:sldId id="296" r:id="rId33"/>
    <p:sldId id="299" r:id="rId34"/>
    <p:sldId id="298" r:id="rId35"/>
    <p:sldId id="300" r:id="rId36"/>
    <p:sldId id="304" r:id="rId37"/>
    <p:sldId id="328" r:id="rId38"/>
    <p:sldId id="324" r:id="rId39"/>
    <p:sldId id="329" r:id="rId40"/>
    <p:sldId id="306" r:id="rId41"/>
    <p:sldId id="307" r:id="rId42"/>
    <p:sldId id="308" r:id="rId43"/>
    <p:sldId id="309" r:id="rId44"/>
    <p:sldId id="310" r:id="rId45"/>
    <p:sldId id="312" r:id="rId46"/>
    <p:sldId id="313" r:id="rId47"/>
    <p:sldId id="314" r:id="rId48"/>
    <p:sldId id="317" r:id="rId49"/>
    <p:sldId id="318" r:id="rId50"/>
    <p:sldId id="319" r:id="rId51"/>
    <p:sldId id="320" r:id="rId52"/>
    <p:sldId id="321" r:id="rId53"/>
    <p:sldId id="322" r:id="rId54"/>
    <p:sldId id="323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164" autoAdjust="0"/>
  </p:normalViewPr>
  <p:slideViewPr>
    <p:cSldViewPr>
      <p:cViewPr varScale="1">
        <p:scale>
          <a:sx n="86" d="100"/>
          <a:sy n="86" d="100"/>
        </p:scale>
        <p:origin x="-93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340FD-AD84-41D4-9E3F-3C2B9432AE80}" type="datetimeFigureOut">
              <a:rPr lang="en-US" smtClean="0"/>
              <a:pPr/>
              <a:t>8/29/2020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4EC1B-CAF8-4848-98AF-62A7A00990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23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40</a:t>
            </a:fld>
            <a:endParaRPr lang="en-I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41</a:t>
            </a:fld>
            <a:endParaRPr lang="en-I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42</a:t>
            </a:fld>
            <a:endParaRPr lang="en-I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43</a:t>
            </a:fld>
            <a:endParaRPr lang="en-I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44</a:t>
            </a:fld>
            <a:endParaRPr lang="en-I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45</a:t>
            </a:fld>
            <a:endParaRPr lang="en-I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46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47</a:t>
            </a:fld>
            <a:endParaRPr lang="en-I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48</a:t>
            </a:fld>
            <a:endParaRPr lang="en-I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49</a:t>
            </a:fld>
            <a:endParaRPr lang="en-I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50</a:t>
            </a:fld>
            <a:endParaRPr lang="en-I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51</a:t>
            </a:fld>
            <a:endParaRPr lang="en-I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52</a:t>
            </a:fld>
            <a:endParaRPr lang="en-I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53</a:t>
            </a:fld>
            <a:endParaRPr lang="en-I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54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Lecture-1</a:t>
            </a:r>
            <a:br>
              <a:rPr lang="en-GB" dirty="0" smtClean="0"/>
            </a:br>
            <a:r>
              <a:rPr lang="en-GB" dirty="0" smtClean="0"/>
              <a:t>Database Sytems and applications(IS ZC332)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28596" y="61436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11/08/2019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09898" y="6163952"/>
            <a:ext cx="2895600" cy="365125"/>
          </a:xfrm>
        </p:spPr>
        <p:txBody>
          <a:bodyPr/>
          <a:lstStyle/>
          <a:p>
            <a:r>
              <a:rPr lang="en-US" smtClean="0"/>
              <a:t>Database Systems and Applications(IS ZC337)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1639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11/08/2019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Database Systems and Applications(IS ZC337)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Lectuer-4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Systems and Applications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Narang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1"/>
            <a:ext cx="8229600" cy="5029200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sz="5000" dirty="0" smtClean="0">
                <a:latin typeface="Times New Roman" pitchFamily="18" charset="0"/>
                <a:cs typeface="Times New Roman" pitchFamily="18" charset="0"/>
              </a:rPr>
              <a:t>The general form of the </a:t>
            </a:r>
            <a:r>
              <a:rPr lang="en-US" altLang="en-US" sz="5000" i="1" dirty="0" smtClean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altLang="en-US" sz="5000" dirty="0" smtClean="0">
                <a:latin typeface="Times New Roman" pitchFamily="18" charset="0"/>
                <a:cs typeface="Times New Roman" pitchFamily="18" charset="0"/>
              </a:rPr>
              <a:t> operation is: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endParaRPr lang="en-US" alt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en-US" altLang="en-US" sz="5000" dirty="0" smtClean="0">
                <a:latin typeface="Symbol" pitchFamily="71" charset="2"/>
                <a:cs typeface="Arial" charset="0"/>
              </a:rPr>
              <a:t></a:t>
            </a:r>
            <a:r>
              <a:rPr lang="en-US" altLang="en-US" sz="5000" baseline="-25000" dirty="0" smtClean="0">
                <a:latin typeface="Times New Roman" pitchFamily="18" charset="0"/>
                <a:cs typeface="Times New Roman" pitchFamily="18" charset="0"/>
              </a:rPr>
              <a:t>&lt;attribute list&gt;</a:t>
            </a:r>
            <a:r>
              <a:rPr lang="en-US" altLang="en-US" sz="5000" dirty="0" smtClean="0">
                <a:latin typeface="Times New Roman" pitchFamily="18" charset="0"/>
                <a:cs typeface="Times New Roman" pitchFamily="18" charset="0"/>
              </a:rPr>
              <a:t>(R)</a:t>
            </a:r>
            <a:endParaRPr lang="en-US" altLang="en-US" sz="50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sz="5000" dirty="0">
                <a:latin typeface="Times New Roman" pitchFamily="18" charset="0"/>
                <a:cs typeface="Times New Roman" pitchFamily="18" charset="0"/>
              </a:rPr>
              <a:t>Example: To list each employee’s first and last name and salary, the following is used:</a:t>
            </a:r>
          </a:p>
          <a:p>
            <a:pPr lvl="1" algn="just">
              <a:lnSpc>
                <a:spcPct val="120000"/>
              </a:lnSpc>
              <a:buNone/>
            </a:pPr>
            <a:r>
              <a:rPr lang="en-US" altLang="en-US" sz="4900" dirty="0">
                <a:latin typeface="Symbol" pitchFamily="71" charset="2"/>
                <a:cs typeface="Arial" charset="0"/>
              </a:rPr>
              <a:t></a:t>
            </a:r>
            <a:r>
              <a:rPr lang="en-US" altLang="en-US" sz="5000" baseline="-25000" dirty="0">
                <a:latin typeface="Times New Roman" pitchFamily="18" charset="0"/>
                <a:cs typeface="Times New Roman" pitchFamily="18" charset="0"/>
              </a:rPr>
              <a:t>LNAME, FNAME,SALARY</a:t>
            </a:r>
            <a:r>
              <a:rPr lang="en-US" altLang="en-US" sz="5000" dirty="0">
                <a:latin typeface="Times New Roman" pitchFamily="18" charset="0"/>
                <a:cs typeface="Times New Roman" pitchFamily="18" charset="0"/>
              </a:rPr>
              <a:t>(EMPLOYEE)</a:t>
            </a:r>
          </a:p>
          <a:p>
            <a:pPr marL="457200" lvl="1" indent="0" algn="just">
              <a:lnSpc>
                <a:spcPct val="120000"/>
              </a:lnSpc>
              <a:buNone/>
            </a:pPr>
            <a:endParaRPr lang="en-US" alt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sz="5000" dirty="0" smtClean="0">
                <a:latin typeface="Times New Roman" pitchFamily="18" charset="0"/>
                <a:cs typeface="Times New Roman" pitchFamily="18" charset="0"/>
              </a:rPr>
              <a:t>The project operation </a:t>
            </a:r>
            <a:r>
              <a:rPr lang="en-US" altLang="en-US" sz="5000" i="1" dirty="0" smtClean="0">
                <a:latin typeface="Times New Roman" pitchFamily="18" charset="0"/>
                <a:cs typeface="Times New Roman" pitchFamily="18" charset="0"/>
              </a:rPr>
              <a:t>removes any duplicate </a:t>
            </a:r>
            <a:r>
              <a:rPr lang="en-US" altLang="en-US" sz="5000" i="1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endParaRPr lang="en-US" altLang="en-US" sz="50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altLang="en-US" sz="5000" dirty="0" smtClean="0">
                <a:latin typeface="Times New Roman" pitchFamily="18" charset="0"/>
                <a:cs typeface="Times New Roman" pitchFamily="18" charset="0"/>
              </a:rPr>
              <a:t>This is because the result of the </a:t>
            </a:r>
            <a:r>
              <a:rPr lang="en-US" altLang="en-US" sz="5000" i="1" dirty="0" smtClean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lang="en-US" altLang="en-US" sz="5000" dirty="0" smtClean="0">
                <a:latin typeface="Times New Roman" pitchFamily="18" charset="0"/>
                <a:cs typeface="Times New Roman" pitchFamily="18" charset="0"/>
              </a:rPr>
              <a:t> operation must be a </a:t>
            </a:r>
            <a:r>
              <a:rPr lang="en-US" altLang="en-US" sz="5000" i="1" dirty="0" smtClean="0">
                <a:latin typeface="Times New Roman" pitchFamily="18" charset="0"/>
                <a:cs typeface="Times New Roman" pitchFamily="18" charset="0"/>
              </a:rPr>
              <a:t>set of </a:t>
            </a:r>
            <a:r>
              <a:rPr lang="en-US" altLang="en-US" sz="5000" i="1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endParaRPr lang="en-US" altLang="en-US" sz="5000" i="1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altLang="en-US" sz="5000" dirty="0" smtClean="0">
                <a:latin typeface="Times New Roman" pitchFamily="18" charset="0"/>
                <a:cs typeface="Times New Roman" pitchFamily="18" charset="0"/>
              </a:rPr>
              <a:t>Mathematical sets </a:t>
            </a:r>
            <a:r>
              <a:rPr lang="en-US" altLang="en-US" sz="5000" i="1" dirty="0" smtClean="0">
                <a:latin typeface="Times New Roman" pitchFamily="18" charset="0"/>
                <a:cs typeface="Times New Roman" pitchFamily="18" charset="0"/>
              </a:rPr>
              <a:t>do not allow</a:t>
            </a:r>
            <a:r>
              <a:rPr lang="en-US" altLang="en-US" sz="5000" dirty="0" smtClean="0">
                <a:latin typeface="Times New Roman" pitchFamily="18" charset="0"/>
                <a:cs typeface="Times New Roman" pitchFamily="18" charset="0"/>
              </a:rPr>
              <a:t> duplicate elements.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800" b="1" dirty="0" smtClean="0">
                <a:latin typeface="Courier New" pitchFamily="71" charset="0"/>
                <a:cs typeface="Arial" charset="0"/>
              </a:rPr>
              <a:t>	</a:t>
            </a:r>
            <a:r>
              <a:rPr lang="en-US" altLang="en-US" sz="2800" dirty="0" smtClean="0">
                <a:latin typeface="Arial" charset="0"/>
                <a:cs typeface="Arial" charset="0"/>
              </a:rPr>
              <a:t/>
            </a:r>
            <a:br>
              <a:rPr lang="en-US" altLang="en-US" sz="2800" dirty="0" smtClean="0">
                <a:latin typeface="Arial" charset="0"/>
                <a:cs typeface="Arial" charset="0"/>
              </a:rPr>
            </a:br>
            <a:endParaRPr lang="en-IN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PROJECT Operation Properties</a:t>
            </a:r>
          </a:p>
          <a:p>
            <a:pPr lvl="1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The number of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in the result of projection </a:t>
            </a:r>
            <a:r>
              <a:rPr lang="en-US" altLang="en-US" sz="2400" dirty="0" smtClean="0">
                <a:latin typeface="Symbol" pitchFamily="18" charset="2"/>
                <a:cs typeface="Times New Roman" pitchFamily="18" charset="0"/>
              </a:rPr>
              <a:t></a:t>
            </a:r>
            <a:r>
              <a:rPr lang="en-US" altLang="en-US" sz="2400" baseline="-25000" dirty="0" smtClean="0">
                <a:latin typeface="Times New Roman" pitchFamily="18" charset="0"/>
                <a:cs typeface="Times New Roman" pitchFamily="18" charset="0"/>
              </a:rPr>
              <a:t>&lt;list&gt;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(R) is always less or equal to the number of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in R</a:t>
            </a:r>
          </a:p>
          <a:p>
            <a:pPr lvl="2">
              <a:buNone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PROJECT is </a:t>
            </a:r>
            <a:r>
              <a:rPr lang="en-US" altLang="en-US" sz="2600" i="1" dirty="0" smtClean="0"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 commutative</a:t>
            </a:r>
          </a:p>
          <a:p>
            <a:pPr lvl="2"/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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&lt;list1&gt;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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&lt;list2&gt;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(R) ) = 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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&lt;list1&gt;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(R) as long as &lt;list2&gt; contains the attributes in &lt;list1&gt; 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800" b="1" dirty="0" smtClean="0">
                <a:latin typeface="Courier New" pitchFamily="71" charset="0"/>
                <a:cs typeface="Arial" charset="0"/>
              </a:rPr>
              <a:t>	</a:t>
            </a:r>
            <a:r>
              <a:rPr lang="en-US" altLang="en-US" sz="2800" dirty="0" smtClean="0">
                <a:latin typeface="Arial" charset="0"/>
                <a:cs typeface="Arial" charset="0"/>
              </a:rPr>
              <a:t/>
            </a:r>
            <a:br>
              <a:rPr lang="en-US" altLang="en-US" sz="2800" dirty="0" smtClean="0">
                <a:latin typeface="Arial" charset="0"/>
                <a:cs typeface="Arial" charset="0"/>
              </a:rPr>
            </a:br>
            <a:endParaRPr lang="en-IN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Examples of Applying SELECT and </a:t>
            </a:r>
            <a:b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PROJECT Operations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58" y="1428736"/>
            <a:ext cx="8358246" cy="4591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Relational Algebra Expressions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06931"/>
          </a:xfrm>
        </p:spPr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We may want to apply several relational algebra operations one after the other.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Either we can write the operations as a single 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relational algebra expression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by nesting the operations, or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We can apply one operation at a time and create 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intermediate result relations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In the latter case, we must give names to the relations that hold the intermediate results.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To retrieve the first name, last name, and salary of all employees who work in department number 5, we must apply a select and a project operation.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We can write a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single relational algebra expression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as follows: </a:t>
            </a:r>
          </a:p>
          <a:p>
            <a:pPr lvl="1" algn="just"/>
            <a:r>
              <a:rPr lang="en-US" altLang="en-US" sz="2400" b="1" dirty="0" smtClean="0">
                <a:latin typeface="Symbol" pitchFamily="18" charset="2"/>
                <a:cs typeface="Times New Roman" pitchFamily="18" charset="0"/>
              </a:rPr>
              <a:t></a:t>
            </a:r>
            <a:r>
              <a:rPr lang="en-US" altLang="en-US" sz="2400" baseline="-25000" dirty="0" smtClean="0">
                <a:latin typeface="Times New Roman" pitchFamily="18" charset="0"/>
                <a:cs typeface="Times New Roman" pitchFamily="18" charset="0"/>
              </a:rPr>
              <a:t>FNAME, LNAME, SALARY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400" b="1" dirty="0" smtClean="0">
                <a:latin typeface="Symbol" pitchFamily="18" charset="2"/>
                <a:cs typeface="Times New Roman" pitchFamily="18" charset="0"/>
              </a:rPr>
              <a:t> </a:t>
            </a:r>
            <a:r>
              <a:rPr lang="en-US" altLang="en-US" sz="2400" baseline="-25000" dirty="0" smtClean="0">
                <a:latin typeface="Times New Roman" pitchFamily="18" charset="0"/>
                <a:cs typeface="Times New Roman" pitchFamily="18" charset="0"/>
              </a:rPr>
              <a:t>DNO=5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(EMPLOYEE))</a:t>
            </a:r>
          </a:p>
          <a:p>
            <a:pPr lvl="1" algn="just">
              <a:buNone/>
            </a:pP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OR We can explicitly show the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sequence of operations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giving a name to each intermediate relation:</a:t>
            </a:r>
          </a:p>
          <a:p>
            <a:pPr lvl="1" algn="just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DEP5_EMPS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 </a:t>
            </a:r>
            <a:r>
              <a:rPr lang="en-US" altLang="en-US" sz="2400" b="1" dirty="0" smtClean="0">
                <a:latin typeface="Symbol" pitchFamily="18" charset="2"/>
                <a:cs typeface="Times New Roman" pitchFamily="18" charset="0"/>
              </a:rPr>
              <a:t> </a:t>
            </a:r>
            <a:r>
              <a:rPr lang="en-US" altLang="en-US" sz="2400" baseline="-25000" dirty="0" smtClean="0">
                <a:latin typeface="Times New Roman" pitchFamily="18" charset="0"/>
                <a:cs typeface="Times New Roman" pitchFamily="18" charset="0"/>
              </a:rPr>
              <a:t>DNO=5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(EMPLOYEE)</a:t>
            </a:r>
          </a:p>
          <a:p>
            <a:pPr lvl="1" algn="just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RESULT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 </a:t>
            </a:r>
            <a:r>
              <a:rPr lang="en-US" altLang="en-US" sz="2400" b="1" dirty="0" smtClean="0">
                <a:latin typeface="Symbol" pitchFamily="18" charset="2"/>
                <a:cs typeface="Times New Roman" pitchFamily="18" charset="0"/>
              </a:rPr>
              <a:t>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aseline="-25000" dirty="0" smtClean="0">
                <a:latin typeface="Times New Roman" pitchFamily="18" charset="0"/>
                <a:cs typeface="Times New Roman" pitchFamily="18" charset="0"/>
              </a:rPr>
              <a:t>FNAME, LNAME, SALARY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(DEP5_EMPS)	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Single Expression Versus Sequence of Relational Operations (Example)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RENAME operator is denoted by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 (rho)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In some cases, we may want to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rename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attributes of a relation or the relation name or both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Useful when a query requires multiple operations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Necessary in some cases (see JOIN operation later)</a:t>
            </a:r>
            <a:endParaRPr lang="en-US" altLang="en-US" sz="2000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Unary Relational Operations: RENAME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The general RENAME operation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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can be expressed by any of the following forms:</a:t>
            </a:r>
          </a:p>
          <a:p>
            <a:pPr lvl="1"/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</a:t>
            </a:r>
            <a:r>
              <a:rPr lang="en-US" altLang="en-US" sz="2000" baseline="-250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S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(R) changes:</a:t>
            </a:r>
          </a:p>
          <a:p>
            <a:pPr lvl="2"/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the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relation name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 only to S</a:t>
            </a: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</a:t>
            </a:r>
            <a:r>
              <a:rPr lang="en-US" altLang="en-US" sz="2000" baseline="-250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(B1, B2, …, </a:t>
            </a:r>
            <a:r>
              <a:rPr lang="en-US" altLang="en-US" sz="2000" baseline="-25000" dirty="0" err="1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Bn</a:t>
            </a:r>
            <a:r>
              <a:rPr lang="en-US" altLang="en-US" sz="2000" baseline="-250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 )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(R) changes:</a:t>
            </a:r>
          </a:p>
          <a:p>
            <a:pPr lvl="2"/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the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column (attribute) names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 only to B1, B2, …..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Bn</a:t>
            </a:r>
            <a:endParaRPr lang="en-US" altLang="en-US" sz="2000" dirty="0" smtClean="0">
              <a:latin typeface="Times New Roman" pitchFamily="18" charset="0"/>
              <a:cs typeface="Times New Roman" pitchFamily="18" charset="0"/>
              <a:sym typeface="Symbol" pitchFamily="71" charset="2"/>
            </a:endParaRPr>
          </a:p>
          <a:p>
            <a:pPr lvl="1"/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</a:t>
            </a:r>
            <a:r>
              <a:rPr lang="en-US" altLang="en-US" sz="2000" baseline="-250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S (B1, B2, …, </a:t>
            </a:r>
            <a:r>
              <a:rPr lang="en-US" altLang="en-US" sz="2000" baseline="-25000" dirty="0" err="1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Bn</a:t>
            </a:r>
            <a:r>
              <a:rPr lang="en-US" altLang="en-US" sz="2000" baseline="-250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 )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(R) changes both:</a:t>
            </a:r>
          </a:p>
          <a:p>
            <a:pPr lvl="2"/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the relation name to S,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and </a:t>
            </a:r>
          </a:p>
          <a:p>
            <a:pPr lvl="2"/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the column (attribute) names to B1, B2, …..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Bn</a:t>
            </a:r>
            <a:endParaRPr lang="en-US" altLang="en-US" sz="2000" dirty="0" smtClean="0">
              <a:latin typeface="Times New Roman" pitchFamily="18" charset="0"/>
              <a:cs typeface="Times New Roman" pitchFamily="18" charset="0"/>
              <a:sym typeface="Symbol" pitchFamily="71" charset="2"/>
            </a:endParaRP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For convenience, we also use a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shorthand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for renaming attributes in an intermediate relation:</a:t>
            </a:r>
          </a:p>
          <a:p>
            <a:pPr lvl="1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If we write:</a:t>
            </a:r>
          </a:p>
          <a:p>
            <a:pPr lvl="1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DEP5_EMPS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 </a:t>
            </a:r>
            <a:r>
              <a:rPr lang="en-US" altLang="en-US" sz="2400" b="1" dirty="0" smtClean="0"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aseline="-25000" dirty="0" smtClean="0">
                <a:latin typeface="Times New Roman" pitchFamily="18" charset="0"/>
                <a:cs typeface="Times New Roman" pitchFamily="18" charset="0"/>
              </a:rPr>
              <a:t>DNO=5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(EMPLOYEE)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RESULT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 </a:t>
            </a:r>
            <a:r>
              <a:rPr lang="en-US" altLang="en-US" b="1" dirty="0" smtClean="0">
                <a:latin typeface="Symbol" pitchFamily="18" charset="2"/>
                <a:cs typeface="Times New Roman" pitchFamily="18" charset="0"/>
              </a:rPr>
              <a:t>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aseline="-25000" dirty="0" smtClean="0">
                <a:latin typeface="Times New Roman" pitchFamily="18" charset="0"/>
                <a:cs typeface="Times New Roman" pitchFamily="18" charset="0"/>
              </a:rPr>
              <a:t>FNAME, LNAME, SALARY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(DEP5_EMPS)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RESULT will have the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same attribute names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as DEP5_EMPS (same attributes as EMPLOYEE)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If we write:</a:t>
            </a:r>
          </a:p>
          <a:p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	     TEMP 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 </a:t>
            </a:r>
            <a:r>
              <a:rPr lang="en-US" altLang="en-US" b="1" dirty="0" smtClean="0"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800" baseline="-25000" dirty="0" smtClean="0">
                <a:latin typeface="Times New Roman" pitchFamily="18" charset="0"/>
                <a:cs typeface="Times New Roman" pitchFamily="18" charset="0"/>
              </a:rPr>
              <a:t>DNO=5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(EMPLOYEE)</a:t>
            </a:r>
          </a:p>
          <a:p>
            <a:pPr lvl="1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RESULT (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Last_name,Salary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 	</a:t>
            </a:r>
          </a:p>
          <a:p>
            <a:pPr lvl="1">
              <a:buNone/>
            </a:pPr>
            <a:r>
              <a:rPr lang="en-US" altLang="en-US" sz="2400" b="1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				</a:t>
            </a:r>
            <a:r>
              <a:rPr lang="en-US" altLang="en-US" sz="2400" b="1" dirty="0" smtClean="0">
                <a:latin typeface="Symbol" pitchFamily="18" charset="2"/>
                <a:cs typeface="Times New Roman" pitchFamily="18" charset="0"/>
              </a:rPr>
              <a:t>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aseline="-25000" dirty="0" smtClean="0">
                <a:latin typeface="Times New Roman" pitchFamily="18" charset="0"/>
                <a:cs typeface="Times New Roman" pitchFamily="18" charset="0"/>
              </a:rPr>
              <a:t>FNAME, LNAME, SALARY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(TEMP)</a:t>
            </a:r>
          </a:p>
          <a:p>
            <a:pPr lvl="1"/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The 3 attributes of DEP5_EMPS are 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renamed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to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First_name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Last_name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, Salary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Applying Multiple Operations and RENAME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00034" y="1493838"/>
            <a:ext cx="821537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UNION Operation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Binary operation, denoted by </a:t>
            </a:r>
            <a:r>
              <a:rPr lang="en-US" altLang="en-US" sz="2400" dirty="0" smtClean="0">
                <a:latin typeface="Symbol" pitchFamily="18" charset="2"/>
                <a:cs typeface="Times New Roman" pitchFamily="18" charset="0"/>
              </a:rPr>
              <a:t>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The result of R </a:t>
            </a:r>
            <a:r>
              <a:rPr lang="en-US" altLang="en-US" sz="2400" dirty="0" smtClean="0">
                <a:latin typeface="Symbol" pitchFamily="18" charset="2"/>
                <a:cs typeface="Times New Roman" pitchFamily="18" charset="0"/>
              </a:rPr>
              <a:t>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S, is a relation that includes all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that are either in R or in S or in both R and S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Duplicate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are eliminated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500" dirty="0" smtClean="0">
                <a:latin typeface="Times New Roman" pitchFamily="18" charset="0"/>
                <a:cs typeface="Times New Roman" pitchFamily="18" charset="0"/>
              </a:rPr>
              <a:t>The two operand relations R and S must be “type compatible” (or UNION compatible)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Relational Algebra Operations from</a:t>
            </a:r>
            <a:b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 Theory: UNION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22098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Semester</a:t>
            </a:r>
          </a:p>
          <a:p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2020-21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To retrieve the social security numbers of all employees who either 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work in department 5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(RESULT1 below) or </a:t>
            </a:r>
            <a:r>
              <a:rPr lang="en-US" altLang="en-US" sz="2400" i="1" dirty="0" smtClean="0">
                <a:latin typeface="Times New Roman" pitchFamily="18" charset="0"/>
                <a:cs typeface="Times New Roman" pitchFamily="18" charset="0"/>
              </a:rPr>
              <a:t>directly supervise an employee who works in department 5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(RESULT2 below)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We can use the UNION operation as follows:</a:t>
            </a:r>
          </a:p>
          <a:p>
            <a:pPr algn="ctr">
              <a:spcBef>
                <a:spcPct val="0"/>
              </a:spcBef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DEP5_EMPS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 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DNO=5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(EMPLOYEE)</a:t>
            </a:r>
          </a:p>
          <a:p>
            <a:pPr algn="ctr">
              <a:spcBef>
                <a:spcPct val="0"/>
              </a:spcBef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RESULT1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 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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(DEP5_EMPS)</a:t>
            </a:r>
          </a:p>
          <a:p>
            <a:pPr algn="ctr">
              <a:spcBef>
                <a:spcPct val="0"/>
              </a:spcBef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RESULT2(SSN)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 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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SUPERSSN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(DEP5_EMPS)</a:t>
            </a:r>
          </a:p>
          <a:p>
            <a:pPr algn="ctr">
              <a:spcBef>
                <a:spcPct val="0"/>
              </a:spcBef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RESULT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 RESULT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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RESULT2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The union operation produces the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that are in either RESULT1 or RESULT2 or both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the result of a UNION operation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57364"/>
            <a:ext cx="8229600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INTERSECTION is denoted by 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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result of the operation R 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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S, is a relation that includes all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that are in both R and 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two operand relations R and S must be “type compatible”</a:t>
            </a:r>
          </a:p>
          <a:p>
            <a:pPr algn="just">
              <a:lnSpc>
                <a:spcPct val="150000"/>
              </a:lnSpc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Relational Algebra Operations from Set Theory: INTERSECTION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SET DIFFERENCE (also called MINUS) is denoted by –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result of R – S, is a relation that includes all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that are in R but not in 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two operand relations R and S must be “type compatible”</a:t>
            </a:r>
          </a:p>
          <a:p>
            <a:pPr algn="just">
              <a:lnSpc>
                <a:spcPct val="150000"/>
              </a:lnSpc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Relational Algebra Operations from Set Theory: SET DIFFERENCE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to Illustrate the Result of UNION, INTERSECT and Set DIFFERENCE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571472" y="1493838"/>
            <a:ext cx="8001055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Notice that both union and intersection are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commutative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operations; that is</a:t>
            </a:r>
          </a:p>
          <a:p>
            <a:pPr lvl="1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      R </a:t>
            </a:r>
            <a:r>
              <a:rPr lang="en-US" altLang="en-US" sz="2200" dirty="0" smtClean="0">
                <a:latin typeface="Symbol" pitchFamily="18" charset="2"/>
                <a:cs typeface="Times New Roman" pitchFamily="18" charset="0"/>
              </a:rPr>
              <a:t>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S = S</a:t>
            </a:r>
            <a:r>
              <a:rPr lang="en-US" altLang="en-US" sz="2200" dirty="0" smtClean="0">
                <a:latin typeface="Symbol" pitchFamily="18" charset="2"/>
                <a:cs typeface="Times New Roman" pitchFamily="18" charset="0"/>
              </a:rPr>
              <a:t> 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R, and R </a:t>
            </a:r>
            <a:r>
              <a:rPr lang="en-US" altLang="en-US" sz="2200" dirty="0" smtClean="0">
                <a:latin typeface="Symbol" pitchFamily="18" charset="2"/>
                <a:cs typeface="Times New Roman" pitchFamily="18" charset="0"/>
              </a:rPr>
              <a:t>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S = S </a:t>
            </a:r>
            <a:r>
              <a:rPr lang="en-US" altLang="en-US" sz="2200" dirty="0" smtClean="0">
                <a:latin typeface="Symbol" pitchFamily="18" charset="2"/>
                <a:cs typeface="Times New Roman" pitchFamily="18" charset="0"/>
              </a:rPr>
              <a:t>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R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Both union and intersection can be treated as n-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ary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operations applicable to any number of relations as both are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associative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operations; that is</a:t>
            </a:r>
          </a:p>
          <a:p>
            <a:pPr lvl="1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     R </a:t>
            </a:r>
            <a:r>
              <a:rPr lang="en-US" altLang="en-US" sz="2200" dirty="0" smtClean="0">
                <a:latin typeface="Symbol" pitchFamily="18" charset="2"/>
                <a:cs typeface="Times New Roman" pitchFamily="18" charset="0"/>
              </a:rPr>
              <a:t>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(S </a:t>
            </a:r>
            <a:r>
              <a:rPr lang="en-US" altLang="en-US" sz="2200" dirty="0" smtClean="0">
                <a:latin typeface="Symbol" pitchFamily="18" charset="2"/>
                <a:cs typeface="Times New Roman" pitchFamily="18" charset="0"/>
              </a:rPr>
              <a:t>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T) = (R </a:t>
            </a:r>
            <a:r>
              <a:rPr lang="en-US" altLang="en-US" sz="2200" dirty="0" smtClean="0">
                <a:latin typeface="Symbol" pitchFamily="18" charset="2"/>
                <a:cs typeface="Times New Roman" pitchFamily="18" charset="0"/>
              </a:rPr>
              <a:t>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S) </a:t>
            </a:r>
            <a:r>
              <a:rPr lang="en-US" altLang="en-US" sz="2200" dirty="0" smtClean="0">
                <a:latin typeface="Symbol" pitchFamily="18" charset="2"/>
                <a:cs typeface="Times New Roman" pitchFamily="18" charset="0"/>
              </a:rPr>
              <a:t>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T</a:t>
            </a:r>
          </a:p>
          <a:p>
            <a:pPr lvl="1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    (R </a:t>
            </a:r>
            <a:r>
              <a:rPr lang="en-US" altLang="en-US" sz="2200" dirty="0" smtClean="0">
                <a:latin typeface="Symbol" pitchFamily="18" charset="2"/>
                <a:cs typeface="Times New Roman" pitchFamily="18" charset="0"/>
              </a:rPr>
              <a:t>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S) </a:t>
            </a:r>
            <a:r>
              <a:rPr lang="en-US" altLang="en-US" sz="2200" dirty="0" smtClean="0">
                <a:latin typeface="Symbol" pitchFamily="18" charset="2"/>
                <a:cs typeface="Times New Roman" pitchFamily="18" charset="0"/>
              </a:rPr>
              <a:t>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T = R </a:t>
            </a:r>
            <a:r>
              <a:rPr lang="en-US" altLang="en-US" sz="2200" dirty="0" smtClean="0">
                <a:latin typeface="Symbol" pitchFamily="18" charset="2"/>
                <a:cs typeface="Times New Roman" pitchFamily="18" charset="0"/>
              </a:rPr>
              <a:t>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(S </a:t>
            </a:r>
            <a:r>
              <a:rPr lang="en-US" altLang="en-US" sz="2200" dirty="0" smtClean="0">
                <a:latin typeface="Symbol" pitchFamily="18" charset="2"/>
                <a:cs typeface="Times New Roman" pitchFamily="18" charset="0"/>
              </a:rPr>
              <a:t>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T)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minus operation is not commutative; that is, in general</a:t>
            </a:r>
          </a:p>
          <a:p>
            <a:pPr lvl="1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    R – S ≠ S –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Some Properties of UNION, INTERSECT, and DIFFERENCE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CARTESIAN (or CROSS) PRODUCT Operation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This operation is used to combine 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from two relations in a combinatorial fashion.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Denoted by R(A1, A2, . . ., An) x S(B1, B2, . . ., 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Bm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Result is a relation Q with degree n + m attributes: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Q(A1, A2, . . ., An, B1, B2, . . ., 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Bm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), in that order.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If R has 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(denoted as |R| = 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), and S has 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, then R x S will have 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000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The two operands do NOT have to be "type compatible”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Relational Algebra Operations from Set Theory: CARTESIAN PRODUCT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Generally, CROSS PRODUCT is not a meaningful operation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Can become meaningful when followed by other operations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Example :</a:t>
            </a: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EMPNAMES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 </a:t>
            </a:r>
            <a:r>
              <a:rPr lang="en-US" altLang="en-US" sz="2400" b="1" dirty="0" smtClean="0">
                <a:latin typeface="Symbol" pitchFamily="18" charset="2"/>
                <a:cs typeface="Times New Roman" pitchFamily="18" charset="0"/>
              </a:rPr>
              <a:t>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400" baseline="-25000" dirty="0" smtClean="0">
                <a:latin typeface="Times New Roman" pitchFamily="18" charset="0"/>
                <a:cs typeface="Times New Roman" pitchFamily="18" charset="0"/>
              </a:rPr>
              <a:t>FNAME, LNAME, SSN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(EMPLOYEE)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EMP_DEPENDENTS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 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EMPNAMES x DEPENDENT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EMP_DEPENDENTS will contain every combination of EMPNAMES and DEPENDENT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whether or not they are actually related</a:t>
            </a:r>
          </a:p>
          <a:p>
            <a:pPr>
              <a:lnSpc>
                <a:spcPct val="90000"/>
              </a:lnSpc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Relational Algebra Operations From </a:t>
            </a:r>
            <a:b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 Theory: CARTESIAN PRODUCT (cont.)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To keep only combinations where the DEPENDENT is related to the EMPLOYEE, we add a SELECT operation as follows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Example (meaningful):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EMPNAMES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 </a:t>
            </a:r>
            <a:r>
              <a:rPr lang="en-US" altLang="en-US" sz="2000" b="1" dirty="0" smtClean="0">
                <a:latin typeface="Symbol" pitchFamily="18" charset="2"/>
                <a:cs typeface="Times New Roman" pitchFamily="18" charset="0"/>
              </a:rPr>
              <a:t>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aseline="-25000" dirty="0" smtClean="0">
                <a:latin typeface="Times New Roman" pitchFamily="18" charset="0"/>
                <a:cs typeface="Times New Roman" pitchFamily="18" charset="0"/>
              </a:rPr>
              <a:t>FNAME, LNAME, SSN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(EMPLOYEE)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EMP_DEPENDENTS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EMPNAMES x DEPENDENT</a:t>
            </a:r>
          </a:p>
          <a:p>
            <a:pPr lvl="1">
              <a:spcBef>
                <a:spcPct val="0"/>
              </a:spcBef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EMP_DEPENDENTS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EMPNAMES x DEPENDENT</a:t>
            </a:r>
          </a:p>
          <a:p>
            <a:pPr lvl="1">
              <a:spcBef>
                <a:spcPct val="0"/>
              </a:spcBef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ACTUAL_DEPS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 </a:t>
            </a:r>
            <a:r>
              <a:rPr lang="en-US" altLang="en-US" sz="2200" b="1" dirty="0" smtClean="0"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baseline="-25000" dirty="0" smtClean="0">
                <a:latin typeface="Times New Roman" pitchFamily="18" charset="0"/>
                <a:cs typeface="Times New Roman" pitchFamily="18" charset="0"/>
              </a:rPr>
              <a:t>SSN=ESSN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(EMP_DEPENDENTS)</a:t>
            </a:r>
          </a:p>
          <a:p>
            <a:pPr lvl="1">
              <a:spcBef>
                <a:spcPct val="0"/>
              </a:spcBef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RESULT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</a:t>
            </a:r>
            <a:r>
              <a:rPr lang="en-US" altLang="en-US" sz="2200" b="1" dirty="0" smtClean="0">
                <a:latin typeface="Symbol" pitchFamily="18" charset="2"/>
                <a:cs typeface="Times New Roman" pitchFamily="18" charset="0"/>
                <a:sym typeface="Symbol" pitchFamily="71" charset="2"/>
              </a:rPr>
              <a:t> </a:t>
            </a:r>
            <a:r>
              <a:rPr lang="en-US" altLang="en-US" sz="2200" b="1" dirty="0" smtClean="0">
                <a:latin typeface="Symbol" pitchFamily="18" charset="2"/>
                <a:cs typeface="Times New Roman" pitchFamily="18" charset="0"/>
              </a:rPr>
              <a:t> </a:t>
            </a:r>
            <a:r>
              <a:rPr lang="en-US" altLang="en-US" sz="2200" baseline="-25000" dirty="0" smtClean="0">
                <a:latin typeface="Times New Roman" pitchFamily="18" charset="0"/>
                <a:cs typeface="Times New Roman" pitchFamily="18" charset="0"/>
              </a:rPr>
              <a:t>FNAME, LNAME, DEPENDENT_NAME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(ACTUAL_DEPS)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RESULT will now contain the name of employees and their dependents</a:t>
            </a:r>
          </a:p>
          <a:p>
            <a:pPr lvl="1">
              <a:lnSpc>
                <a:spcPct val="90000"/>
              </a:lnSpc>
            </a:pPr>
            <a:endParaRPr lang="en-US" alt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Relational Algebra Operations from </a:t>
            </a:r>
            <a:b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Set Theory: CARTESIAN PRODUCT (Contd..)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JOIN Operation (denoted by      )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The sequence of CARTESIAN PRODUCT followed by SELECT is used quite commonly to identify and select related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from two relations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A special operation, called JOIN combines this sequence into a single operation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This operation is very important for any relational database with more than a single relation, because it allows us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combine related </a:t>
            </a:r>
            <a:r>
              <a:rPr lang="en-US" altLang="en-US" sz="2200" i="1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from various relations 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The general form of a join operation on two relations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    R(A1, A2, . . ., An) and S(B1, B2, . . .,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Bm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) is:</a:t>
            </a:r>
          </a:p>
          <a:p>
            <a:pPr lvl="1" algn="just">
              <a:lnSpc>
                <a:spcPct val="80000"/>
              </a:lnSpc>
              <a:buNone/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			R     </a:t>
            </a:r>
            <a:r>
              <a:rPr lang="en-US" altLang="en-US" sz="2200" baseline="-25000" dirty="0" smtClean="0">
                <a:latin typeface="Times New Roman" pitchFamily="18" charset="0"/>
                <a:cs typeface="Times New Roman" pitchFamily="18" charset="0"/>
              </a:rPr>
              <a:t>&lt;join condition&gt;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where R and S can be any relations that result from general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relational algebra expressions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80000"/>
              </a:lnSpc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Binary Relational Operations: JOIN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962400" y="1600200"/>
            <a:ext cx="244475" cy="174625"/>
            <a:chOff x="377" y="2904"/>
            <a:chExt cx="154" cy="110"/>
          </a:xfrm>
        </p:grpSpPr>
        <p:sp>
          <p:nvSpPr>
            <p:cNvPr id="9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2438400" y="4953000"/>
            <a:ext cx="244475" cy="174625"/>
            <a:chOff x="377" y="2904"/>
            <a:chExt cx="154" cy="110"/>
          </a:xfrm>
        </p:grpSpPr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Query languages &amp; Formal query languages for Relational data model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Introduction to Relational Algebra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Relational operators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Set operators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Join operators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Aggregate functions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Grouping operator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Relational Calculus concepts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Consider the following JOIN operation:</a:t>
            </a:r>
          </a:p>
          <a:p>
            <a:pPr lvl="1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R(A1, A2, . . ., An)        </a:t>
            </a:r>
            <a:r>
              <a:rPr lang="en-US" altLang="en-US" sz="2200" b="1" baseline="-25000" dirty="0" err="1" smtClean="0">
                <a:latin typeface="Times New Roman" pitchFamily="18" charset="0"/>
                <a:cs typeface="Times New Roman" pitchFamily="18" charset="0"/>
              </a:rPr>
              <a:t>R.Ai</a:t>
            </a:r>
            <a:r>
              <a:rPr lang="en-US" altLang="en-US" sz="2200" b="1" baseline="-250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sz="2200" b="1" baseline="-25000" dirty="0" err="1" smtClean="0">
                <a:latin typeface="Times New Roman" pitchFamily="18" charset="0"/>
                <a:cs typeface="Times New Roman" pitchFamily="18" charset="0"/>
              </a:rPr>
              <a:t>S.Bj</a:t>
            </a:r>
            <a:r>
              <a:rPr lang="en-US" altLang="en-US" sz="2200" b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S(B1, B2, . . .,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Bm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1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Result is a relation Q with degree n + m attributes:</a:t>
            </a:r>
          </a:p>
          <a:p>
            <a:pPr lvl="2"/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Q(A1, A2, . . ., An, B1, B2, . . ., 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Bm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), in that order.</a:t>
            </a:r>
          </a:p>
          <a:p>
            <a:pPr lvl="1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The resulting relation state has one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for each combination of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—r from R and s from S, but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only if they satisfy the join condition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r[Ai]=s[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Bj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pPr lvl="1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Hence, if R has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200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, and S has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200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, then the join result will generally have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less than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200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*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sz="2200" baseline="-25000" dirty="0" err="1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Only related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(based on the join condition) will appear in the result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Some Properties of JOIN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3429000" y="2143116"/>
            <a:ext cx="244475" cy="174625"/>
            <a:chOff x="377" y="2904"/>
            <a:chExt cx="154" cy="110"/>
          </a:xfrm>
        </p:grpSpPr>
        <p:sp>
          <p:nvSpPr>
            <p:cNvPr id="9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To illustrate JOIN, suppose that we want to retrieve the name of the manager of each department.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get the manager’s name, we need to combine each department tuple with the employee tuple whose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value matches the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Mgr_ssn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value in the department tuple.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do this by using the JOIN operation and then projecting the result over the necessary attributes, as follows: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Binary Relational Operations: JOIN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562600"/>
            <a:ext cx="6912768" cy="79208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 of Applying the JOIN Operation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9562" y="2071678"/>
            <a:ext cx="8220075" cy="276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The general case of JOIN operation is called a Theta-join: R     </a:t>
            </a:r>
            <a:r>
              <a:rPr lang="en-US" altLang="en-US" sz="2800" baseline="-25000" dirty="0" smtClean="0">
                <a:latin typeface="Times New Roman" pitchFamily="18" charset="0"/>
                <a:cs typeface="Times New Roman" pitchFamily="18" charset="0"/>
              </a:rPr>
              <a:t>theta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The join condition is called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theta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Theta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can be any general </a:t>
            </a:r>
            <a:r>
              <a:rPr lang="en-US" altLang="en-US" sz="2800" dirty="0" err="1" smtClean="0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expression on the attributes of R and S; for example: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R.A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S.B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AND (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R.A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S.B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R.A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S.B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Most join conditions involve one or more equality conditions “</a:t>
            </a:r>
            <a:r>
              <a:rPr lang="en-US" altLang="en-US" sz="2800" dirty="0" err="1" smtClean="0">
                <a:latin typeface="Times New Roman" pitchFamily="18" charset="0"/>
                <a:cs typeface="Times New Roman" pitchFamily="18" charset="0"/>
              </a:rPr>
              <a:t>AND”ed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together; for example: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R.A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S.B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R.A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S.B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R.A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sz="2400" dirty="0" err="1" smtClean="0">
                <a:latin typeface="Times New Roman" pitchFamily="18" charset="0"/>
                <a:cs typeface="Times New Roman" pitchFamily="18" charset="0"/>
              </a:rPr>
              <a:t>S.B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q</a:t>
            </a:r>
            <a:endParaRPr lang="en-US" altLang="en-US" sz="24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Theta JOIN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1828800" y="1981200"/>
            <a:ext cx="244475" cy="174625"/>
            <a:chOff x="377" y="2904"/>
            <a:chExt cx="154" cy="110"/>
          </a:xfrm>
        </p:grpSpPr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NATURAL JOIN Operation 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Another variation of JOIN called NATURAL JOIN — denoted by * — was created to get rid of the second (superfluous) attribute in an EQUIJOIN condition.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standard definition of natural join requires that the two join attributes, or each pair of corresponding join attributes,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have the same name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in both relations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If this is not the case, a renaming operation is applied first.	                    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Binary Relational Operations: </a:t>
            </a:r>
            <a:b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NATURAL JOIN Operation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Example: To apply a natural join on the DNUMBER attributes of DEPARTMENT and DEPT_LOCATIONS, it is sufficient to write: 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DEPT_LOCS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DEPARTMENT * DEPT_LOCATIONS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Only attribute with the same name is DNUMBER</a:t>
            </a: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An implicit join condition is created based on this attribute: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DEPARTMENT.DNUMBER=DEPT_LOCATIONS.DNUMBER</a:t>
            </a:r>
            <a:endParaRPr lang="en-US" alt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Another example: Q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R(A,B,C,D) * S(C,D,E)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The implicit join condition includes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each pair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of attributes with the same name, “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AND”ed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together: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R.C=S.C AND R.D=S.D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Result keeps only one attribute of each such pair:</a:t>
            </a:r>
          </a:p>
          <a:p>
            <a:pPr lvl="2">
              <a:lnSpc>
                <a:spcPct val="90000"/>
              </a:lnSpc>
            </a:pPr>
            <a:r>
              <a:rPr lang="en-US" altLang="en-US" sz="1800" dirty="0" smtClean="0">
                <a:latin typeface="Times New Roman" pitchFamily="18" charset="0"/>
                <a:cs typeface="Times New Roman" pitchFamily="18" charset="0"/>
              </a:rPr>
              <a:t>Q(A,B,C,D,E)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Binary Relational Operations </a:t>
            </a:r>
            <a:r>
              <a:rPr lang="en-US" altLang="en-US" sz="28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NATURAL JOIN </a:t>
            </a:r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(cont.)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DIVISION Operation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The division operation is applied to two relations 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	R(Z) </a:t>
            </a:r>
            <a:r>
              <a:rPr lang="en-US" altLang="en-US" sz="2200" dirty="0" smtClean="0">
                <a:latin typeface="Symbol" pitchFamily="18" charset="2"/>
                <a:cs typeface="Times New Roman" pitchFamily="18" charset="0"/>
              </a:rPr>
              <a:t>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S(X), where X subset Z. Let Y = Z - X (and hence Z = X </a:t>
            </a:r>
            <a:r>
              <a:rPr lang="en-US" altLang="en-US" sz="2200" dirty="0" smtClean="0">
                <a:latin typeface="Symbol" pitchFamily="18" charset="2"/>
                <a:cs typeface="Times New Roman" pitchFamily="18" charset="0"/>
              </a:rPr>
              <a:t>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Y); i.e., let Y be the set of attributes of R that are not attributes of S. </a:t>
            </a:r>
          </a:p>
          <a:p>
            <a:pPr marL="457200" lvl="1" indent="0" algn="just">
              <a:lnSpc>
                <a:spcPct val="150000"/>
              </a:lnSpc>
              <a:buNone/>
            </a:pPr>
            <a:endParaRPr lang="en-US" alt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For a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t to appear in the result T of the DIVISION, the values in t must appear in R in combination with </a:t>
            </a:r>
            <a:r>
              <a:rPr lang="en-US" altLang="en-US" sz="2200" i="1" dirty="0" smtClean="0">
                <a:latin typeface="Times New Roman" pitchFamily="18" charset="0"/>
                <a:cs typeface="Times New Roman" pitchFamily="18" charset="0"/>
              </a:rPr>
              <a:t>every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in S. 		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Binary Relational Operations: DIVISION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1676400"/>
            <a:ext cx="4343400" cy="4367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06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Retrieve the names of employees who work on all the projects that ‘John Smith’ works on.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express this query using the DIVISION operation, proceed as follows. First, retrieve the list of project numbers that ‘John Smith’ works on in the intermediate relation SMITH_PNOS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Next, create a relation that includes a tuple whenever the employee whose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Essn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works on the project whose number is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Pno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 the intermediate relation SSN_PNOS: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Finally, apply the DIVISION operation to the two relations, which gives the desired employees’ Social Security numbers: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660" y="3192306"/>
            <a:ext cx="5544616" cy="576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4876800"/>
            <a:ext cx="3456384" cy="3510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3728" y="5877272"/>
            <a:ext cx="4392488" cy="3199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076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452563"/>
            <a:ext cx="4800600" cy="4567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Relational algebra is the basic set of operations for the relational model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These operations enable a user to specify </a:t>
            </a:r>
            <a:r>
              <a:rPr lang="en-US" altLang="en-US" sz="2700" b="1" dirty="0" smtClean="0">
                <a:latin typeface="Times New Roman" pitchFamily="18" charset="0"/>
                <a:cs typeface="Times New Roman" pitchFamily="18" charset="0"/>
              </a:rPr>
              <a:t>basic retrieval requests</a:t>
            </a: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 (or </a:t>
            </a:r>
            <a:r>
              <a:rPr lang="en-US" altLang="en-US" sz="2700" b="1" dirty="0" smtClean="0">
                <a:latin typeface="Times New Roman" pitchFamily="18" charset="0"/>
                <a:cs typeface="Times New Roman" pitchFamily="18" charset="0"/>
              </a:rPr>
              <a:t>queries</a:t>
            </a:r>
            <a:r>
              <a:rPr lang="en-US" altLang="en-US" sz="27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result of an operation is a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new relation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which may have been formed from one or more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relations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Relational Algebra Overview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Recap of Relational Algebra Operations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11" descr="tbl06_01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57224" y="1493838"/>
            <a:ext cx="7000924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 type of request that cannot be expressed in the basic relational algebra is to specify mathematical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aggregate functions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on collections of values from the database. 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Examples of such functions include retrieving the average or total salary of all employees or the total number of employee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2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These functions are used in simple statistical queries that summarize information from the database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Common functions applied to collections of numeric values include</a:t>
            </a:r>
          </a:p>
          <a:p>
            <a:pPr lvl="1" algn="just">
              <a:lnSpc>
                <a:spcPct val="12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SUM, AVERAGE, MAXIMUM, and MINIMUM.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COUNT function is used for counting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or values.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Additional Relational Operations: Aggregate Functions and Grouping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Use of the Aggregate Functional operation ℱ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ℱ</a:t>
            </a:r>
            <a:r>
              <a:rPr lang="en-US" altLang="en-US" sz="2200" baseline="-25000" dirty="0" smtClean="0">
                <a:latin typeface="Times New Roman" pitchFamily="18" charset="0"/>
                <a:cs typeface="Times New Roman" pitchFamily="18" charset="0"/>
              </a:rPr>
              <a:t>MAX Salary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(EMPLOYEE) retrieves the maximum salary value from the EMPLOYEE relation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ℱ</a:t>
            </a:r>
            <a:r>
              <a:rPr lang="en-US" altLang="en-US" sz="2200" baseline="-25000" dirty="0" smtClean="0">
                <a:latin typeface="Times New Roman" pitchFamily="18" charset="0"/>
                <a:cs typeface="Times New Roman" pitchFamily="18" charset="0"/>
              </a:rPr>
              <a:t>MIN Salary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(EMPLOYEE) retrieves the minimum Salary value from the EMPLOYEE relation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ℱ</a:t>
            </a:r>
            <a:r>
              <a:rPr lang="en-US" altLang="en-US" sz="2200" baseline="-25000" dirty="0" smtClean="0">
                <a:latin typeface="Times New Roman" pitchFamily="18" charset="0"/>
                <a:cs typeface="Times New Roman" pitchFamily="18" charset="0"/>
              </a:rPr>
              <a:t>SUM Salary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(EMPLOYEE) retrieves the sum of the Salary from the EMPLOYEE relation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ℱ</a:t>
            </a:r>
            <a:r>
              <a:rPr lang="en-US" altLang="en-US" sz="2200" baseline="-25000" dirty="0" smtClean="0">
                <a:latin typeface="Times New Roman" pitchFamily="18" charset="0"/>
                <a:cs typeface="Times New Roman" pitchFamily="18" charset="0"/>
              </a:rPr>
              <a:t>COUNT SSN, AVERAGE Salary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(EMPLOYEE) computes the count (number) of employees and their average salary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Note: count just counts the number of rows, without removing duplicates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Aggregate Function Operation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previous examples all summarized one or more attributes for a set of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Maximum Salary or Count (number of)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Ssn</a:t>
            </a:r>
            <a:endParaRPr lang="en-US" alt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Grouping can be combined with Aggregate Functions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Example: For each department, retrieve the DNO, COUNT SSN, and AVERAGE SALARY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 variation of aggregate operation ℱ allows this: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Grouping attribute placed to left of symbol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Aggregate functions to right of symbol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n-US" altLang="en-US" sz="2200" baseline="-25000" dirty="0" smtClean="0">
                <a:latin typeface="Times New Roman" pitchFamily="18" charset="0"/>
                <a:cs typeface="Times New Roman" pitchFamily="18" charset="0"/>
              </a:rPr>
              <a:t>DNO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ℱ</a:t>
            </a:r>
            <a:r>
              <a:rPr lang="en-US" altLang="en-US" sz="2200" baseline="-25000" dirty="0" smtClean="0">
                <a:latin typeface="Times New Roman" pitchFamily="18" charset="0"/>
                <a:cs typeface="Times New Roman" pitchFamily="18" charset="0"/>
              </a:rPr>
              <a:t>COUNT SSN, AVERAGE Salary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(EMPLOYEE)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Above operation groups employees by DNO (department number) and computes the count of employees and average salary per department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Using Grouping with Aggregation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Examples of Applying Aggregate Functions and Grouping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04800" y="1843178"/>
            <a:ext cx="8229600" cy="3827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In NATURAL JOIN and EQUIJOIN,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without a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matching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(or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related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are eliminated from the join result.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with null in the join attributes are also eliminated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This amounts to loss of information.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OUTER JOIN Operation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A set of operations, called OUTER joins, can be used when we want to keep all the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in R, or all those in S, or all those in both relations in the result of the join, regardless of whether or not they have matching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in the other relation.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Additional Relational Operations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46243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left outer join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operation keeps every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in the first or left relation R in R     S; if no matching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is found in S, then the attributes of S in the join result are filled or “padded” with null values.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 similar operation, right outer join, keeps every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in the second or right relation S in the result of R       S.</a:t>
            </a: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 third operation, full outer join, denoted by               keeps all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in both the left and the right relations when no matching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are found, padding them with null values as needed.</a:t>
            </a:r>
          </a:p>
          <a:p>
            <a:pPr algn="just">
              <a:lnSpc>
                <a:spcPct val="9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TEMP        (EMPLOYEE    </a:t>
            </a:r>
            <a:r>
              <a:rPr lang="en-US" altLang="en-US" sz="16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1600" dirty="0" err="1" smtClean="0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US" altLang="en-US" sz="1600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sz="1600" dirty="0" err="1" smtClean="0">
                <a:latin typeface="Times New Roman" pitchFamily="18" charset="0"/>
                <a:cs typeface="Times New Roman" pitchFamily="18" charset="0"/>
              </a:rPr>
              <a:t>Mgr_ssn</a:t>
            </a:r>
            <a:r>
              <a:rPr lang="en-US" alt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DEPARTMENT)</a:t>
            </a:r>
          </a:p>
          <a:p>
            <a:pPr marL="342900" lvl="1" indent="-342900" algn="just">
              <a:lnSpc>
                <a:spcPct val="90000"/>
              </a:lnSpc>
              <a:buClr>
                <a:srgbClr val="101141"/>
              </a:buClr>
              <a:buNone/>
            </a:pPr>
            <a:r>
              <a:rPr lang="en-US" altLang="en-US" sz="16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RESULT 	  </a:t>
            </a:r>
            <a:r>
              <a:rPr lang="en-US" altLang="en-US" sz="2400" b="1" dirty="0" smtClean="0">
                <a:latin typeface="Symbol" pitchFamily="18" charset="2"/>
                <a:cs typeface="Times New Roman" pitchFamily="18" charset="0"/>
              </a:rPr>
              <a:t></a:t>
            </a:r>
            <a:r>
              <a:rPr lang="en-US" altLang="en-US" sz="2400" baseline="-25000" dirty="0" smtClean="0">
                <a:latin typeface="Times New Roman" pitchFamily="18" charset="0"/>
                <a:cs typeface="Times New Roman" pitchFamily="18" charset="0"/>
              </a:rPr>
              <a:t>FNAME, </a:t>
            </a:r>
            <a:r>
              <a:rPr lang="en-US" altLang="en-US" sz="2400" baseline="-25000" dirty="0" err="1" smtClean="0">
                <a:latin typeface="Times New Roman" pitchFamily="18" charset="0"/>
                <a:cs typeface="Times New Roman" pitchFamily="18" charset="0"/>
              </a:rPr>
              <a:t>Minit,Lname,Dname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(TEMP)</a:t>
            </a:r>
          </a:p>
          <a:p>
            <a:pPr algn="just">
              <a:lnSpc>
                <a:spcPct val="90000"/>
              </a:lnSpc>
            </a:pPr>
            <a:endParaRPr lang="en-US" alt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Additional Relational Operations (cont.)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276600" y="1981200"/>
            <a:ext cx="244475" cy="174625"/>
            <a:chOff x="377" y="2904"/>
            <a:chExt cx="154" cy="110"/>
          </a:xfrm>
        </p:grpSpPr>
        <p:sp>
          <p:nvSpPr>
            <p:cNvPr id="9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1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2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6019800" y="3352800"/>
            <a:ext cx="244475" cy="174625"/>
            <a:chOff x="377" y="2904"/>
            <a:chExt cx="154" cy="110"/>
          </a:xfrm>
        </p:grpSpPr>
        <p:sp>
          <p:nvSpPr>
            <p:cNvPr id="14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5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6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7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19" name="Straight Arrow Connector 18"/>
          <p:cNvCxnSpPr/>
          <p:nvPr/>
        </p:nvCxnSpPr>
        <p:spPr>
          <a:xfrm rot="10800000">
            <a:off x="1600200" y="495300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35"/>
          <p:cNvGrpSpPr>
            <a:grpSpLocks/>
          </p:cNvGrpSpPr>
          <p:nvPr/>
        </p:nvGrpSpPr>
        <p:grpSpPr bwMode="auto">
          <a:xfrm>
            <a:off x="3886200" y="4876800"/>
            <a:ext cx="244475" cy="174625"/>
            <a:chOff x="377" y="2904"/>
            <a:chExt cx="154" cy="110"/>
          </a:xfrm>
        </p:grpSpPr>
        <p:sp>
          <p:nvSpPr>
            <p:cNvPr id="26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30" name="Straight Arrow Connector 29"/>
          <p:cNvCxnSpPr/>
          <p:nvPr/>
        </p:nvCxnSpPr>
        <p:spPr>
          <a:xfrm rot="10800000">
            <a:off x="1857372" y="5334000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26" idx="0"/>
            <a:endCxn id="28" idx="0"/>
          </p:cNvCxnSpPr>
          <p:nvPr/>
        </p:nvCxnSpPr>
        <p:spPr>
          <a:xfrm rot="16200000" flipH="1">
            <a:off x="3895725" y="4873625"/>
            <a:ext cx="158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1"/>
          </p:cNvCxnSpPr>
          <p:nvPr/>
        </p:nvCxnSpPr>
        <p:spPr>
          <a:xfrm flipH="1" flipV="1">
            <a:off x="3754048" y="5050371"/>
            <a:ext cx="138503" cy="1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endCxn id="26" idx="0"/>
          </p:cNvCxnSpPr>
          <p:nvPr/>
        </p:nvCxnSpPr>
        <p:spPr>
          <a:xfrm>
            <a:off x="3754048" y="4876800"/>
            <a:ext cx="1385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5" idx="0"/>
          </p:cNvCxnSpPr>
          <p:nvPr/>
        </p:nvCxnSpPr>
        <p:spPr>
          <a:xfrm>
            <a:off x="6257925" y="3352800"/>
            <a:ext cx="1418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10800000" flipV="1">
            <a:off x="6248404" y="3505200"/>
            <a:ext cx="228597" cy="2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5"/>
          <p:cNvGrpSpPr>
            <a:grpSpLocks/>
          </p:cNvGrpSpPr>
          <p:nvPr/>
        </p:nvGrpSpPr>
        <p:grpSpPr bwMode="auto">
          <a:xfrm>
            <a:off x="6719018" y="3809224"/>
            <a:ext cx="244475" cy="174625"/>
            <a:chOff x="377" y="2904"/>
            <a:chExt cx="154" cy="110"/>
          </a:xfrm>
        </p:grpSpPr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381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527" y="2904"/>
              <a:ext cx="0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385" y="2904"/>
              <a:ext cx="138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Line 39"/>
            <p:cNvSpPr>
              <a:spLocks noChangeShapeType="1"/>
            </p:cNvSpPr>
            <p:nvPr/>
          </p:nvSpPr>
          <p:spPr bwMode="auto">
            <a:xfrm flipH="1">
              <a:off x="377" y="2904"/>
              <a:ext cx="154" cy="1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IN"/>
            </a:p>
          </p:txBody>
        </p:sp>
      </p:grpSp>
      <p:cxnSp>
        <p:nvCxnSpPr>
          <p:cNvPr id="45" name="Straight Connector 44"/>
          <p:cNvCxnSpPr>
            <a:stCxn id="42" idx="0"/>
          </p:cNvCxnSpPr>
          <p:nvPr/>
        </p:nvCxnSpPr>
        <p:spPr>
          <a:xfrm>
            <a:off x="6957143" y="3809224"/>
            <a:ext cx="237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6948264" y="3961624"/>
            <a:ext cx="237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44" idx="1"/>
          </p:cNvCxnSpPr>
          <p:nvPr/>
        </p:nvCxnSpPr>
        <p:spPr>
          <a:xfrm>
            <a:off x="6522044" y="3983849"/>
            <a:ext cx="1969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3" idx="0"/>
          </p:cNvCxnSpPr>
          <p:nvPr/>
        </p:nvCxnSpPr>
        <p:spPr>
          <a:xfrm>
            <a:off x="6544071" y="3809224"/>
            <a:ext cx="1876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Additional Relational Operations (cont.)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357187" y="1785144"/>
            <a:ext cx="81248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Clr>
                <a:srgbClr val="990033"/>
              </a:buClr>
              <a:buSzPct val="60000"/>
              <a:buFont typeface="Wingdings" pitchFamily="2" charset="2"/>
              <a:buChar char="n"/>
            </a:pPr>
            <a:r>
              <a:rPr lang="en-US" alt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Q1: Retrieve the name and address of all employees who work for the ‘Research’ department.</a:t>
            </a:r>
          </a:p>
          <a:p>
            <a:pPr>
              <a:buClr>
                <a:srgbClr val="990033"/>
              </a:buClr>
              <a:buSzPct val="60000"/>
            </a:pP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RESEARCH_DEPT </a:t>
            </a: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</a:t>
            </a: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smtClean="0">
                <a:solidFill>
                  <a:schemeClr val="tx2"/>
                </a:solidFill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DNAME=’Research’ </a:t>
            </a: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(DEPARTMENT)</a:t>
            </a:r>
          </a:p>
          <a:p>
            <a:pPr>
              <a:buClr>
                <a:srgbClr val="990033"/>
              </a:buClr>
              <a:buSzPct val="60000"/>
            </a:pP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RESEARCH_EMPS </a:t>
            </a: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 </a:t>
            </a: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(RESEARCH_DEPT</a:t>
            </a:r>
            <a:r>
              <a:rPr lang="en-US" altLang="en-US" sz="1400" baseline="-25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DNUMBER= DNO</a:t>
            </a: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EMPLOYEE)</a:t>
            </a:r>
          </a:p>
          <a:p>
            <a:pPr>
              <a:buClr>
                <a:srgbClr val="990033"/>
              </a:buClr>
              <a:buSzPct val="60000"/>
            </a:pP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RESULT </a:t>
            </a: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</a:t>
            </a: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smtClean="0">
                <a:solidFill>
                  <a:schemeClr val="tx2"/>
                </a:solidFill>
                <a:latin typeface="Symbol" pitchFamily="18" charset="2"/>
                <a:cs typeface="Times New Roman" pitchFamily="18" charset="0"/>
              </a:rPr>
              <a:t></a:t>
            </a: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FNAME, LNAME, ADDRESS</a:t>
            </a: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(RESEARCH_EMPS)</a:t>
            </a:r>
          </a:p>
          <a:p>
            <a:pPr>
              <a:buClr>
                <a:srgbClr val="990033"/>
              </a:buClr>
              <a:buSzPct val="60000"/>
            </a:pPr>
            <a:endParaRPr lang="en-US" altLang="en-US" sz="1000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990033"/>
              </a:buClr>
              <a:buSzPct val="60000"/>
              <a:buFont typeface="Wingdings" pitchFamily="2" charset="2"/>
              <a:buChar char="n"/>
            </a:pPr>
            <a:r>
              <a:rPr lang="en-US" altLang="en-US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Q2: Retrieve the names of employees who have no dependents.</a:t>
            </a:r>
          </a:p>
          <a:p>
            <a:pPr>
              <a:buClr>
                <a:srgbClr val="990033"/>
              </a:buClr>
              <a:buSzPct val="60000"/>
            </a:pPr>
            <a:r>
              <a:rPr lang="en-US" alt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ALL_EMPS </a:t>
            </a: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</a:t>
            </a:r>
            <a:r>
              <a:rPr lang="en-US" altLang="en-US" b="1" dirty="0" smtClean="0">
                <a:solidFill>
                  <a:schemeClr val="tx2"/>
                </a:solidFill>
                <a:latin typeface="Symbol" pitchFamily="18" charset="2"/>
                <a:cs typeface="Times New Roman" pitchFamily="18" charset="0"/>
              </a:rPr>
              <a:t>  </a:t>
            </a:r>
            <a:r>
              <a:rPr lang="en-US" altLang="en-US" sz="1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(EMPLOYEE)</a:t>
            </a:r>
          </a:p>
          <a:p>
            <a:pPr>
              <a:buClr>
                <a:srgbClr val="990033"/>
              </a:buClr>
              <a:buSzPct val="60000"/>
            </a:pP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EMPS_WITH_DEPS(SSN) </a:t>
            </a: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</a:t>
            </a:r>
            <a:r>
              <a:rPr lang="en-US" alt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smtClean="0">
                <a:solidFill>
                  <a:schemeClr val="tx2"/>
                </a:solidFill>
                <a:latin typeface="Symbol" pitchFamily="18" charset="2"/>
                <a:cs typeface="Times New Roman" pitchFamily="18" charset="0"/>
              </a:rPr>
              <a:t></a:t>
            </a:r>
            <a:r>
              <a:rPr lang="en-US" altLang="en-US" sz="18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4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ESSN</a:t>
            </a: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(DEPENDENT)</a:t>
            </a:r>
          </a:p>
          <a:p>
            <a:pPr>
              <a:buClr>
                <a:srgbClr val="990033"/>
              </a:buClr>
              <a:buSzPct val="60000"/>
            </a:pP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EMPS_WITHOUT_DEPS </a:t>
            </a: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</a:t>
            </a: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(ALL_EMPS - EMPS_WITH_DEPS)</a:t>
            </a:r>
          </a:p>
          <a:p>
            <a:pPr>
              <a:buClr>
                <a:srgbClr val="990033"/>
              </a:buClr>
              <a:buSzPct val="60000"/>
            </a:pP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RESULT </a:t>
            </a: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71" charset="2"/>
              </a:rPr>
              <a:t></a:t>
            </a: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dirty="0" smtClean="0">
                <a:solidFill>
                  <a:schemeClr val="tx2"/>
                </a:solidFill>
                <a:latin typeface="Symbol" pitchFamily="18" charset="2"/>
                <a:cs typeface="Times New Roman" pitchFamily="18" charset="0"/>
              </a:rPr>
              <a:t></a:t>
            </a: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LNAME, FNAME</a:t>
            </a:r>
            <a:r>
              <a:rPr lang="en-US" altLang="en-US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(EMPS_WITHOUT_DEPS * EMPLOYEE)</a:t>
            </a:r>
            <a:endParaRPr lang="en-US" altLang="en-US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Examples of Queries in Relational Algebra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relational calculus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expression creates a new relation, which is specified in terms of variables that range over rows of the stored database relations (in </a:t>
            </a: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tuple calculus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In a calculus expression, there is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no order of operations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to specify how to retrieve the query result—a calculus expression specifies only what information the result should contain.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Relational Calculus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Relational Algebra Operations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304800" y="1493837"/>
            <a:ext cx="855348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Arial" pitchFamily="34" charset="0"/>
              <a:buChar char="•"/>
            </a:pP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Relational Algebra consists of several groups of operations</a:t>
            </a:r>
          </a:p>
          <a:p>
            <a:pPr lvl="1">
              <a:lnSpc>
                <a:spcPct val="120000"/>
              </a:lnSpc>
            </a:pPr>
            <a:r>
              <a:rPr lang="en-US" altLang="en-US" sz="2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Relational Operations</a:t>
            </a:r>
          </a:p>
          <a:p>
            <a:pPr lvl="2">
              <a:lnSpc>
                <a:spcPct val="120000"/>
              </a:lnSpc>
            </a:pP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SELECT (symbol:</a:t>
            </a:r>
            <a:r>
              <a:rPr lang="en-US" altLang="en-US" sz="2100" dirty="0" smtClean="0">
                <a:latin typeface="Arial" charset="0"/>
                <a:cs typeface="Arial" charset="0"/>
              </a:rPr>
              <a:t> </a:t>
            </a:r>
            <a:r>
              <a:rPr lang="en-US" altLang="en-US" sz="2100" b="1" dirty="0" smtClean="0">
                <a:latin typeface="Symbol" pitchFamily="71" charset="2"/>
                <a:cs typeface="Arial" charset="0"/>
              </a:rPr>
              <a:t></a:t>
            </a:r>
            <a:r>
              <a:rPr lang="en-US" altLang="en-US" sz="2100" dirty="0" smtClean="0">
                <a:latin typeface="Arial" charset="0"/>
                <a:cs typeface="Arial" charset="0"/>
              </a:rPr>
              <a:t> </a:t>
            </a: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(sigma))</a:t>
            </a:r>
          </a:p>
          <a:p>
            <a:pPr lvl="2">
              <a:lnSpc>
                <a:spcPct val="120000"/>
              </a:lnSpc>
            </a:pP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PROJECT (symbol: </a:t>
            </a:r>
            <a:r>
              <a:rPr lang="en-US" altLang="en-US" sz="2100" b="1" dirty="0" smtClean="0">
                <a:latin typeface="Symbol" pitchFamily="71" charset="2"/>
                <a:cs typeface="Arial" charset="0"/>
              </a:rPr>
              <a:t> </a:t>
            </a: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(pi))</a:t>
            </a:r>
          </a:p>
          <a:p>
            <a:pPr lvl="2">
              <a:lnSpc>
                <a:spcPct val="120000"/>
              </a:lnSpc>
            </a:pP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RENAME (symbol: </a:t>
            </a:r>
            <a:r>
              <a:rPr lang="en-US" altLang="en-US" sz="2100" b="1" dirty="0" smtClean="0">
                <a:latin typeface="Arial" charset="0"/>
                <a:cs typeface="Arial" charset="0"/>
                <a:sym typeface="Symbol" pitchFamily="71" charset="2"/>
              </a:rPr>
              <a:t></a:t>
            </a:r>
            <a:r>
              <a:rPr lang="en-US" altLang="en-US" sz="2100" dirty="0" smtClean="0">
                <a:latin typeface="Arial" charset="0"/>
                <a:cs typeface="Arial" charset="0"/>
                <a:sym typeface="Symbol" pitchFamily="71" charset="2"/>
              </a:rPr>
              <a:t> </a:t>
            </a: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(rho))</a:t>
            </a:r>
          </a:p>
          <a:p>
            <a:pPr lvl="2">
              <a:lnSpc>
                <a:spcPct val="120000"/>
              </a:lnSpc>
            </a:pP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JOIN (several variations of JOIN exist)</a:t>
            </a:r>
          </a:p>
          <a:p>
            <a:pPr lvl="2">
              <a:lnSpc>
                <a:spcPct val="120000"/>
              </a:lnSpc>
            </a:pP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DIVISION</a:t>
            </a:r>
          </a:p>
          <a:p>
            <a:pPr lvl="1">
              <a:lnSpc>
                <a:spcPct val="120000"/>
              </a:lnSpc>
            </a:pPr>
            <a:r>
              <a:rPr lang="en-US" altLang="en-US" sz="2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Relational Algebra Operations From Set Theory</a:t>
            </a:r>
          </a:p>
          <a:p>
            <a:pPr lvl="2">
              <a:lnSpc>
                <a:spcPct val="120000"/>
              </a:lnSpc>
            </a:pP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UNION </a:t>
            </a:r>
            <a:r>
              <a:rPr lang="en-US" altLang="en-US" sz="2100" dirty="0" smtClean="0">
                <a:latin typeface="Arial" charset="0"/>
                <a:cs typeface="Arial" charset="0"/>
              </a:rPr>
              <a:t>( </a:t>
            </a:r>
            <a:r>
              <a:rPr lang="en-US" altLang="en-US" sz="2100" b="1" dirty="0" smtClean="0">
                <a:latin typeface="Symbol" pitchFamily="71" charset="2"/>
                <a:cs typeface="Arial" charset="0"/>
              </a:rPr>
              <a:t></a:t>
            </a:r>
            <a:r>
              <a:rPr lang="en-US" altLang="en-US" sz="2100" dirty="0" smtClean="0">
                <a:latin typeface="Arial" charset="0"/>
                <a:cs typeface="Arial" charset="0"/>
              </a:rPr>
              <a:t> ), </a:t>
            </a:r>
          </a:p>
          <a:p>
            <a:pPr lvl="2">
              <a:lnSpc>
                <a:spcPct val="120000"/>
              </a:lnSpc>
            </a:pP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INTERSECTION </a:t>
            </a:r>
            <a:r>
              <a:rPr lang="en-US" altLang="en-US" sz="2100" dirty="0" smtClean="0">
                <a:latin typeface="Arial" charset="0"/>
                <a:cs typeface="Arial" charset="0"/>
              </a:rPr>
              <a:t>( </a:t>
            </a:r>
            <a:r>
              <a:rPr lang="en-US" altLang="en-US" sz="2100" b="1" dirty="0" smtClean="0">
                <a:latin typeface="Symbol" pitchFamily="71" charset="2"/>
                <a:cs typeface="Arial" charset="0"/>
              </a:rPr>
              <a:t></a:t>
            </a:r>
            <a:r>
              <a:rPr lang="en-US" altLang="en-US" sz="2100" dirty="0" smtClean="0">
                <a:latin typeface="Symbol" pitchFamily="71" charset="2"/>
                <a:cs typeface="Arial" charset="0"/>
              </a:rPr>
              <a:t> </a:t>
            </a:r>
            <a:r>
              <a:rPr lang="en-US" altLang="en-US" sz="2100" dirty="0" smtClean="0">
                <a:latin typeface="Arial" charset="0"/>
                <a:cs typeface="Arial" charset="0"/>
              </a:rPr>
              <a:t>), </a:t>
            </a:r>
          </a:p>
          <a:p>
            <a:pPr lvl="2">
              <a:lnSpc>
                <a:spcPct val="120000"/>
              </a:lnSpc>
            </a:pP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DIFFERENCE </a:t>
            </a:r>
            <a:r>
              <a:rPr lang="en-US" altLang="en-US" sz="2100" dirty="0" smtClean="0">
                <a:latin typeface="Arial" charset="0"/>
                <a:cs typeface="Arial" charset="0"/>
              </a:rPr>
              <a:t>(or </a:t>
            </a: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MINUS, </a:t>
            </a:r>
            <a:r>
              <a:rPr lang="en-US" altLang="en-US" sz="2100" b="1" dirty="0" smtClean="0">
                <a:latin typeface="Arial" charset="0"/>
                <a:cs typeface="Arial" charset="0"/>
              </a:rPr>
              <a:t>–</a:t>
            </a:r>
            <a:r>
              <a:rPr lang="en-US" altLang="en-US" sz="2100" dirty="0" smtClean="0">
                <a:latin typeface="Arial" charset="0"/>
                <a:cs typeface="Arial" charset="0"/>
              </a:rPr>
              <a:t> )</a:t>
            </a:r>
          </a:p>
          <a:p>
            <a:pPr lvl="2">
              <a:lnSpc>
                <a:spcPct val="120000"/>
              </a:lnSpc>
            </a:pP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CARTESIAN PRODUCT</a:t>
            </a:r>
            <a:r>
              <a:rPr lang="en-US" altLang="en-US" sz="2100" dirty="0" smtClean="0">
                <a:latin typeface="Arial" charset="0"/>
                <a:cs typeface="Arial" charset="0"/>
              </a:rPr>
              <a:t> ( </a:t>
            </a:r>
            <a:r>
              <a:rPr lang="en-US" altLang="en-US" sz="2100" b="1" dirty="0" smtClean="0">
                <a:latin typeface="Arial" charset="0"/>
                <a:cs typeface="Arial" charset="0"/>
              </a:rPr>
              <a:t>x</a:t>
            </a:r>
            <a:r>
              <a:rPr lang="en-US" altLang="en-US" sz="2100" dirty="0" smtClean="0">
                <a:latin typeface="Arial" charset="0"/>
                <a:cs typeface="Arial" charset="0"/>
              </a:rPr>
              <a:t> )</a:t>
            </a:r>
          </a:p>
          <a:p>
            <a:pPr lvl="1">
              <a:lnSpc>
                <a:spcPct val="80000"/>
              </a:lnSpc>
            </a:pPr>
            <a:endParaRPr lang="en-US" altLang="en-US" sz="2000" dirty="0" smtClean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Relational calculus is considered to be a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nonprocedural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language.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This differs from relational algebra, where we must write a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sequence of operations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to specify a retrieval request; hence relational algebra can be considered as a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procedural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way of stating a query.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Relational Calculus(Contd..)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ct val="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Example: To find the first and last names of all employees whose salary is above 50,000, we can write the following tuple calculus expression:</a:t>
            </a:r>
          </a:p>
          <a:p>
            <a:pPr algn="ctr">
              <a:spcBef>
                <a:spcPct val="0"/>
              </a:spcBef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en-US" b="1" dirty="0" err="1" smtClean="0">
                <a:latin typeface="Times New Roman" pitchFamily="18" charset="0"/>
                <a:cs typeface="Times New Roman" pitchFamily="18" charset="0"/>
              </a:rPr>
              <a:t>t.FNAME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b="1" dirty="0" err="1" smtClean="0">
                <a:latin typeface="Times New Roman" pitchFamily="18" charset="0"/>
                <a:cs typeface="Times New Roman" pitchFamily="18" charset="0"/>
              </a:rPr>
              <a:t>t.LNAME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| EMPLOYEE(t) AND </a:t>
            </a:r>
            <a:r>
              <a:rPr lang="en-US" altLang="en-US" b="1" dirty="0" err="1" smtClean="0">
                <a:latin typeface="Times New Roman" pitchFamily="18" charset="0"/>
                <a:cs typeface="Times New Roman" pitchFamily="18" charset="0"/>
              </a:rPr>
              <a:t>t.SALARY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&gt;50000}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condition EMPLOYEE(t) specifies that the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range relation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variable t is EMPLOYEE.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first and last name (PROJECTION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 </a:t>
            </a:r>
            <a:r>
              <a:rPr lang="en-US" altLang="en-US" b="1" dirty="0" smtClean="0">
                <a:latin typeface="Symbol" pitchFamily="18" charset="2"/>
                <a:cs typeface="Times New Roman" pitchFamily="18" charset="0"/>
              </a:rPr>
              <a:t>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FNAME, LNAME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 of each EMPLOYEE tuple t that satisfies the condition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t.SALARY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&gt;50000 (SELECTION </a:t>
            </a:r>
            <a:r>
              <a:rPr lang="en-US" altLang="en-US" b="1" dirty="0" smtClean="0"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aseline="-25000" dirty="0" smtClean="0">
                <a:latin typeface="Times New Roman" pitchFamily="18" charset="0"/>
                <a:cs typeface="Times New Roman" pitchFamily="18" charset="0"/>
              </a:rPr>
              <a:t>SALARY &gt;50000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 will be retrieved. </a:t>
            </a: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ct val="0"/>
              </a:spcBef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0"/>
              </a:spcBef>
              <a:buFont typeface="Arial" pitchFamily="34" charset="0"/>
              <a:buChar char="•"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Relational Calculus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948264" y="3961624"/>
            <a:ext cx="237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Two special symbols called quantifiers can appear in formulas; these are the universal quantifier (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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 and the existential quantifier (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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Informally, a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variable t is bound if it is quantified, meaning that it appears in an (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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t) or (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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t) clause; otherwise, it is free. </a:t>
            </a:r>
          </a:p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If F is a formula, then so are (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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t)(F) and (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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t)(F), where t is a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variable.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The formula (</a:t>
            </a:r>
            <a:r>
              <a:rPr lang="en-US" altLang="en-US" sz="2400" dirty="0" smtClean="0">
                <a:latin typeface="Symbol" pitchFamily="18" charset="2"/>
                <a:cs typeface="Times New Roman" pitchFamily="18" charset="0"/>
              </a:rPr>
              <a:t>  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t)(F) is true if the formula F evaluates to true for some (at least one)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assigned to free occurrences of t in F; otherwise (</a:t>
            </a:r>
            <a:r>
              <a:rPr lang="en-US" altLang="en-US" sz="2400" dirty="0" smtClean="0">
                <a:latin typeface="Symbol" pitchFamily="18" charset="2"/>
                <a:cs typeface="Times New Roman" pitchFamily="18" charset="0"/>
              </a:rPr>
              <a:t>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t)(F) is false.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The formula (</a:t>
            </a:r>
            <a:r>
              <a:rPr lang="en-US" altLang="en-US" sz="2400" dirty="0" smtClean="0">
                <a:latin typeface="Symbol" pitchFamily="18" charset="2"/>
                <a:cs typeface="Times New Roman" pitchFamily="18" charset="0"/>
              </a:rPr>
              <a:t>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 t)(F) is true if the formula F evaluates to true for every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(in the universe) assigned to free occurrences of t in F; otherwise (</a:t>
            </a:r>
            <a:r>
              <a:rPr lang="en-US" altLang="en-US" sz="2400" dirty="0" smtClean="0">
                <a:latin typeface="Symbol" pitchFamily="18" charset="2"/>
                <a:cs typeface="Times New Roman" pitchFamily="18" charset="0"/>
              </a:rPr>
              <a:t> 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t)(F) is false.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Existential and Universal Quantifiers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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is called the universal or “for all” quantifier because every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in “the universe of”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must make F true to make the quantified formula true.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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is called the existential or “there exists” quantifier because any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that exists in “the universe of”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may make F true to make the quantified formula true.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Existential and Universal Quantifiers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Example: To find name and address of all employees who work for ‘Research’ department.</a:t>
            </a:r>
          </a:p>
          <a:p>
            <a:pPr>
              <a:spcBef>
                <a:spcPct val="0"/>
              </a:spcBef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0"/>
              </a:spcBef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en-US" b="1" dirty="0" err="1" smtClean="0">
                <a:latin typeface="Times New Roman" pitchFamily="18" charset="0"/>
                <a:cs typeface="Times New Roman" pitchFamily="18" charset="0"/>
              </a:rPr>
              <a:t>t.FNAME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b="1" dirty="0" err="1" smtClean="0">
                <a:latin typeface="Times New Roman" pitchFamily="18" charset="0"/>
                <a:cs typeface="Times New Roman" pitchFamily="18" charset="0"/>
              </a:rPr>
              <a:t>t.LNAME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b="1" dirty="0" err="1" smtClean="0">
                <a:latin typeface="Times New Roman" pitchFamily="18" charset="0"/>
                <a:cs typeface="Times New Roman" pitchFamily="18" charset="0"/>
              </a:rPr>
              <a:t>t.Address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| EMPLOYEE(t) AND </a:t>
            </a:r>
          </a:p>
          <a:p>
            <a:pPr algn="ctr">
              <a:spcBef>
                <a:spcPct val="0"/>
              </a:spcBef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 smtClean="0">
                <a:latin typeface="Symbol" pitchFamily="18" charset="2"/>
                <a:cs typeface="Times New Roman" pitchFamily="18" charset="0"/>
              </a:rPr>
              <a:t>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d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)(DEPARTMENT (d) AND </a:t>
            </a:r>
            <a:r>
              <a:rPr lang="en-US" altLang="en-US" b="1" dirty="0" err="1" smtClean="0">
                <a:latin typeface="Times New Roman" pitchFamily="18" charset="0"/>
                <a:cs typeface="Times New Roman" pitchFamily="18" charset="0"/>
              </a:rPr>
              <a:t>d.Dname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=‘Research’ AND </a:t>
            </a:r>
            <a:r>
              <a:rPr lang="en-US" altLang="en-US" b="1" dirty="0" err="1" smtClean="0">
                <a:latin typeface="Times New Roman" pitchFamily="18" charset="0"/>
                <a:cs typeface="Times New Roman" pitchFamily="18" charset="0"/>
              </a:rPr>
              <a:t>d.Dnumber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en-US" b="1" dirty="0" err="1" smtClean="0">
                <a:latin typeface="Times New Roman" pitchFamily="18" charset="0"/>
                <a:cs typeface="Times New Roman" pitchFamily="18" charset="0"/>
              </a:rPr>
              <a:t>t.Dno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}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Existential and Universal Quantifiers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The SELECT operation (denoted by</a:t>
            </a:r>
            <a:r>
              <a:rPr lang="en-US" altLang="en-US" sz="2000" dirty="0" smtClean="0">
                <a:latin typeface="Symbol" pitchFamily="18" charset="2"/>
                <a:cs typeface="Times New Roman" pitchFamily="18" charset="0"/>
              </a:rPr>
              <a:t> </a:t>
            </a:r>
            <a:r>
              <a:rPr lang="en-US" altLang="en-US" b="1" dirty="0" smtClean="0"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sz="2000" dirty="0" smtClean="0">
                <a:latin typeface="Symbol" pitchFamily="18" charset="2"/>
                <a:cs typeface="Times New Roman" pitchFamily="18" charset="0"/>
              </a:rPr>
              <a:t> 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(sigma)) is used to select a </a:t>
            </a:r>
            <a:r>
              <a:rPr lang="en-US" altLang="en-US" sz="2000" i="1" dirty="0" smtClean="0">
                <a:latin typeface="Times New Roman" pitchFamily="18" charset="0"/>
                <a:cs typeface="Times New Roman" pitchFamily="18" charset="0"/>
              </a:rPr>
              <a:t>subset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of the </a:t>
            </a:r>
            <a:r>
              <a:rPr lang="en-US" altLang="en-US" sz="20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from a relation based on a 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selection condition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</a:pP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The general syntax is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en-US" sz="2400" b="1" dirty="0" smtClean="0">
                <a:latin typeface="Symbol" pitchFamily="71" charset="2"/>
                <a:cs typeface="Arial" charset="0"/>
              </a:rPr>
              <a:t>			</a:t>
            </a:r>
            <a:r>
              <a:rPr lang="en-US" altLang="en-US" sz="2400" dirty="0" smtClean="0">
                <a:latin typeface="Arial" charset="0"/>
                <a:cs typeface="Arial" charset="0"/>
              </a:rPr>
              <a:t> </a:t>
            </a:r>
            <a:r>
              <a:rPr lang="en-US" altLang="en-US" sz="2400" baseline="-25000" dirty="0" smtClean="0">
                <a:latin typeface="Times New Roman" pitchFamily="18" charset="0"/>
                <a:cs typeface="Times New Roman" pitchFamily="18" charset="0"/>
              </a:rPr>
              <a:t>&lt;selection condition&gt;</a:t>
            </a: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(R)</a:t>
            </a:r>
          </a:p>
          <a:p>
            <a:pPr lvl="1">
              <a:lnSpc>
                <a:spcPct val="90000"/>
              </a:lnSpc>
              <a:buNone/>
            </a:pPr>
            <a:endParaRPr lang="en-US" alt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>
              <a:lnSpc>
                <a:spcPct val="90000"/>
              </a:lnSpc>
            </a:pP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Select the EMPLOYEE </a:t>
            </a:r>
            <a:r>
              <a:rPr lang="en-US" altLang="en-US" sz="2000" b="1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 whose department number is 4:</a:t>
            </a:r>
          </a:p>
          <a:p>
            <a:pPr algn="ctr">
              <a:lnSpc>
                <a:spcPct val="90000"/>
              </a:lnSpc>
              <a:buFont typeface="Symbol"/>
              <a:buChar char="s"/>
            </a:pPr>
            <a:r>
              <a:rPr lang="en-US" altLang="en-US" sz="2000" b="1" baseline="-25000" dirty="0" smtClean="0">
                <a:latin typeface="Times New Roman" pitchFamily="18" charset="0"/>
                <a:cs typeface="Times New Roman" pitchFamily="18" charset="0"/>
              </a:rPr>
              <a:t>DNO = 4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 (EMPLOYEE)</a:t>
            </a:r>
          </a:p>
          <a:p>
            <a:pPr algn="ctr">
              <a:lnSpc>
                <a:spcPct val="90000"/>
              </a:lnSpc>
            </a:pPr>
            <a:endParaRPr lang="en-US" altLang="en-US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Select the employee </a:t>
            </a:r>
            <a:r>
              <a:rPr lang="en-US" altLang="en-US" sz="2000" b="1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 whose salary is greater than 30,000:</a:t>
            </a:r>
          </a:p>
          <a:p>
            <a:pPr algn="ctr">
              <a:lnSpc>
                <a:spcPct val="90000"/>
              </a:lnSpc>
            </a:pPr>
            <a:r>
              <a:rPr lang="en-US" altLang="en-US" b="1" dirty="0" smtClean="0"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baseline="-25000" dirty="0" smtClean="0">
                <a:latin typeface="Times New Roman" pitchFamily="18" charset="0"/>
                <a:cs typeface="Times New Roman" pitchFamily="18" charset="0"/>
              </a:rPr>
              <a:t>SALARY &gt; 30,000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 (EMPLOYEE)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Unary Relational Operations: SELECT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Clauses can be connected by the standard Boolean operators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AND, OR,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to form a general selection condition.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example, to select the tuples for all employees who either work in department 4 and make over $25,000 per year, or work in department 5 and make over $30,000, we can specify the following SELECT operation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b="1" dirty="0" smtClean="0"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b="1" baseline="-25000" dirty="0" smtClean="0">
                <a:latin typeface="Times New Roman" pitchFamily="18" charset="0"/>
                <a:cs typeface="Times New Roman" pitchFamily="18" charset="0"/>
              </a:rPr>
              <a:t>(DNO = 4 AND Salary&gt;25000) OR (DNO = 5 AND Salary&gt;30000)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latin typeface="Times New Roman" pitchFamily="18" charset="0"/>
                <a:cs typeface="Times New Roman" pitchFamily="18" charset="0"/>
              </a:rPr>
              <a:t>(EMPLOYEE)</a:t>
            </a:r>
            <a:endParaRPr lang="en-US" alt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IN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0307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SELECT Operation Properties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The SELECT operation </a:t>
            </a:r>
            <a:r>
              <a:rPr lang="en-US" altLang="en-US" sz="2100" dirty="0" smtClean="0"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baseline="-25000" dirty="0" smtClean="0">
                <a:latin typeface="Times New Roman" pitchFamily="18" charset="0"/>
                <a:cs typeface="Times New Roman" pitchFamily="18" charset="0"/>
              </a:rPr>
              <a:t>&lt;selection condition&gt;</a:t>
            </a: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(R) produces a relation S that has the same schema (same attributes) as R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SELECT </a:t>
            </a:r>
            <a:r>
              <a:rPr lang="en-US" altLang="en-US" sz="2100" dirty="0" smtClean="0"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 is commutative:</a:t>
            </a:r>
          </a:p>
          <a:p>
            <a:pPr lvl="2">
              <a:lnSpc>
                <a:spcPct val="80000"/>
              </a:lnSpc>
            </a:pPr>
            <a:r>
              <a:rPr lang="en-US" altLang="en-US" sz="2100" dirty="0" smtClean="0"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baseline="-25000" dirty="0" smtClean="0">
                <a:latin typeface="Times New Roman" pitchFamily="18" charset="0"/>
                <a:cs typeface="Times New Roman" pitchFamily="18" charset="0"/>
              </a:rPr>
              <a:t>&lt;condition1&gt;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dirty="0" smtClean="0"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baseline="-25000" dirty="0" smtClean="0">
                <a:latin typeface="Times New Roman" pitchFamily="18" charset="0"/>
                <a:cs typeface="Times New Roman" pitchFamily="18" charset="0"/>
              </a:rPr>
              <a:t>&lt; condition2&gt;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(R)) = </a:t>
            </a:r>
            <a:r>
              <a:rPr lang="en-US" altLang="en-US" sz="2100" dirty="0" smtClean="0"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baseline="-25000" dirty="0" smtClean="0">
                <a:latin typeface="Times New Roman" pitchFamily="18" charset="0"/>
                <a:cs typeface="Times New Roman" pitchFamily="18" charset="0"/>
              </a:rPr>
              <a:t>&lt;condition2&gt;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100" dirty="0" smtClean="0"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100" baseline="-25000" dirty="0" smtClean="0">
                <a:latin typeface="Times New Roman" pitchFamily="18" charset="0"/>
                <a:cs typeface="Times New Roman" pitchFamily="18" charset="0"/>
              </a:rPr>
              <a:t>&lt; condition1&gt;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(R))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Because of commutative property, a cascade (sequence) of SELECT operations may be applied in any order:</a:t>
            </a:r>
          </a:p>
          <a:p>
            <a:pPr lvl="2">
              <a:lnSpc>
                <a:spcPct val="80000"/>
              </a:lnSpc>
            </a:pPr>
            <a:r>
              <a:rPr lang="en-US" altLang="en-US" sz="2100" dirty="0" smtClean="0"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sz="2000" baseline="-25000" dirty="0" smtClean="0">
                <a:latin typeface="Times New Roman" pitchFamily="18" charset="0"/>
                <a:cs typeface="Times New Roman" pitchFamily="18" charset="0"/>
              </a:rPr>
              <a:t>&lt;cond1&gt;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dirty="0" smtClean="0"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sz="2000" baseline="-25000" dirty="0" smtClean="0">
                <a:latin typeface="Times New Roman" pitchFamily="18" charset="0"/>
                <a:cs typeface="Times New Roman" pitchFamily="18" charset="0"/>
              </a:rPr>
              <a:t>&lt;cond2&gt;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100" dirty="0" smtClean="0"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sz="2000" baseline="-25000" dirty="0" smtClean="0">
                <a:latin typeface="Times New Roman" pitchFamily="18" charset="0"/>
                <a:cs typeface="Times New Roman" pitchFamily="18" charset="0"/>
              </a:rPr>
              <a:t>&lt;cond3&gt;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(R)) = </a:t>
            </a:r>
            <a:r>
              <a:rPr lang="en-US" altLang="en-US" sz="2100" dirty="0" smtClean="0"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sz="2000" baseline="-25000" dirty="0" smtClean="0">
                <a:latin typeface="Times New Roman" pitchFamily="18" charset="0"/>
                <a:cs typeface="Times New Roman" pitchFamily="18" charset="0"/>
              </a:rPr>
              <a:t>&lt;cond2&gt;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100" dirty="0" smtClean="0"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sz="2000" baseline="-25000" dirty="0" smtClean="0">
                <a:latin typeface="Times New Roman" pitchFamily="18" charset="0"/>
                <a:cs typeface="Times New Roman" pitchFamily="18" charset="0"/>
              </a:rPr>
              <a:t>&lt;cond3&gt;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100" dirty="0" smtClean="0"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sz="2000" baseline="-25000" dirty="0" smtClean="0">
                <a:latin typeface="Times New Roman" pitchFamily="18" charset="0"/>
                <a:cs typeface="Times New Roman" pitchFamily="18" charset="0"/>
              </a:rPr>
              <a:t>&lt;cond1&gt;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( R)))</a:t>
            </a:r>
          </a:p>
          <a:p>
            <a:pPr lvl="1">
              <a:lnSpc>
                <a:spcPct val="80000"/>
              </a:lnSpc>
            </a:pPr>
            <a:r>
              <a:rPr lang="en-US" altLang="en-US" sz="2100" dirty="0" smtClean="0">
                <a:latin typeface="Times New Roman" pitchFamily="18" charset="0"/>
                <a:cs typeface="Times New Roman" pitchFamily="18" charset="0"/>
              </a:rPr>
              <a:t>A cascade of SELECT operations may be replaced by a single selection with a conjunction of all the conditions:</a:t>
            </a:r>
          </a:p>
          <a:p>
            <a:pPr lvl="2">
              <a:lnSpc>
                <a:spcPct val="80000"/>
              </a:lnSpc>
            </a:pPr>
            <a:r>
              <a:rPr lang="en-US" altLang="en-US" sz="2100" dirty="0" smtClean="0"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sz="2000" baseline="-25000" dirty="0" smtClean="0">
                <a:latin typeface="Times New Roman" pitchFamily="18" charset="0"/>
                <a:cs typeface="Times New Roman" pitchFamily="18" charset="0"/>
              </a:rPr>
              <a:t>&lt;cond1&gt;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sz="2100" dirty="0" smtClean="0">
                <a:latin typeface="Symbol" pitchFamily="18" charset="2"/>
                <a:cs typeface="Times New Roman" pitchFamily="18" charset="0"/>
              </a:rPr>
              <a:t>&lt; </a:t>
            </a:r>
            <a:r>
              <a:rPr lang="en-US" altLang="en-US" sz="2000" baseline="-25000" dirty="0" smtClean="0">
                <a:latin typeface="Times New Roman" pitchFamily="18" charset="0"/>
                <a:cs typeface="Times New Roman" pitchFamily="18" charset="0"/>
              </a:rPr>
              <a:t>cond2&gt;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en-US" sz="2100" dirty="0" smtClean="0">
                <a:latin typeface="Symbol" pitchFamily="18" charset="2"/>
                <a:cs typeface="Times New Roman" pitchFamily="18" charset="0"/>
              </a:rPr>
              <a:t></a:t>
            </a:r>
            <a:r>
              <a:rPr lang="en-US" altLang="en-US" sz="2000" baseline="-25000" dirty="0" smtClean="0">
                <a:latin typeface="Times New Roman" pitchFamily="18" charset="0"/>
                <a:cs typeface="Times New Roman" pitchFamily="18" charset="0"/>
              </a:rPr>
              <a:t>&lt;cond3&gt;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(R)) =</a:t>
            </a:r>
            <a:r>
              <a:rPr lang="en-US" altLang="en-US" sz="2100" dirty="0" smtClean="0">
                <a:latin typeface="Symbol" pitchFamily="18" charset="2"/>
                <a:cs typeface="Times New Roman" pitchFamily="18" charset="0"/>
              </a:rPr>
              <a:t>  </a:t>
            </a:r>
            <a:r>
              <a:rPr lang="en-US" altLang="en-US" sz="2000" baseline="-25000" dirty="0" smtClean="0">
                <a:latin typeface="Times New Roman" pitchFamily="18" charset="0"/>
                <a:cs typeface="Times New Roman" pitchFamily="18" charset="0"/>
              </a:rPr>
              <a:t>&lt;cond1&gt; AND &lt; cond2&gt; AND &lt; cond3&gt;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(R)</a:t>
            </a:r>
          </a:p>
          <a:p>
            <a:pPr lvl="1">
              <a:lnSpc>
                <a:spcPct val="80000"/>
              </a:lnSpc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The number of tuples in the result of a SELECT is less than (or equal to) the number of tuples in the input relation 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458200" cy="452596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PROJECT Operation is denoted by</a:t>
            </a:r>
            <a:r>
              <a:rPr lang="en-US" altLang="en-US" sz="2800" dirty="0" smtClean="0">
                <a:latin typeface="Symbol" pitchFamily="18" charset="2"/>
                <a:cs typeface="Times New Roman" pitchFamily="18" charset="0"/>
              </a:rPr>
              <a:t> </a:t>
            </a:r>
            <a:r>
              <a:rPr lang="en-US" altLang="en-US" sz="2800" b="1" dirty="0" smtClean="0">
                <a:latin typeface="Symbol" pitchFamily="18" charset="2"/>
                <a:cs typeface="Times New Roman" pitchFamily="18" charset="0"/>
              </a:rPr>
              <a:t></a:t>
            </a:r>
            <a:r>
              <a:rPr lang="en-US" altLang="en-US" sz="2800" dirty="0" smtClean="0">
                <a:latin typeface="Symbol" pitchFamily="18" charset="2"/>
                <a:cs typeface="Times New Roman" pitchFamily="18" charset="0"/>
              </a:rPr>
              <a:t> 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(pi) 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This operation keeps certain </a:t>
            </a:r>
            <a:r>
              <a:rPr lang="en-US" altLang="en-US" sz="2800" i="1" dirty="0" smtClean="0">
                <a:latin typeface="Times New Roman" pitchFamily="18" charset="0"/>
                <a:cs typeface="Times New Roman" pitchFamily="18" charset="0"/>
              </a:rPr>
              <a:t>columns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 (attributes) from a relation and discards the other columns.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PROJECT creates a vertical partitioning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The list of specified columns (attributes) is kept in each </a:t>
            </a:r>
            <a:r>
              <a:rPr lang="en-US" altLang="en-US" sz="26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2" algn="just">
              <a:lnSpc>
                <a:spcPct val="150000"/>
              </a:lnSpc>
            </a:pP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The other attributes in each </a:t>
            </a:r>
            <a:r>
              <a:rPr lang="en-US" altLang="en-US" sz="2600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en-US" sz="2600" dirty="0" smtClean="0">
                <a:latin typeface="Times New Roman" pitchFamily="18" charset="0"/>
                <a:cs typeface="Times New Roman" pitchFamily="18" charset="0"/>
              </a:rPr>
              <a:t> are discarded.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800" b="1" dirty="0" smtClean="0">
                <a:latin typeface="Courier New" pitchFamily="71" charset="0"/>
                <a:cs typeface="Arial" charset="0"/>
              </a:rPr>
              <a:t>	</a:t>
            </a:r>
            <a:r>
              <a:rPr lang="en-US" altLang="en-US" sz="2800" dirty="0" smtClean="0">
                <a:latin typeface="Arial" charset="0"/>
                <a:cs typeface="Arial" charset="0"/>
              </a:rPr>
              <a:t/>
            </a:r>
            <a:br>
              <a:rPr lang="en-US" altLang="en-US" sz="2800" dirty="0" smtClean="0">
                <a:latin typeface="Arial" charset="0"/>
                <a:cs typeface="Arial" charset="0"/>
              </a:rPr>
            </a:br>
            <a:endParaRPr lang="en-IN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Unary Relational Operations: PROJECT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39049</TotalTime>
  <Words>3370</Words>
  <Application>Microsoft Office PowerPoint</Application>
  <PresentationFormat>On-screen Show (4:3)</PresentationFormat>
  <Paragraphs>370</Paragraphs>
  <Slides>54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Office Theme</vt:lpstr>
      <vt:lpstr>Lectuer-4 Database Systems and Applications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254</cp:revision>
  <dcterms:created xsi:type="dcterms:W3CDTF">2011-09-14T09:42:05Z</dcterms:created>
  <dcterms:modified xsi:type="dcterms:W3CDTF">2020-09-05T08:11:14Z</dcterms:modified>
</cp:coreProperties>
</file>