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0" r:id="rId2"/>
    <p:sldId id="257" r:id="rId3"/>
    <p:sldId id="296" r:id="rId4"/>
    <p:sldId id="297" r:id="rId5"/>
    <p:sldId id="298" r:id="rId6"/>
    <p:sldId id="299" r:id="rId7"/>
    <p:sldId id="263" r:id="rId8"/>
    <p:sldId id="265" r:id="rId9"/>
    <p:sldId id="266" r:id="rId10"/>
    <p:sldId id="267" r:id="rId11"/>
    <p:sldId id="284" r:id="rId12"/>
    <p:sldId id="285" r:id="rId13"/>
    <p:sldId id="286" r:id="rId14"/>
    <p:sldId id="269" r:id="rId15"/>
    <p:sldId id="270" r:id="rId16"/>
    <p:sldId id="290" r:id="rId17"/>
    <p:sldId id="291" r:id="rId18"/>
    <p:sldId id="292" r:id="rId19"/>
    <p:sldId id="293" r:id="rId20"/>
    <p:sldId id="295" r:id="rId21"/>
    <p:sldId id="310" r:id="rId22"/>
    <p:sldId id="311" r:id="rId23"/>
    <p:sldId id="294" r:id="rId24"/>
    <p:sldId id="277" r:id="rId25"/>
    <p:sldId id="287" r:id="rId26"/>
    <p:sldId id="288" r:id="rId27"/>
    <p:sldId id="289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14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0000" autoAdjust="0"/>
    <p:restoredTop sz="94660"/>
  </p:normalViewPr>
  <p:slideViewPr>
    <p:cSldViewPr>
      <p:cViewPr varScale="1">
        <p:scale>
          <a:sx n="81" d="100"/>
          <a:sy n="81" d="100"/>
        </p:scale>
        <p:origin x="-12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F340FD-AD84-41D4-9E3F-3C2B9432AE80}" type="datetimeFigureOut">
              <a:rPr lang="en-US" smtClean="0"/>
              <a:pPr/>
              <a:t>9/13/2020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14EC1B-CAF8-4848-98AF-62A7A009907D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400861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46795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03594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808754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609234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21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1742979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24</a:t>
            </a:fld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26</a:t>
            </a:fld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27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11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12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4EC1B-CAF8-4848-98AF-62A7A009907D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Lecture-1</a:t>
            </a:r>
            <a:br>
              <a:rPr lang="en-GB" dirty="0" smtClean="0"/>
            </a:br>
            <a:r>
              <a:rPr lang="en-GB" dirty="0" smtClean="0"/>
              <a:t>Database Sytems and applications(IS ZC332)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1" name="TextBox 3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0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5" y="1131248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 smtClean="0"/>
              <a:t>Presenter details comes here</a:t>
            </a:r>
          </a:p>
          <a:p>
            <a:pPr lvl="0"/>
            <a:r>
              <a:rPr lang="en-GB" dirty="0" smtClean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 smtClean="0"/>
              <a:t>Please enter the presentation title here</a:t>
            </a:r>
            <a:endParaRPr lang="en-US" dirty="0"/>
          </a:p>
        </p:txBody>
      </p:sp>
      <p:pic>
        <p:nvPicPr>
          <p:cNvPr id="13" name="Picture 12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sp>
        <p:nvSpPr>
          <p:cNvPr id="14" name="TextBox 13"/>
          <p:cNvSpPr txBox="1"/>
          <p:nvPr userDrawn="1"/>
        </p:nvSpPr>
        <p:spPr>
          <a:xfrm>
            <a:off x="-76200" y="52578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52400" y="56666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Topic headings here </a:t>
            </a:r>
          </a:p>
          <a:p>
            <a:pPr lvl="0"/>
            <a:r>
              <a:rPr lang="en-US" dirty="0" smtClean="0"/>
              <a:t>(separator - can run in two lines)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6858000" y="762000"/>
            <a:ext cx="2209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spc="-150" dirty="0" smtClean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 smtClean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  <a:endParaRPr lang="en-US" sz="2900" spc="-15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6600" y="1170801"/>
            <a:ext cx="1905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spc="0" dirty="0" smtClean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r>
              <a:rPr lang="en-US" sz="1200" spc="0" baseline="0" dirty="0" smtClean="0">
                <a:solidFill>
                  <a:srgbClr val="FFFFFF"/>
                </a:solidFill>
                <a:latin typeface="Arial"/>
                <a:cs typeface="Arial"/>
              </a:rPr>
              <a:t> Campus</a:t>
            </a:r>
            <a:endParaRPr lang="en-US" sz="1200" spc="0" dirty="0">
              <a:solidFill>
                <a:srgbClr val="FFFFFF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 smtClean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28596" y="614364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9/13/2020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 smtClean="0"/>
              <a:t>Second level</a:t>
            </a:r>
            <a:endParaRPr kumimoji="0" lang="en-GB" sz="2400" u="none" strike="noStrike" kern="1200" cap="none" spc="0" normalizeH="0" noProof="0" dirty="0" smtClean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 smtClean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TextBox 33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 smtClean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20" name="TextBox 1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0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sp>
        <p:nvSpPr>
          <p:cNvPr id="17" name="TextBox 1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 smtClean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 smtClean="0">
                <a:solidFill>
                  <a:srgbClr val="101141"/>
                </a:solidFill>
                <a:latin typeface="Arial"/>
                <a:cs typeface="Arial"/>
              </a:rPr>
              <a:t>Pilani, Pilani Campus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03DC603-C5F6-4A82-B252-8D9BD6F91242}" type="datetimeFigureOut">
              <a:rPr lang="en-US" smtClean="0"/>
              <a:pPr/>
              <a:t>9/13/2020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Lectuer-5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Design and Applications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Ashish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Narang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45644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 constraint NOT NULL can be specified if NULL is not permitted for a particular attribute.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It is also possible to define a default value for an attribute by appending the clause DEFAULT &lt;value&gt; to an attribute definition.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CREATE TABLE EMP 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(...,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Dno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INT	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NOT NULL  DEFAULT 1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Specifying Attribute Constraints and Attribute Defaults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Another type of constraint can restrict attribute or domain values using CHECK clause following an attribute.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CREATE TABLE DEPARTMENT 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(...,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Dno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INT	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NOT NULL  CHECK(</a:t>
            </a: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Dno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&gt;0 AND 						 </a:t>
            </a:r>
            <a:r>
              <a:rPr lang="en-US" altLang="en-US" b="1" dirty="0" err="1" smtClean="0">
                <a:latin typeface="Times New Roman" pitchFamily="18" charset="0"/>
                <a:cs typeface="Times New Roman" pitchFamily="18" charset="0"/>
              </a:rPr>
              <a:t>Dno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&lt;21);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PRIMARY KEY clause specifies one or more attributes that make up the primary key of a relation. If a primary key has single attribute, the clause can follow attribute directly.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CREATE TABLE DEPARTMENT 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(...,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Dno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INT	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Primary Key;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Specifying Key and Referential Integrity Constraints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Referential integrity constraint is specified using FOREGIN KEY clause.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pPr>
              <a:lnSpc>
                <a:spcPct val="110000"/>
              </a:lnSpc>
            </a:pP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CREATE TABLE EMPLOYEE 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(...,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Dno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INT	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NOT NULL,</a:t>
            </a:r>
          </a:p>
          <a:p>
            <a:pPr>
              <a:lnSpc>
                <a:spcPct val="110000"/>
              </a:lnSpc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		FOREIGN KEY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Dno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 REFERENCES 	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DEPARTMENT(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Dnumber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800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800" dirty="0" smtClean="0">
                <a:latin typeface="Times New Roman" pitchFamily="18" charset="0"/>
                <a:cs typeface="Times New Roman" pitchFamily="18" charset="0"/>
              </a:rPr>
            </a:br>
            <a:endParaRPr lang="en-IN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928926" y="5643578"/>
            <a:ext cx="4429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Schema of a Company Database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890587" y="1643050"/>
            <a:ext cx="7648575" cy="39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Populated Company Database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42878" y="1428736"/>
            <a:ext cx="7786774" cy="43577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Insert is used to add a single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to a relation.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We must specify relation name and list of values for the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The values should be listed in the same order in which the corresponding attributes were specified in the CREATE TABLE command.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Example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INSERT INTO    EMPLOYEE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VALUES	         (‘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Richard’,‘K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’, ‘Marini’, ‘653298653’,			‘1962-12-30’, ‘98 Oak Forest,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Kat,TX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’,			‘M’, 37000, ‘653298653’,4);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Insert Command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296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Another way to write insert query. 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INSERT INTO EMPLOYEE(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Dno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	Values		(‘Richard’, ‘Marini’, 4, 					‘653298653’)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987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Delete is used to remove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from a relation.</a:t>
            </a:r>
          </a:p>
          <a:p>
            <a:pPr algn="just"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Depending on the number of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selected by the condition in the Where clause, Zero, one or more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can be deleted by single delete command</a:t>
            </a:r>
          </a:p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Example 1:</a:t>
            </a:r>
          </a:p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DELETE FROM     	EMPLOYEE</a:t>
            </a:r>
          </a:p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WHERE	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=‘Brown’;</a:t>
            </a:r>
          </a:p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Example 2:</a:t>
            </a:r>
          </a:p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DELETE FROM     	EMPLOYEE</a:t>
            </a:r>
          </a:p>
          <a:p>
            <a:pPr algn="just"/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WHERE	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Dno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=5;</a:t>
            </a:r>
          </a:p>
          <a:p>
            <a:pPr algn="just"/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Delete Command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0551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Update command is used to modify attribute values of one or more selected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Where clause selects the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to be modified.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Example 1: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UPDATE  	EMPLOYEE     	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SET	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=‘Brown’;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WHERE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=‘123456789’;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Example 2: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UPDATE  	EMPLOYEE     	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SET		Salary=salary*1.1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WHERE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Dno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=5;</a:t>
            </a:r>
          </a:p>
          <a:p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Update Command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7219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2209800"/>
          </a:xfrm>
        </p:spPr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First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Semester</a:t>
            </a:r>
          </a:p>
          <a:p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2020-21</a:t>
            </a:r>
            <a:endParaRPr lang="en-US" dirty="0" smtClean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ct val="0"/>
              </a:spcBef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Basic form of the SQL SELECT statement is called a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mapping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or a SELECT-FROM-WHERE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block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  </a:t>
            </a:r>
          </a:p>
          <a:p>
            <a:pPr>
              <a:spcBef>
                <a:spcPct val="0"/>
              </a:spcBef>
            </a:pP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		SELECT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&lt;attribute list&gt;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    &lt;table list&gt;</a:t>
            </a:r>
          </a:p>
          <a:p>
            <a:pPr>
              <a:spcBef>
                <a:spcPct val="0"/>
              </a:spcBef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WHERE  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&lt;condition&gt; ;</a:t>
            </a:r>
          </a:p>
          <a:p>
            <a:pPr lvl="1">
              <a:spcBef>
                <a:spcPct val="0"/>
              </a:spcBef>
            </a:pPr>
            <a:endParaRPr lang="en-US" alt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ct val="0"/>
              </a:spcBef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&lt;attribute list&gt; is a list of attribute names whose values are to be retrieved by the query</a:t>
            </a:r>
          </a:p>
          <a:p>
            <a:pPr lvl="1">
              <a:spcBef>
                <a:spcPct val="0"/>
              </a:spcBef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&lt;table list&gt; is a list of the relation names required to process the query</a:t>
            </a:r>
          </a:p>
          <a:p>
            <a:pPr lvl="1">
              <a:spcBef>
                <a:spcPct val="0"/>
              </a:spcBef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&lt;condition&gt; is a conditional (Boolean) expression that identifies the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to be retrieved by the query</a:t>
            </a:r>
          </a:p>
          <a:p>
            <a:pPr algn="just">
              <a:lnSpc>
                <a:spcPct val="160000"/>
              </a:lnSpc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Basic Queries in SQL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98859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To retrieve all the attribute values of the selected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a * is used, which stands for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all the attributes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Examples:</a:t>
            </a:r>
          </a:p>
          <a:p>
            <a:pPr lvl="1">
              <a:buNone/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		SELECT 	*</a:t>
            </a:r>
            <a:b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		FROM		EMP</a:t>
            </a:r>
            <a:b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	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 OF  *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altLang="en-US" i="1" dirty="0" smtClean="0">
                <a:latin typeface="Times New Roman" pitchFamily="18" charset="0"/>
                <a:cs typeface="Times New Roman" pitchFamily="18" charset="0"/>
              </a:rPr>
              <a:t>missing WHERE-clause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indicates no condition; hence, all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of the relations in the FROM-clause are selected</a:t>
            </a:r>
          </a:p>
          <a:p>
            <a:pPr lvl="1"/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This is equivalent to the condition WHERE TRUE</a:t>
            </a:r>
          </a:p>
          <a:p>
            <a:pPr lvl="1"/>
            <a:endParaRPr lang="en-US" alt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Query: Retrieve the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values for all employees.</a:t>
            </a:r>
            <a:endParaRPr lang="en-US" alt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     	SELECT 	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	FROM		EMP 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UNSPECIFIED WHERE-Clause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Example of a simple query on one  relation</a:t>
            </a:r>
          </a:p>
          <a:p>
            <a:pPr>
              <a:spcBef>
                <a:spcPts val="0"/>
              </a:spcBef>
              <a:defRPr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Query: Retrieve the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birthdate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and Address of the employee whose name is 'John B. Smith'.</a:t>
            </a:r>
          </a:p>
          <a:p>
            <a:pPr>
              <a:spcBef>
                <a:spcPts val="0"/>
              </a:spcBef>
              <a:defRPr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spcBef>
                <a:spcPts val="0"/>
              </a:spcBef>
              <a:buNone/>
              <a:defRPr/>
            </a:pPr>
            <a:r>
              <a:rPr lang="en-US" altLang="en-US" sz="2200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SELECT 	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Bdate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, Address</a:t>
            </a:r>
            <a:b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	FROM 		EMPLOYEE</a:t>
            </a:r>
            <a:b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	WHERE	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='John' AND 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Minit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='B’</a:t>
            </a:r>
            <a:b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  AND 		</a:t>
            </a:r>
            <a:r>
              <a:rPr lang="en-US" altLang="en-US" sz="2200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='Smith’  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Simple SQL Queries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7393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SQL does not treat a relation as a set; duplicate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can appear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To eliminate duplicate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in a query result, the keyword </a:t>
            </a:r>
            <a:r>
              <a:rPr lang="en-US" altLang="en-US" b="1" dirty="0" smtClean="0"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is used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For example, the result of Q1 may have duplicate Salary values whereas Q1A does not have any duplicate values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	Q1:	SELECT 	Salary</a:t>
            </a:r>
            <a:b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		FROM		EMP ;</a:t>
            </a:r>
          </a:p>
          <a:p>
            <a:pPr lvl="1">
              <a:buNone/>
            </a:pP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Q1A: 	SELECT 	</a:t>
            </a:r>
            <a:r>
              <a:rPr lang="en-US" altLang="en-US" sz="2200" b="1" dirty="0" smtClean="0">
                <a:latin typeface="Times New Roman" pitchFamily="18" charset="0"/>
                <a:cs typeface="Times New Roman" pitchFamily="18" charset="0"/>
              </a:rPr>
              <a:t>DISTINCT</a:t>
            </a: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 Salary</a:t>
            </a:r>
            <a:b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sz="2200" dirty="0" smtClean="0">
                <a:latin typeface="Times New Roman" pitchFamily="18" charset="0"/>
                <a:cs typeface="Times New Roman" pitchFamily="18" charset="0"/>
              </a:rPr>
              <a:t>		FROM		EMP 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 OF DISTINCT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LIKE operator can be used for string pattern matching.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Example 1: Retrieve all employees whose address is in Houston, Texas.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 	SELECT 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Fname,Lname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FROM		EMP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WHERE	Address like ‘%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Houston,TX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%’;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Example 2: Find all employees who were born during 1950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 	SELECT 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Fname,Lname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FROM		EMP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WHERE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Bdate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like ‘_ _ 5 _ _ _ _ _ _ _’;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 OF LIKE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BETWEEN operator can be used to check a value in a interval.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Example: Retrieve all employees in department 5 whose salary is between 30,000 and 40,000. 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SELECT 	*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FROM		EMP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WHERE	(salary BETWEEN 30000 AND 40000)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		AND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Dno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=5;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 OF BETWEEN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SQL allows the user to order the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in a result of a query by the values of one or more attributes that appear in query result.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Example: Retrieve all employees in department 5 order by first name 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SELECT 	*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FROM		EMP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WHERE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Dno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=5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ORDER BY  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DESC clause can be used to reverse the order</a:t>
            </a:r>
          </a:p>
          <a:p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USE OF ORDER BY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Introduction to SQL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Features of SQL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DDL Statements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DML Statements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Basic Retrieval Queries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Contents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 was initially called as SEQUEL.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was designed at IBM labs. //R systems 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Later on, acronym SEQUEL was changed to SQL.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Popular commercial query language for relational databases.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Joint effort of ISO and ANSI led to standardization of SQL.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 relational DBMS like Oracle,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MySQL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IBMs DB2 support SQL.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Introduction to SQL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 is a high-level declarative language to specify data retrieval requests for data stored in relational databases.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 is relationally complete.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SQL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a standard and many vendors implement it in their own way without deviating from the standard specifications.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DDL (Data Definition Language)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Set of commands to support creation,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deletion and modification of table structures and views.</a:t>
            </a:r>
          </a:p>
          <a:p>
            <a:pPr algn="just">
              <a:lnSpc>
                <a:spcPct val="16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DML (Data Manipulation Language)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Set of commands to pose queries,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insert new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and update/delete existing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tuples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lnSpc>
                <a:spcPct val="16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. Embedded SQL: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Allows users to call SQL code from host languages like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C, C++ &amp; Java.</a:t>
            </a:r>
          </a:p>
          <a:p>
            <a:pPr algn="just">
              <a:lnSpc>
                <a:spcPct val="16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Triggers: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Actions executed by the DBMS whenever changes to the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database meet specified conditions. </a:t>
            </a:r>
          </a:p>
          <a:p>
            <a:pPr algn="just">
              <a:lnSpc>
                <a:spcPct val="16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Transaction Management: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to perform roll-back / commit actions.</a:t>
            </a:r>
          </a:p>
          <a:p>
            <a:pPr algn="just">
              <a:lnSpc>
                <a:spcPct val="160000"/>
              </a:lnSpc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. Indexes: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Indexes can be created to speed up the access to data stored in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DB.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Features of SQL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creates a new table and its columns.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Syntax: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CREATE TABLE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table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-name (</a:t>
            </a:r>
          </a:p>
          <a:p>
            <a:pPr lvl="2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column-name 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[column constraint] </a:t>
            </a:r>
          </a:p>
          <a:p>
            <a:pPr lvl="2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[, column-name 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datatype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[column constraint]        	……….]</a:t>
            </a:r>
          </a:p>
          <a:p>
            <a:pPr lvl="2">
              <a:buFontTx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  [,table constraint] ) ;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Create Table Command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CREATE TABLE EMP (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Fname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            VARCHAR(30)	NOT NULL,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Minit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	VARCHAR(30),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Lname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            VARCHAR(30), 	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   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	CHAR(9),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   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Bdate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	DATE,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   	Address		VARCHAR (100), 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   	Gender			CHAR(1),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   	Salary   		DECIMAL(10,2),	NOT NULL,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 	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Super_ssn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CHAR(9)		NOT NULL,</a:t>
            </a:r>
            <a:br>
              <a:rPr lang="en-US" altLang="en-US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Dno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	INTEGER		NOT NULL  </a:t>
            </a:r>
          </a:p>
          <a:p>
            <a:pPr>
              <a:lnSpc>
                <a:spcPct val="8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	PRIMARY KEY(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Ssn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));</a:t>
            </a:r>
          </a:p>
          <a:p>
            <a:pPr>
              <a:lnSpc>
                <a:spcPct val="150000"/>
              </a:lnSpc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Contd..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Basic constraints can be specified in SQL as part of table creation.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It includes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-Key constraints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-Referential integrity constraints</a:t>
            </a:r>
          </a:p>
          <a:p>
            <a:pPr>
              <a:lnSpc>
                <a:spcPct val="150000"/>
              </a:lnSpc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	-Restrictions on attribute domains and NULLs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Specifying Constraints in SQL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11100</TotalTime>
  <Words>784</Words>
  <Application>Microsoft Office PowerPoint</Application>
  <PresentationFormat>On-screen Show (4:3)</PresentationFormat>
  <Paragraphs>183</Paragraphs>
  <Slides>27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Lectuer-5 Database Design and Applications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Windows User</cp:lastModifiedBy>
  <cp:revision>203</cp:revision>
  <dcterms:created xsi:type="dcterms:W3CDTF">2011-09-14T09:42:05Z</dcterms:created>
  <dcterms:modified xsi:type="dcterms:W3CDTF">2020-09-13T07:10:26Z</dcterms:modified>
</cp:coreProperties>
</file>