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0" r:id="rId2"/>
    <p:sldId id="257" r:id="rId3"/>
    <p:sldId id="296" r:id="rId4"/>
    <p:sldId id="301" r:id="rId5"/>
    <p:sldId id="302" r:id="rId6"/>
    <p:sldId id="303" r:id="rId7"/>
    <p:sldId id="317" r:id="rId8"/>
    <p:sldId id="318" r:id="rId9"/>
    <p:sldId id="319" r:id="rId10"/>
    <p:sldId id="304" r:id="rId11"/>
    <p:sldId id="305" r:id="rId12"/>
    <p:sldId id="306" r:id="rId13"/>
    <p:sldId id="307" r:id="rId14"/>
    <p:sldId id="308" r:id="rId15"/>
    <p:sldId id="312" r:id="rId16"/>
    <p:sldId id="313" r:id="rId17"/>
    <p:sldId id="314" r:id="rId18"/>
    <p:sldId id="315" r:id="rId19"/>
    <p:sldId id="316" r:id="rId20"/>
    <p:sldId id="320" r:id="rId21"/>
    <p:sldId id="32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14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000" autoAdjust="0"/>
    <p:restoredTop sz="94660"/>
  </p:normalViewPr>
  <p:slideViewPr>
    <p:cSldViewPr>
      <p:cViewPr varScale="1">
        <p:scale>
          <a:sx n="81" d="100"/>
          <a:sy n="81" d="100"/>
        </p:scale>
        <p:origin x="-74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F340FD-AD84-41D4-9E3F-3C2B9432AE80}" type="datetimeFigureOut">
              <a:rPr lang="en-US" smtClean="0"/>
              <a:pPr/>
              <a:t>9/19/2020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14EC1B-CAF8-4848-98AF-62A7A009907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4</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6" name="Picture 25" descr="BITS_university_logo_whitevert.png"/>
          <p:cNvPicPr>
            <a:picLocks noChangeAspect="1"/>
          </p:cNvPicPr>
          <p:nvPr userDrawn="1"/>
        </p:nvPicPr>
        <p:blipFill rotWithShape="1">
          <a:blip r:embed="rId3">
            <a:extLst>
              <a:ext uri="{28A0092B-C50C-407E-A947-70E740481C1C}">
                <a14:useLocalDpi xmlns:a14="http://schemas.microsoft.com/office/drawing/2010/main" xmlns=""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31" name="TextBox 30"/>
          <p:cNvSpPr txBox="1"/>
          <p:nvPr userDrawn="1"/>
        </p:nvSpPr>
        <p:spPr>
          <a:xfrm>
            <a:off x="152400" y="56666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Pilani</a:t>
            </a:r>
            <a:r>
              <a:rPr lang="en-US" sz="1200" spc="0" baseline="0" dirty="0" smtClean="0">
                <a:solidFill>
                  <a:srgbClr val="FFFFFF"/>
                </a:solidFill>
                <a:latin typeface="Arial"/>
                <a:cs typeface="Arial"/>
              </a:rPr>
              <a:t> Campus</a:t>
            </a:r>
            <a:endParaRPr lang="en-US" sz="1200" spc="0" dirty="0">
              <a:solidFill>
                <a:srgbClr val="FFFFFF"/>
              </a:solidFill>
              <a:latin typeface="Arial"/>
              <a:cs typeface="Arial"/>
            </a:endParaRP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Lecture-1</a:t>
            </a:r>
            <a:br>
              <a:rPr lang="en-GB" dirty="0" smtClean="0"/>
            </a:br>
            <a:r>
              <a:rPr lang="en-GB" dirty="0" smtClean="0"/>
              <a:t>Database Sytems and applications(IS ZC332)</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1" name="TextBox 30"/>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smtClean="0">
                <a:solidFill>
                  <a:srgbClr val="101141"/>
                </a:solidFill>
                <a:latin typeface="Arial"/>
                <a:cs typeface="Arial"/>
              </a:rPr>
              <a:t>BITS </a:t>
            </a:r>
            <a:r>
              <a:rPr lang="en-US" sz="900" dirty="0" smtClean="0">
                <a:solidFill>
                  <a:srgbClr val="101141"/>
                </a:solidFill>
                <a:latin typeface="Arial"/>
                <a:cs typeface="Arial"/>
              </a:rPr>
              <a:t>Pilani, Pilani Campus</a:t>
            </a:r>
            <a:endParaRPr lang="en-US" sz="900" dirty="0">
              <a:solidFill>
                <a:srgbClr val="101141"/>
              </a:solidFill>
              <a:latin typeface="Arial"/>
              <a:cs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a:extLst>
              <a:ext uri="{28A0092B-C50C-407E-A947-70E740481C1C}">
                <a14:useLocalDpi xmlns:a14="http://schemas.microsoft.com/office/drawing/2010/main" xmlns=""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5" name="TextBox 14"/>
          <p:cNvSpPr txBox="1"/>
          <p:nvPr userDrawn="1"/>
        </p:nvSpPr>
        <p:spPr>
          <a:xfrm>
            <a:off x="152400" y="56666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Pilani</a:t>
            </a:r>
            <a:r>
              <a:rPr lang="en-US" sz="1200" spc="0" baseline="0" dirty="0" smtClean="0">
                <a:solidFill>
                  <a:srgbClr val="FFFFFF"/>
                </a:solidFill>
                <a:latin typeface="Arial"/>
                <a:cs typeface="Arial"/>
              </a:rPr>
              <a:t> Campus</a:t>
            </a:r>
            <a:endParaRPr lang="en-US" sz="1200" spc="0" dirty="0">
              <a:solidFill>
                <a:srgbClr val="FFFFFF"/>
              </a:solidFill>
              <a:latin typeface="Arial"/>
              <a:cs typeface="Arial"/>
            </a:endParaRPr>
          </a:p>
        </p:txBody>
      </p:sp>
    </p:spTree>
    <p:extLst>
      <p:ext uri="{BB962C8B-B14F-4D97-AF65-F5344CB8AC3E}">
        <p14:creationId xmlns:p14="http://schemas.microsoft.com/office/powerpoint/2010/main" xmlns=""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userDrawn="1"/>
        </p:nvSpPr>
        <p:spPr>
          <a:xfrm>
            <a:off x="6858000" y="7620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3" name="TextBox 12"/>
          <p:cNvSpPr txBox="1"/>
          <p:nvPr userDrawn="1"/>
        </p:nvSpPr>
        <p:spPr>
          <a:xfrm>
            <a:off x="7086600" y="11708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Pilani</a:t>
            </a:r>
            <a:r>
              <a:rPr lang="en-US" sz="1200" spc="0" baseline="0" dirty="0" smtClean="0">
                <a:solidFill>
                  <a:srgbClr val="FFFFFF"/>
                </a:solidFill>
                <a:latin typeface="Arial"/>
                <a:cs typeface="Arial"/>
              </a:rPr>
              <a:t> Campus</a:t>
            </a:r>
            <a:endParaRPr lang="en-US" sz="1200" spc="0" dirty="0">
              <a:solidFill>
                <a:srgbClr val="FFFFFF"/>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
        <p:nvSpPr>
          <p:cNvPr id="18" name="Date Placeholder 3"/>
          <p:cNvSpPr>
            <a:spLocks noGrp="1"/>
          </p:cNvSpPr>
          <p:nvPr>
            <p:ph type="dt" sz="half" idx="2"/>
          </p:nvPr>
        </p:nvSpPr>
        <p:spPr>
          <a:xfrm>
            <a:off x="428596" y="6143644"/>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D03DC603-C5F6-4A82-B252-8D9BD6F91242}" type="datetimeFigureOut">
              <a:rPr lang="en-US" smtClean="0"/>
              <a:pPr/>
              <a:t>9/19/2020</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34" name="TextBox 33"/>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0" name="TextBox 19"/>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7" name="TextBox 1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D03DC603-C5F6-4A82-B252-8D9BD6F91242}" type="datetimeFigureOut">
              <a:rPr lang="en-US" smtClean="0"/>
              <a:pPr/>
              <a:t>9/19/2020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Times New Roman" pitchFamily="18" charset="0"/>
                <a:cs typeface="Times New Roman" pitchFamily="18" charset="0"/>
              </a:rPr>
              <a:t>Lectuer-6</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Database Design and Applications</a:t>
            </a:r>
            <a:endParaRPr lang="en-US" dirty="0">
              <a:latin typeface="Times New Roman" pitchFamily="18" charset="0"/>
              <a:cs typeface="Times New Roman" pitchFamily="18" charset="0"/>
            </a:endParaRPr>
          </a:p>
        </p:txBody>
      </p:sp>
      <p:sp>
        <p:nvSpPr>
          <p:cNvPr id="6" name="Content Placeholder 5"/>
          <p:cNvSpPr>
            <a:spLocks noGrp="1"/>
          </p:cNvSpPr>
          <p:nvPr>
            <p:ph sz="quarter" idx="13"/>
          </p:nvPr>
        </p:nvSpPr>
        <p:spPr/>
        <p:txBody>
          <a:bodyPr/>
          <a:lstStyle/>
          <a:p>
            <a:r>
              <a:rPr lang="en-US" dirty="0" err="1" smtClean="0">
                <a:latin typeface="Times New Roman" pitchFamily="18" charset="0"/>
                <a:cs typeface="Times New Roman" pitchFamily="18" charset="0"/>
              </a:rPr>
              <a:t>Ashish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Narang</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44564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458200" cy="4525963"/>
          </a:xfrm>
        </p:spPr>
        <p:txBody>
          <a:bodyPr/>
          <a:lstStyle/>
          <a:p>
            <a:r>
              <a:rPr lang="en-US" dirty="0" smtClean="0">
                <a:latin typeface="Times New Roman" pitchFamily="18" charset="0"/>
                <a:cs typeface="Times New Roman" pitchFamily="18" charset="0"/>
              </a:rPr>
              <a:t>Query: Show </a:t>
            </a:r>
            <a:r>
              <a:rPr lang="en-US" dirty="0">
                <a:latin typeface="Times New Roman" pitchFamily="18" charset="0"/>
                <a:cs typeface="Times New Roman" pitchFamily="18" charset="0"/>
              </a:rPr>
              <a:t>the resulting salaries if every </a:t>
            </a:r>
            <a:r>
              <a:rPr lang="en-US" dirty="0" smtClean="0">
                <a:latin typeface="Times New Roman" pitchFamily="18" charset="0"/>
                <a:cs typeface="Times New Roman" pitchFamily="18" charset="0"/>
              </a:rPr>
              <a:t>employee   	 working in Research Department is </a:t>
            </a:r>
            <a:r>
              <a:rPr lang="en-US" dirty="0">
                <a:latin typeface="Times New Roman" pitchFamily="18" charset="0"/>
                <a:cs typeface="Times New Roman" pitchFamily="18" charset="0"/>
              </a:rPr>
              <a:t>given a </a:t>
            </a:r>
            <a:r>
              <a:rPr lang="en-US" dirty="0" smtClean="0">
                <a:latin typeface="Times New Roman" pitchFamily="18" charset="0"/>
                <a:cs typeface="Times New Roman" pitchFamily="18" charset="0"/>
              </a:rPr>
              <a:t>10 percent </a:t>
            </a:r>
            <a:r>
              <a:rPr lang="en-US" dirty="0">
                <a:latin typeface="Times New Roman" pitchFamily="18" charset="0"/>
                <a:cs typeface="Times New Roman" pitchFamily="18" charset="0"/>
              </a:rPr>
              <a:t>raise</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SELECT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E.Fname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E.Lname</a:t>
            </a:r>
            <a:r>
              <a:rPr lang="en-US" dirty="0">
                <a:latin typeface="Times New Roman" pitchFamily="18" charset="0"/>
                <a:cs typeface="Times New Roman" pitchFamily="18" charset="0"/>
              </a:rPr>
              <a:t>, 1.1 * </a:t>
            </a:r>
            <a:r>
              <a:rPr lang="en-US" dirty="0" err="1">
                <a:latin typeface="Times New Roman" pitchFamily="18" charset="0"/>
                <a:cs typeface="Times New Roman" pitchFamily="18" charset="0"/>
              </a:rPr>
              <a:t>E.Salary</a:t>
            </a:r>
            <a:r>
              <a:rPr lang="en-US" dirty="0">
                <a:latin typeface="Times New Roman" pitchFamily="18" charset="0"/>
                <a:cs typeface="Times New Roman" pitchFamily="18" charset="0"/>
              </a:rPr>
              <a:t> AS </a:t>
            </a:r>
            <a:r>
              <a:rPr lang="en-US" dirty="0" err="1" smtClean="0">
                <a:latin typeface="Times New Roman" pitchFamily="18" charset="0"/>
                <a:cs typeface="Times New Roman" pitchFamily="18" charset="0"/>
              </a:rPr>
              <a:t>Increased_sal</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FROM </a:t>
            </a:r>
            <a:r>
              <a:rPr lang="en-US" dirty="0" smtClean="0">
                <a:latin typeface="Times New Roman" pitchFamily="18" charset="0"/>
                <a:cs typeface="Times New Roman" pitchFamily="18" charset="0"/>
              </a:rPr>
              <a:t>      EMPLOYEE </a:t>
            </a:r>
            <a:r>
              <a:rPr lang="en-US" dirty="0">
                <a:latin typeface="Times New Roman" pitchFamily="18" charset="0"/>
                <a:cs typeface="Times New Roman" pitchFamily="18" charset="0"/>
              </a:rPr>
              <a:t>E, </a:t>
            </a:r>
            <a:r>
              <a:rPr lang="en-US" dirty="0" smtClean="0">
                <a:latin typeface="Times New Roman" pitchFamily="18" charset="0"/>
                <a:cs typeface="Times New Roman" pitchFamily="18" charset="0"/>
              </a:rPr>
              <a:t>Department D</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WHERE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E.Dno</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D.Number</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AND </a:t>
            </a:r>
            <a:r>
              <a:rPr lang="en-US" dirty="0" err="1" smtClean="0">
                <a:latin typeface="Times New Roman" pitchFamily="18" charset="0"/>
                <a:cs typeface="Times New Roman" pitchFamily="18" charset="0"/>
              </a:rPr>
              <a:t>D.Dnumber</a:t>
            </a:r>
            <a:r>
              <a:rPr lang="en-US" dirty="0" smtClean="0">
                <a:latin typeface="Times New Roman" pitchFamily="18" charset="0"/>
                <a:cs typeface="Times New Roman" pitchFamily="18" charset="0"/>
              </a:rPr>
              <a:t>=‘Research’</a:t>
            </a:r>
            <a:r>
              <a:rPr lang="en-US" dirty="0">
                <a:latin typeface="Times New Roman" pitchFamily="18" charset="0"/>
                <a:cs typeface="Times New Roman" pitchFamily="18" charset="0"/>
              </a:rPr>
              <a:t>;</a:t>
            </a:r>
          </a:p>
          <a:p>
            <a:endParaRPr lang="en-IN" dirty="0">
              <a:latin typeface="Times New Roman" pitchFamily="18" charset="0"/>
              <a:cs typeface="Times New Roman" pitchFamily="18" charset="0"/>
            </a:endParaRPr>
          </a:p>
        </p:txBody>
      </p:sp>
      <p:sp>
        <p:nvSpPr>
          <p:cNvPr id="3" name="Content Placeholder 2"/>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Use of Arithmetic in Queries</a:t>
            </a:r>
            <a:endParaRPr lang="en-IN"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950197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371656" cy="4525963"/>
          </a:xfrm>
        </p:spPr>
        <p:txBody>
          <a:bodyPr>
            <a:normAutofit/>
          </a:bodyPr>
          <a:lstStyle/>
          <a:p>
            <a:pPr algn="just"/>
            <a:r>
              <a:rPr lang="en-US" sz="2200" dirty="0" smtClean="0">
                <a:latin typeface="Times New Roman" pitchFamily="18" charset="0"/>
                <a:cs typeface="Times New Roman" pitchFamily="18" charset="0"/>
              </a:rPr>
              <a:t>Query: Find </a:t>
            </a:r>
            <a:r>
              <a:rPr lang="en-US" sz="2200" dirty="0">
                <a:latin typeface="Times New Roman" pitchFamily="18" charset="0"/>
                <a:cs typeface="Times New Roman" pitchFamily="18" charset="0"/>
              </a:rPr>
              <a:t>the sum of the salaries of all employees, the </a:t>
            </a:r>
            <a:r>
              <a:rPr lang="en-US" sz="2200" dirty="0" smtClean="0">
                <a:latin typeface="Times New Roman" pitchFamily="18" charset="0"/>
                <a:cs typeface="Times New Roman" pitchFamily="18" charset="0"/>
              </a:rPr>
              <a:t>maximum 	salary</a:t>
            </a:r>
            <a:r>
              <a:rPr lang="en-US" sz="2200" dirty="0">
                <a:latin typeface="Times New Roman" pitchFamily="18" charset="0"/>
                <a:cs typeface="Times New Roman" pitchFamily="18" charset="0"/>
              </a:rPr>
              <a:t>, the minimum salary, and </a:t>
            </a:r>
            <a:r>
              <a:rPr lang="en-US" sz="2200" dirty="0" smtClean="0">
                <a:latin typeface="Times New Roman" pitchFamily="18" charset="0"/>
                <a:cs typeface="Times New Roman" pitchFamily="18" charset="0"/>
              </a:rPr>
              <a:t>the average </a:t>
            </a:r>
            <a:r>
              <a:rPr lang="en-US" sz="2200" dirty="0">
                <a:latin typeface="Times New Roman" pitchFamily="18" charset="0"/>
                <a:cs typeface="Times New Roman" pitchFamily="18" charset="0"/>
              </a:rPr>
              <a:t>salary. </a:t>
            </a:r>
          </a:p>
          <a:p>
            <a:pPr algn="just"/>
            <a:r>
              <a:rPr lang="en-US" sz="2200" dirty="0" smtClean="0">
                <a:latin typeface="Times New Roman" pitchFamily="18" charset="0"/>
                <a:cs typeface="Times New Roman" pitchFamily="18" charset="0"/>
              </a:rPr>
              <a:t>SELECT    SUM </a:t>
            </a:r>
            <a:r>
              <a:rPr lang="en-US" sz="2200" dirty="0">
                <a:latin typeface="Times New Roman" pitchFamily="18" charset="0"/>
                <a:cs typeface="Times New Roman" pitchFamily="18" charset="0"/>
              </a:rPr>
              <a:t>(Salary), MAX (Salary), MIN (Salary), AVG (Salary) </a:t>
            </a: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FROM       EMPLOYEE;</a:t>
            </a:r>
          </a:p>
          <a:p>
            <a:pPr algn="just"/>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Query: Find </a:t>
            </a:r>
            <a:r>
              <a:rPr lang="en-US" sz="2200" dirty="0">
                <a:latin typeface="Times New Roman" pitchFamily="18" charset="0"/>
                <a:cs typeface="Times New Roman" pitchFamily="18" charset="0"/>
              </a:rPr>
              <a:t>the sum of the salaries of all employees of the ‘Research’ </a:t>
            </a:r>
            <a:r>
              <a:rPr lang="en-US" sz="2200" dirty="0" smtClean="0">
                <a:latin typeface="Times New Roman" pitchFamily="18" charset="0"/>
                <a:cs typeface="Times New Roman" pitchFamily="18" charset="0"/>
              </a:rPr>
              <a:t>	department</a:t>
            </a:r>
            <a:r>
              <a:rPr lang="en-US" sz="2200" dirty="0">
                <a:latin typeface="Times New Roman" pitchFamily="18" charset="0"/>
                <a:cs typeface="Times New Roman" pitchFamily="18" charset="0"/>
              </a:rPr>
              <a:t>, as well as the maximum salary, the minimum salary, </a:t>
            </a:r>
            <a:r>
              <a:rPr lang="en-US" sz="2200" dirty="0" smtClean="0">
                <a:latin typeface="Times New Roman" pitchFamily="18" charset="0"/>
                <a:cs typeface="Times New Roman" pitchFamily="18" charset="0"/>
              </a:rPr>
              <a:t>	and </a:t>
            </a:r>
            <a:r>
              <a:rPr lang="en-US" sz="2200" dirty="0">
                <a:latin typeface="Times New Roman" pitchFamily="18" charset="0"/>
                <a:cs typeface="Times New Roman" pitchFamily="18" charset="0"/>
              </a:rPr>
              <a:t>the average salary in this department. </a:t>
            </a:r>
          </a:p>
          <a:p>
            <a:pPr algn="just"/>
            <a:r>
              <a:rPr lang="en-US" sz="2200" dirty="0" smtClean="0">
                <a:latin typeface="Times New Roman" pitchFamily="18" charset="0"/>
                <a:cs typeface="Times New Roman" pitchFamily="18" charset="0"/>
              </a:rPr>
              <a:t>SELECT    SUM </a:t>
            </a:r>
            <a:r>
              <a:rPr lang="en-US" sz="2200" dirty="0">
                <a:latin typeface="Times New Roman" pitchFamily="18" charset="0"/>
                <a:cs typeface="Times New Roman" pitchFamily="18" charset="0"/>
              </a:rPr>
              <a:t>(Salary), MAX (Salary), MIN (Salary), AVG (</a:t>
            </a:r>
            <a:r>
              <a:rPr lang="en-US" sz="2200" dirty="0" smtClean="0">
                <a:latin typeface="Times New Roman" pitchFamily="18" charset="0"/>
                <a:cs typeface="Times New Roman" pitchFamily="18" charset="0"/>
              </a:rPr>
              <a:t>Salary)</a:t>
            </a:r>
          </a:p>
          <a:p>
            <a:pPr algn="just"/>
            <a:r>
              <a:rPr lang="en-US" sz="2200" dirty="0" smtClean="0">
                <a:latin typeface="Times New Roman" pitchFamily="18" charset="0"/>
                <a:cs typeface="Times New Roman" pitchFamily="18" charset="0"/>
              </a:rPr>
              <a:t>FROM       (</a:t>
            </a:r>
            <a:r>
              <a:rPr lang="en-US" sz="2200" dirty="0">
                <a:latin typeface="Times New Roman" pitchFamily="18" charset="0"/>
                <a:cs typeface="Times New Roman" pitchFamily="18" charset="0"/>
              </a:rPr>
              <a:t>EMPLOYEE JOIN DEPARTMENT ON </a:t>
            </a:r>
            <a:r>
              <a:rPr lang="en-US" sz="2200" dirty="0" err="1">
                <a:latin typeface="Times New Roman" pitchFamily="18" charset="0"/>
                <a:cs typeface="Times New Roman" pitchFamily="18" charset="0"/>
              </a:rPr>
              <a:t>Dno</a:t>
            </a:r>
            <a:r>
              <a:rPr lang="en-US" sz="2200" dirty="0">
                <a:latin typeface="Times New Roman" pitchFamily="18" charset="0"/>
                <a:cs typeface="Times New Roman" pitchFamily="18" charset="0"/>
              </a:rPr>
              <a:t>=</a:t>
            </a:r>
            <a:r>
              <a:rPr lang="en-US" sz="2200" dirty="0" err="1">
                <a:latin typeface="Times New Roman" pitchFamily="18" charset="0"/>
                <a:cs typeface="Times New Roman" pitchFamily="18" charset="0"/>
              </a:rPr>
              <a:t>Dnumber</a:t>
            </a:r>
            <a:r>
              <a:rPr lang="en-US" sz="2200" dirty="0">
                <a:latin typeface="Times New Roman" pitchFamily="18" charset="0"/>
                <a:cs typeface="Times New Roman" pitchFamily="18" charset="0"/>
              </a:rPr>
              <a:t>) </a:t>
            </a: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WHERE     </a:t>
            </a:r>
            <a:r>
              <a:rPr lang="en-US" sz="2200" dirty="0" err="1" smtClean="0">
                <a:latin typeface="Times New Roman" pitchFamily="18" charset="0"/>
                <a:cs typeface="Times New Roman" pitchFamily="18" charset="0"/>
              </a:rPr>
              <a:t>Dname</a:t>
            </a:r>
            <a:r>
              <a:rPr lang="en-US" sz="2200" dirty="0">
                <a:latin typeface="Times New Roman" pitchFamily="18" charset="0"/>
                <a:cs typeface="Times New Roman" pitchFamily="18" charset="0"/>
              </a:rPr>
              <a:t>=‘Research’;</a:t>
            </a:r>
            <a:endParaRPr lang="en-IN" sz="2200" dirty="0">
              <a:latin typeface="Times New Roman" pitchFamily="18" charset="0"/>
              <a:cs typeface="Times New Roman" pitchFamily="18" charset="0"/>
            </a:endParaRPr>
          </a:p>
        </p:txBody>
      </p:sp>
      <p:sp>
        <p:nvSpPr>
          <p:cNvPr id="3" name="Content Placeholder 2"/>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Aggregate Functions</a:t>
            </a:r>
            <a:endParaRPr lang="en-IN"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157240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dirty="0" smtClean="0">
                <a:latin typeface="Times New Roman" pitchFamily="18" charset="0"/>
                <a:cs typeface="Times New Roman" pitchFamily="18" charset="0"/>
              </a:rPr>
              <a:t>Query: Retrieve </a:t>
            </a:r>
            <a:r>
              <a:rPr lang="en-US" dirty="0">
                <a:latin typeface="Times New Roman" pitchFamily="18" charset="0"/>
                <a:cs typeface="Times New Roman" pitchFamily="18" charset="0"/>
              </a:rPr>
              <a:t>the total number of employees in the </a:t>
            </a:r>
            <a:r>
              <a:rPr lang="en-US" dirty="0" smtClean="0">
                <a:latin typeface="Times New Roman" pitchFamily="18" charset="0"/>
                <a:cs typeface="Times New Roman" pitchFamily="18" charset="0"/>
              </a:rPr>
              <a:t>	company and </a:t>
            </a:r>
            <a:r>
              <a:rPr lang="en-US" dirty="0">
                <a:latin typeface="Times New Roman" pitchFamily="18" charset="0"/>
                <a:cs typeface="Times New Roman" pitchFamily="18" charset="0"/>
              </a:rPr>
              <a:t>the number of employees in the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Research’ </a:t>
            </a:r>
            <a:r>
              <a:rPr lang="en-US" dirty="0" smtClean="0">
                <a:latin typeface="Times New Roman" pitchFamily="18" charset="0"/>
                <a:cs typeface="Times New Roman" pitchFamily="18" charset="0"/>
              </a:rPr>
              <a:t>department. </a:t>
            </a:r>
          </a:p>
          <a:p>
            <a:pPr algn="just"/>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SELECT    COUNT </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FROM        EMPLOYEE</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SELECT    COUNT </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FROM       EMPLOYEE E, DEPARTMENT D </a:t>
            </a:r>
          </a:p>
          <a:p>
            <a:pPr algn="just"/>
            <a:r>
              <a:rPr lang="en-US" dirty="0" smtClean="0">
                <a:latin typeface="Times New Roman" pitchFamily="18" charset="0"/>
                <a:cs typeface="Times New Roman" pitchFamily="18" charset="0"/>
              </a:rPr>
              <a:t>WHERE   E.DNO=D.DNUMBER </a:t>
            </a:r>
            <a:r>
              <a:rPr lang="en-US" dirty="0">
                <a:latin typeface="Times New Roman" pitchFamily="18" charset="0"/>
                <a:cs typeface="Times New Roman" pitchFamily="18" charset="0"/>
              </a:rPr>
              <a:t>AND </a:t>
            </a:r>
            <a:r>
              <a:rPr lang="en-US" dirty="0" smtClean="0">
                <a:latin typeface="Times New Roman" pitchFamily="18" charset="0"/>
                <a:cs typeface="Times New Roman" pitchFamily="18" charset="0"/>
              </a:rPr>
              <a:t>D.DNAME</a:t>
            </a:r>
            <a:r>
              <a:rPr lang="en-US" dirty="0">
                <a:latin typeface="Times New Roman" pitchFamily="18" charset="0"/>
                <a:cs typeface="Times New Roman" pitchFamily="18" charset="0"/>
              </a:rPr>
              <a:t>=‘Research’;</a:t>
            </a:r>
            <a:endParaRPr lang="en-IN" dirty="0">
              <a:latin typeface="Times New Roman" pitchFamily="18" charset="0"/>
              <a:cs typeface="Times New Roman" pitchFamily="18" charset="0"/>
            </a:endParaRPr>
          </a:p>
        </p:txBody>
      </p:sp>
      <p:sp>
        <p:nvSpPr>
          <p:cNvPr id="3" name="Content Placeholder 2"/>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Contd..</a:t>
            </a:r>
            <a:endParaRPr lang="en-IN"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906414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Query: For </a:t>
            </a:r>
            <a:r>
              <a:rPr lang="en-US" dirty="0">
                <a:latin typeface="Times New Roman" pitchFamily="18" charset="0"/>
                <a:cs typeface="Times New Roman" pitchFamily="18" charset="0"/>
              </a:rPr>
              <a:t>each department, retrieve the department number, the number of employees in the department, and their average salary.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	SELECT         </a:t>
            </a:r>
            <a:r>
              <a:rPr lang="en-US" dirty="0" err="1" smtClean="0">
                <a:latin typeface="Times New Roman" pitchFamily="18" charset="0"/>
                <a:cs typeface="Times New Roman" pitchFamily="18" charset="0"/>
              </a:rPr>
              <a:t>Dno</a:t>
            </a:r>
            <a:r>
              <a:rPr lang="en-US" dirty="0">
                <a:latin typeface="Times New Roman" pitchFamily="18" charset="0"/>
                <a:cs typeface="Times New Roman" pitchFamily="18" charset="0"/>
              </a:rPr>
              <a:t>, COUNT (*), AVG (Salary)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FROM             EMPLOYEE </a:t>
            </a:r>
          </a:p>
          <a:p>
            <a:r>
              <a:rPr lang="en-US" dirty="0" smtClean="0">
                <a:latin typeface="Times New Roman" pitchFamily="18" charset="0"/>
                <a:cs typeface="Times New Roman" pitchFamily="18" charset="0"/>
              </a:rPr>
              <a:t>	GROUP </a:t>
            </a:r>
            <a:r>
              <a:rPr lang="en-US" dirty="0">
                <a:latin typeface="Times New Roman" pitchFamily="18" charset="0"/>
                <a:cs typeface="Times New Roman" pitchFamily="18" charset="0"/>
              </a:rPr>
              <a:t>BY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Dno</a:t>
            </a:r>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3" name="Content Placeholder 2"/>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Use of Group By</a:t>
            </a:r>
            <a:endParaRPr lang="en-IN"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762770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latin typeface="Times New Roman" pitchFamily="18" charset="0"/>
                <a:cs typeface="Times New Roman" pitchFamily="18" charset="0"/>
              </a:rPr>
              <a:t>Query: For each </a:t>
            </a:r>
            <a:r>
              <a:rPr lang="en-US" dirty="0" smtClean="0">
                <a:latin typeface="Times New Roman" pitchFamily="18" charset="0"/>
                <a:cs typeface="Times New Roman" pitchFamily="18" charset="0"/>
              </a:rPr>
              <a:t>department where number of employees are greater than 2, </a:t>
            </a:r>
            <a:r>
              <a:rPr lang="en-US" dirty="0">
                <a:latin typeface="Times New Roman" pitchFamily="18" charset="0"/>
                <a:cs typeface="Times New Roman" pitchFamily="18" charset="0"/>
              </a:rPr>
              <a:t>retrieve the department number, the number of employees in the department, and their average salary. </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SELECT         </a:t>
            </a:r>
            <a:r>
              <a:rPr lang="en-US" dirty="0" err="1">
                <a:latin typeface="Times New Roman" pitchFamily="18" charset="0"/>
                <a:cs typeface="Times New Roman" pitchFamily="18" charset="0"/>
              </a:rPr>
              <a:t>Dno</a:t>
            </a:r>
            <a:r>
              <a:rPr lang="en-US" dirty="0">
                <a:latin typeface="Times New Roman" pitchFamily="18" charset="0"/>
                <a:cs typeface="Times New Roman" pitchFamily="18" charset="0"/>
              </a:rPr>
              <a:t>, COUNT (*), AVG (Salary) </a:t>
            </a:r>
          </a:p>
          <a:p>
            <a:pPr algn="just"/>
            <a:r>
              <a:rPr lang="en-US" dirty="0">
                <a:latin typeface="Times New Roman" pitchFamily="18" charset="0"/>
                <a:cs typeface="Times New Roman" pitchFamily="18" charset="0"/>
              </a:rPr>
              <a:t>FROM             EMPLOYEE </a:t>
            </a:r>
          </a:p>
          <a:p>
            <a:pPr algn="just"/>
            <a:r>
              <a:rPr lang="en-US" dirty="0">
                <a:latin typeface="Times New Roman" pitchFamily="18" charset="0"/>
                <a:cs typeface="Times New Roman" pitchFamily="18" charset="0"/>
              </a:rPr>
              <a:t>GROUP BY     </a:t>
            </a:r>
            <a:r>
              <a:rPr lang="en-US" dirty="0" err="1">
                <a:latin typeface="Times New Roman" pitchFamily="18" charset="0"/>
                <a:cs typeface="Times New Roman" pitchFamily="18" charset="0"/>
              </a:rPr>
              <a:t>Dno</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Having             count(*) &gt;=2</a:t>
            </a:r>
            <a:endParaRPr lang="en-IN"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sp>
        <p:nvSpPr>
          <p:cNvPr id="3" name="Content Placeholder 2"/>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Use of Having</a:t>
            </a:r>
            <a:endParaRPr lang="en-IN"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362298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gn="just"/>
            <a:r>
              <a:rPr lang="en-IN" dirty="0" smtClean="0">
                <a:latin typeface="Times New Roman" pitchFamily="18" charset="0"/>
                <a:cs typeface="Times New Roman" pitchFamily="18" charset="0"/>
              </a:rPr>
              <a:t>Query: </a:t>
            </a:r>
            <a:r>
              <a:rPr lang="en-US" dirty="0" smtClean="0">
                <a:latin typeface="Times New Roman" pitchFamily="18" charset="0"/>
                <a:cs typeface="Times New Roman" pitchFamily="18" charset="0"/>
              </a:rPr>
              <a:t>Make a list of all project numbers for projects that involve an employee whose last name is ‘Smith’, either as a worker or as a manager of the department that controls the project.</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SELECT     DISTINCT </a:t>
            </a:r>
            <a:r>
              <a:rPr lang="en-US" dirty="0" err="1" smtClean="0">
                <a:latin typeface="Times New Roman" pitchFamily="18" charset="0"/>
                <a:cs typeface="Times New Roman" pitchFamily="18" charset="0"/>
              </a:rPr>
              <a:t>Pnumber</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FROM        PROJECT, DEPARTMENT, EMPLOYEE</a:t>
            </a:r>
          </a:p>
          <a:p>
            <a:pPr algn="just"/>
            <a:r>
              <a:rPr lang="en-US" dirty="0" smtClean="0">
                <a:latin typeface="Times New Roman" pitchFamily="18" charset="0"/>
                <a:cs typeface="Times New Roman" pitchFamily="18" charset="0"/>
              </a:rPr>
              <a:t>WHERE     </a:t>
            </a:r>
            <a:r>
              <a:rPr lang="en-US" dirty="0" err="1" smtClean="0">
                <a:latin typeface="Times New Roman" pitchFamily="18" charset="0"/>
                <a:cs typeface="Times New Roman" pitchFamily="18" charset="0"/>
              </a:rPr>
              <a:t>Dnum</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Dnumber</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Mgr_ssn</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Ssn</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Lname</a:t>
            </a:r>
            <a:r>
              <a:rPr lang="en-US" dirty="0" smtClean="0">
                <a:latin typeface="Times New Roman" pitchFamily="18" charset="0"/>
                <a:cs typeface="Times New Roman" pitchFamily="18" charset="0"/>
              </a:rPr>
              <a:t>='smith' </a:t>
            </a:r>
          </a:p>
          <a:p>
            <a:pPr algn="just"/>
            <a:r>
              <a:rPr lang="en-US" dirty="0" smtClean="0">
                <a:latin typeface="Times New Roman" pitchFamily="18" charset="0"/>
                <a:cs typeface="Times New Roman" pitchFamily="18" charset="0"/>
              </a:rPr>
              <a:t>UNION</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SELECT   DISTINCT </a:t>
            </a:r>
            <a:r>
              <a:rPr lang="en-US" dirty="0" err="1" smtClean="0">
                <a:latin typeface="Times New Roman" pitchFamily="18" charset="0"/>
                <a:cs typeface="Times New Roman" pitchFamily="18" charset="0"/>
              </a:rPr>
              <a:t>Pnumber</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FROM      PROJECT, WORKS_ON, EMPLOYEE</a:t>
            </a:r>
          </a:p>
          <a:p>
            <a:pPr algn="just"/>
            <a:r>
              <a:rPr lang="en-US" dirty="0" smtClean="0">
                <a:latin typeface="Times New Roman" pitchFamily="18" charset="0"/>
                <a:cs typeface="Times New Roman" pitchFamily="18" charset="0"/>
              </a:rPr>
              <a:t>WHERE   </a:t>
            </a:r>
            <a:r>
              <a:rPr lang="en-US" dirty="0" err="1" smtClean="0">
                <a:latin typeface="Times New Roman" pitchFamily="18" charset="0"/>
                <a:cs typeface="Times New Roman" pitchFamily="18" charset="0"/>
              </a:rPr>
              <a:t>Pnumber</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Pno</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Essn</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Ssn</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Lname</a:t>
            </a:r>
            <a:r>
              <a:rPr lang="en-US" dirty="0" smtClean="0">
                <a:latin typeface="Times New Roman" pitchFamily="18" charset="0"/>
                <a:cs typeface="Times New Roman" pitchFamily="18" charset="0"/>
              </a:rPr>
              <a:t>='smith' </a:t>
            </a:r>
          </a:p>
          <a:p>
            <a:pPr algn="just"/>
            <a:endParaRPr lang="en-US" dirty="0">
              <a:latin typeface="Times New Roman" pitchFamily="18" charset="0"/>
              <a:cs typeface="Times New Roman" pitchFamily="18" charset="0"/>
            </a:endParaRPr>
          </a:p>
        </p:txBody>
      </p:sp>
      <p:sp>
        <p:nvSpPr>
          <p:cNvPr id="3" name="Content Placeholder 2"/>
          <p:cNvSpPr>
            <a:spLocks noGrp="1"/>
          </p:cNvSpPr>
          <p:nvPr>
            <p:ph sz="quarter" idx="10"/>
          </p:nvPr>
        </p:nvSpPr>
        <p:spPr/>
        <p:txBody>
          <a:bodyPr/>
          <a:lstStyle/>
          <a:p>
            <a:r>
              <a:rPr lang="en-US" dirty="0" smtClean="0">
                <a:solidFill>
                  <a:srgbClr val="C00000"/>
                </a:solidFill>
                <a:latin typeface="Times New Roman" pitchFamily="18" charset="0"/>
                <a:cs typeface="Times New Roman" pitchFamily="18" charset="0"/>
              </a:rPr>
              <a:t>Union Operation</a:t>
            </a:r>
            <a:endParaRPr lang="en-US" dirty="0">
              <a:solidFill>
                <a:srgbClr val="C00000"/>
              </a:solidFill>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Query: For each project on which more than two  employees work, retrieve the project number, project name, and the number of employees who work on that project.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SELECT 	</a:t>
            </a:r>
            <a:r>
              <a:rPr lang="en-US" dirty="0" err="1" smtClean="0">
                <a:latin typeface="Times New Roman" pitchFamily="18" charset="0"/>
                <a:cs typeface="Times New Roman" pitchFamily="18" charset="0"/>
              </a:rPr>
              <a:t>Pnumber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Pname</a:t>
            </a:r>
            <a:r>
              <a:rPr lang="en-US" dirty="0" smtClean="0">
                <a:latin typeface="Times New Roman" pitchFamily="18" charset="0"/>
                <a:cs typeface="Times New Roman" pitchFamily="18" charset="0"/>
              </a:rPr>
              <a:t>, COUNT(*)</a:t>
            </a:r>
          </a:p>
          <a:p>
            <a:r>
              <a:rPr lang="en-US" dirty="0" smtClean="0">
                <a:latin typeface="Times New Roman" pitchFamily="18" charset="0"/>
                <a:cs typeface="Times New Roman" pitchFamily="18" charset="0"/>
              </a:rPr>
              <a:t>FROM	           PROJECT, WORKS_ON</a:t>
            </a:r>
          </a:p>
          <a:p>
            <a:r>
              <a:rPr lang="en-US" dirty="0" smtClean="0">
                <a:latin typeface="Times New Roman" pitchFamily="18" charset="0"/>
                <a:cs typeface="Times New Roman" pitchFamily="18" charset="0"/>
              </a:rPr>
              <a:t>WHERE	</a:t>
            </a:r>
            <a:r>
              <a:rPr lang="en-US" dirty="0" err="1" smtClean="0">
                <a:latin typeface="Times New Roman" pitchFamily="18" charset="0"/>
                <a:cs typeface="Times New Roman" pitchFamily="18" charset="0"/>
              </a:rPr>
              <a:t>Pnumber</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Pno</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GROUP BY   </a:t>
            </a:r>
            <a:r>
              <a:rPr lang="en-US" dirty="0" err="1" smtClean="0">
                <a:latin typeface="Times New Roman" pitchFamily="18" charset="0"/>
                <a:cs typeface="Times New Roman" pitchFamily="18" charset="0"/>
              </a:rPr>
              <a:t>Pnumber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Pname</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HAVING	COUNT (*) &gt; 2 ;</a:t>
            </a:r>
            <a:endParaRPr lang="en-US" dirty="0">
              <a:latin typeface="Times New Roman" pitchFamily="18" charset="0"/>
              <a:cs typeface="Times New Roman" pitchFamily="18" charset="0"/>
            </a:endParaRPr>
          </a:p>
        </p:txBody>
      </p:sp>
      <p:sp>
        <p:nvSpPr>
          <p:cNvPr id="3" name="Content Placeholder 2"/>
          <p:cNvSpPr>
            <a:spLocks noGrp="1"/>
          </p:cNvSpPr>
          <p:nvPr>
            <p:ph sz="quarter" idx="10"/>
          </p:nvPr>
        </p:nvSpPr>
        <p:spPr/>
        <p:txBody>
          <a:bodyPr/>
          <a:lstStyle/>
          <a:p>
            <a:r>
              <a:rPr lang="en-US" dirty="0" smtClean="0">
                <a:solidFill>
                  <a:srgbClr val="C00000"/>
                </a:solidFill>
                <a:latin typeface="Times New Roman" pitchFamily="18" charset="0"/>
                <a:cs typeface="Times New Roman" pitchFamily="18" charset="0"/>
              </a:rPr>
              <a:t>Use of Join with Group By</a:t>
            </a:r>
            <a:endParaRPr lang="en-US" dirty="0">
              <a:solidFill>
                <a:srgbClr val="C00000"/>
              </a:solidFill>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smtClean="0">
                <a:latin typeface="Times New Roman" pitchFamily="18" charset="0"/>
                <a:cs typeface="Times New Roman" pitchFamily="18" charset="0"/>
              </a:rPr>
              <a:t>Query: </a:t>
            </a:r>
            <a:r>
              <a:rPr lang="en-US" dirty="0" smtClean="0">
                <a:latin typeface="Times New Roman" pitchFamily="18" charset="0"/>
                <a:cs typeface="Times New Roman" pitchFamily="18" charset="0"/>
              </a:rPr>
              <a:t>Retrieve a list of employees and the projects they are working on, ordered by department and, within each department, ordered alphabetically by last name, then first name.</a:t>
            </a:r>
          </a:p>
          <a:p>
            <a:pPr algn="just"/>
            <a:r>
              <a:rPr lang="en-IN" dirty="0" smtClean="0">
                <a:latin typeface="Times New Roman" pitchFamily="18" charset="0"/>
                <a:cs typeface="Times New Roman" pitchFamily="18" charset="0"/>
              </a:rPr>
              <a:t>SELECT    </a:t>
            </a:r>
            <a:r>
              <a:rPr lang="en-IN" dirty="0" err="1" smtClean="0">
                <a:latin typeface="Times New Roman" pitchFamily="18" charset="0"/>
                <a:cs typeface="Times New Roman" pitchFamily="18" charset="0"/>
              </a:rPr>
              <a:t>D.Dname</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E.Lname</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E.Fname</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P.Pname</a:t>
            </a: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FROM   DEPARTMENT D, EMPLOYEE E, WORKS_ON        	       W, PROJECT P</a:t>
            </a:r>
          </a:p>
          <a:p>
            <a:pPr algn="just"/>
            <a:r>
              <a:rPr lang="en-IN" dirty="0" smtClean="0">
                <a:latin typeface="Times New Roman" pitchFamily="18" charset="0"/>
                <a:cs typeface="Times New Roman" pitchFamily="18" charset="0"/>
              </a:rPr>
              <a:t>WHERE    </a:t>
            </a:r>
            <a:r>
              <a:rPr lang="en-IN" dirty="0" err="1" smtClean="0">
                <a:latin typeface="Times New Roman" pitchFamily="18" charset="0"/>
                <a:cs typeface="Times New Roman" pitchFamily="18" charset="0"/>
              </a:rPr>
              <a:t>D.Dnumber</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E.Dno</a:t>
            </a:r>
            <a:r>
              <a:rPr lang="en-IN" dirty="0" smtClean="0">
                <a:latin typeface="Times New Roman" pitchFamily="18" charset="0"/>
                <a:cs typeface="Times New Roman" pitchFamily="18" charset="0"/>
              </a:rPr>
              <a:t> AND </a:t>
            </a:r>
            <a:r>
              <a:rPr lang="en-IN" dirty="0" err="1" smtClean="0">
                <a:latin typeface="Times New Roman" pitchFamily="18" charset="0"/>
                <a:cs typeface="Times New Roman" pitchFamily="18" charset="0"/>
              </a:rPr>
              <a:t>E.Ssn</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W.Essn</a:t>
            </a:r>
            <a:r>
              <a:rPr lang="en-IN" dirty="0" smtClean="0">
                <a:latin typeface="Times New Roman" pitchFamily="18" charset="0"/>
                <a:cs typeface="Times New Roman" pitchFamily="18" charset="0"/>
              </a:rPr>
              <a:t> AND</a:t>
            </a:r>
          </a:p>
          <a:p>
            <a:pPr algn="just"/>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W.Pno</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P.Pnumber</a:t>
            </a:r>
            <a:endParaRPr lang="en-IN" dirty="0" smtClean="0">
              <a:latin typeface="Times New Roman" pitchFamily="18" charset="0"/>
              <a:cs typeface="Times New Roman" pitchFamily="18" charset="0"/>
            </a:endParaRPr>
          </a:p>
          <a:p>
            <a:pPr algn="just"/>
            <a:r>
              <a:rPr lang="en-IN" dirty="0" smtClean="0">
                <a:latin typeface="Times New Roman" pitchFamily="18" charset="0"/>
                <a:cs typeface="Times New Roman" pitchFamily="18" charset="0"/>
              </a:rPr>
              <a:t>ORDER BY  </a:t>
            </a:r>
            <a:r>
              <a:rPr lang="en-IN" dirty="0" err="1" smtClean="0">
                <a:latin typeface="Times New Roman" pitchFamily="18" charset="0"/>
                <a:cs typeface="Times New Roman" pitchFamily="18" charset="0"/>
              </a:rPr>
              <a:t>D.Dname</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E.Lname</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E.Fname</a:t>
            </a:r>
            <a:r>
              <a:rPr lang="en-IN"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p:txBody>
      </p:sp>
      <p:sp>
        <p:nvSpPr>
          <p:cNvPr id="3" name="Content Placeholder 2"/>
          <p:cNvSpPr>
            <a:spLocks noGrp="1"/>
          </p:cNvSpPr>
          <p:nvPr>
            <p:ph sz="quarter" idx="10"/>
          </p:nvPr>
        </p:nvSpPr>
        <p:spPr/>
        <p:txBody>
          <a:bodyPr/>
          <a:lstStyle/>
          <a:p>
            <a:r>
              <a:rPr lang="en-US" dirty="0" smtClean="0">
                <a:solidFill>
                  <a:srgbClr val="C00000"/>
                </a:solidFill>
                <a:latin typeface="Times New Roman" pitchFamily="18" charset="0"/>
                <a:cs typeface="Times New Roman" pitchFamily="18" charset="0"/>
              </a:rPr>
              <a:t>Contd..</a:t>
            </a:r>
            <a:endParaRPr lang="en-US" dirty="0">
              <a:solidFill>
                <a:srgbClr val="C00000"/>
              </a:solidFill>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Query: Retrieve the name and Address of all employees who work for the 'Research‘ department.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SELECT       </a:t>
            </a:r>
            <a:r>
              <a:rPr lang="en-US" dirty="0" err="1" smtClean="0">
                <a:latin typeface="Times New Roman" pitchFamily="18" charset="0"/>
                <a:cs typeface="Times New Roman" pitchFamily="18" charset="0"/>
              </a:rPr>
              <a:t>Fname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Lname</a:t>
            </a:r>
            <a:r>
              <a:rPr lang="en-US" dirty="0" smtClean="0">
                <a:latin typeface="Times New Roman" pitchFamily="18" charset="0"/>
                <a:cs typeface="Times New Roman" pitchFamily="18" charset="0"/>
              </a:rPr>
              <a:t>, Address</a:t>
            </a:r>
          </a:p>
          <a:p>
            <a:r>
              <a:rPr lang="en-US" dirty="0" smtClean="0">
                <a:latin typeface="Times New Roman" pitchFamily="18" charset="0"/>
                <a:cs typeface="Times New Roman" pitchFamily="18" charset="0"/>
              </a:rPr>
              <a:t>FROM          Employee</a:t>
            </a:r>
          </a:p>
          <a:p>
            <a:r>
              <a:rPr lang="en-US" dirty="0" smtClean="0">
                <a:latin typeface="Times New Roman" pitchFamily="18" charset="0"/>
                <a:cs typeface="Times New Roman" pitchFamily="18" charset="0"/>
              </a:rPr>
              <a:t>WHERE       </a:t>
            </a:r>
            <a:r>
              <a:rPr lang="en-US" dirty="0" err="1" smtClean="0">
                <a:latin typeface="Times New Roman" pitchFamily="18" charset="0"/>
                <a:cs typeface="Times New Roman" pitchFamily="18" charset="0"/>
              </a:rPr>
              <a:t>Dno</a:t>
            </a:r>
            <a:r>
              <a:rPr lang="en-US" dirty="0" smtClean="0">
                <a:latin typeface="Times New Roman" pitchFamily="18" charset="0"/>
                <a:cs typeface="Times New Roman" pitchFamily="18" charset="0"/>
              </a:rPr>
              <a:t> IN</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SELECT </a:t>
            </a:r>
            <a:r>
              <a:rPr lang="en-US" dirty="0" err="1" smtClean="0">
                <a:latin typeface="Times New Roman" pitchFamily="18" charset="0"/>
                <a:cs typeface="Times New Roman" pitchFamily="18" charset="0"/>
              </a:rPr>
              <a:t>Dnumber</a:t>
            </a:r>
            <a:r>
              <a:rPr lang="en-US" dirty="0" smtClean="0">
                <a:latin typeface="Times New Roman" pitchFamily="18" charset="0"/>
                <a:cs typeface="Times New Roman" pitchFamily="18" charset="0"/>
              </a:rPr>
              <a:t> FROM Department      		      WHERE  </a:t>
            </a:r>
            <a:r>
              <a:rPr lang="en-US" dirty="0" err="1" smtClean="0">
                <a:latin typeface="Times New Roman" pitchFamily="18" charset="0"/>
                <a:cs typeface="Times New Roman" pitchFamily="18" charset="0"/>
              </a:rPr>
              <a:t>Dname</a:t>
            </a:r>
            <a:r>
              <a:rPr lang="en-US" dirty="0" smtClean="0">
                <a:latin typeface="Times New Roman" pitchFamily="18" charset="0"/>
                <a:cs typeface="Times New Roman" pitchFamily="18" charset="0"/>
              </a:rPr>
              <a:t>='Research'</a:t>
            </a:r>
          </a:p>
          <a:p>
            <a:r>
              <a:rPr lang="en-US" dirty="0" smtClean="0">
                <a:latin typeface="Times New Roman" pitchFamily="18" charset="0"/>
                <a:cs typeface="Times New Roman" pitchFamily="18" charset="0"/>
              </a:rPr>
              <a:t>                   ) ;</a:t>
            </a:r>
          </a:p>
          <a:p>
            <a:endParaRPr lang="en-US" dirty="0"/>
          </a:p>
        </p:txBody>
      </p:sp>
      <p:sp>
        <p:nvSpPr>
          <p:cNvPr id="3" name="Content Placeholder 2"/>
          <p:cNvSpPr>
            <a:spLocks noGrp="1"/>
          </p:cNvSpPr>
          <p:nvPr>
            <p:ph sz="quarter" idx="10"/>
          </p:nvPr>
        </p:nvSpPr>
        <p:spPr/>
        <p:txBody>
          <a:bodyPr/>
          <a:lstStyle/>
          <a:p>
            <a:r>
              <a:rPr lang="en-US" dirty="0" smtClean="0">
                <a:solidFill>
                  <a:srgbClr val="C00000"/>
                </a:solidFill>
                <a:latin typeface="Times New Roman" pitchFamily="18" charset="0"/>
                <a:cs typeface="Times New Roman" pitchFamily="18" charset="0"/>
              </a:rPr>
              <a:t>Nested Queries</a:t>
            </a:r>
            <a:endParaRPr lang="en-US" dirty="0">
              <a:solidFill>
                <a:srgbClr val="C00000"/>
              </a:solidFill>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Query: Retrieve the name of each employee who has a dependent with the same first name as the employee.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SELECT      </a:t>
            </a:r>
            <a:r>
              <a:rPr lang="en-US" dirty="0" err="1" smtClean="0">
                <a:latin typeface="Times New Roman" pitchFamily="18" charset="0"/>
                <a:cs typeface="Times New Roman" pitchFamily="18" charset="0"/>
              </a:rPr>
              <a:t>E.Fname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E.Lname</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FROM         EMPLOYEE E</a:t>
            </a:r>
          </a:p>
          <a:p>
            <a:r>
              <a:rPr lang="en-US" dirty="0" smtClean="0">
                <a:latin typeface="Times New Roman" pitchFamily="18" charset="0"/>
                <a:cs typeface="Times New Roman" pitchFamily="18" charset="0"/>
              </a:rPr>
              <a:t>WHERE      </a:t>
            </a:r>
            <a:r>
              <a:rPr lang="en-US" dirty="0" err="1" smtClean="0">
                <a:latin typeface="Times New Roman" pitchFamily="18" charset="0"/>
                <a:cs typeface="Times New Roman" pitchFamily="18" charset="0"/>
              </a:rPr>
              <a:t>E.Ssn</a:t>
            </a:r>
            <a:r>
              <a:rPr lang="en-US" dirty="0" smtClean="0">
                <a:latin typeface="Times New Roman" pitchFamily="18" charset="0"/>
                <a:cs typeface="Times New Roman" pitchFamily="18" charset="0"/>
              </a:rPr>
              <a:t> IN</a:t>
            </a:r>
          </a:p>
          <a:p>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SELECT </a:t>
            </a:r>
            <a:r>
              <a:rPr lang="en-US" dirty="0" err="1" smtClean="0">
                <a:latin typeface="Times New Roman" pitchFamily="18" charset="0"/>
                <a:cs typeface="Times New Roman" pitchFamily="18" charset="0"/>
              </a:rPr>
              <a:t>Essn</a:t>
            </a:r>
            <a:r>
              <a:rPr lang="en-US" dirty="0" smtClean="0">
                <a:latin typeface="Times New Roman" pitchFamily="18" charset="0"/>
                <a:cs typeface="Times New Roman" pitchFamily="18" charset="0"/>
              </a:rPr>
              <a:t> FROM DEPENDENT       		  	WHERE </a:t>
            </a:r>
            <a:r>
              <a:rPr lang="en-US" dirty="0" err="1" smtClean="0">
                <a:latin typeface="Times New Roman" pitchFamily="18" charset="0"/>
                <a:cs typeface="Times New Roman" pitchFamily="18" charset="0"/>
              </a:rPr>
              <a:t>Essn</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E.Ssn</a:t>
            </a:r>
            <a:r>
              <a:rPr lang="en-US" dirty="0" smtClean="0">
                <a:latin typeface="Times New Roman" pitchFamily="18" charset="0"/>
                <a:cs typeface="Times New Roman" pitchFamily="18" charset="0"/>
              </a:rPr>
              <a:t> AND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E.Fname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Dependent_name</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 ;</a:t>
            </a:r>
            <a:endParaRPr lang="en-IN" dirty="0" smtClean="0">
              <a:latin typeface="Times New Roman" pitchFamily="18" charset="0"/>
              <a:cs typeface="Times New Roman" pitchFamily="18" charset="0"/>
            </a:endParaRPr>
          </a:p>
          <a:p>
            <a:endParaRPr lang="en-IN" dirty="0" smtClean="0"/>
          </a:p>
          <a:p>
            <a:endParaRPr lang="en-US" dirty="0"/>
          </a:p>
        </p:txBody>
      </p:sp>
      <p:sp>
        <p:nvSpPr>
          <p:cNvPr id="3" name="Content Placeholder 2"/>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Correlated Nested Query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04800" y="4648200"/>
            <a:ext cx="8458200" cy="2209800"/>
          </a:xfrm>
        </p:spPr>
        <p:txBody>
          <a:bodyPr/>
          <a:lstStyle/>
          <a:p>
            <a:r>
              <a:rPr lang="en-US" dirty="0" smtClean="0">
                <a:solidFill>
                  <a:srgbClr val="C00000"/>
                </a:solidFill>
                <a:latin typeface="Times New Roman" pitchFamily="18" charset="0"/>
                <a:cs typeface="Times New Roman" pitchFamily="18" charset="0"/>
              </a:rPr>
              <a:t>First Semester</a:t>
            </a:r>
          </a:p>
          <a:p>
            <a:endParaRPr lang="en-US" dirty="0" smtClean="0">
              <a:solidFill>
                <a:srgbClr val="C00000"/>
              </a:solidFill>
              <a:latin typeface="Times New Roman" pitchFamily="18" charset="0"/>
              <a:cs typeface="Times New Roman" pitchFamily="18" charset="0"/>
            </a:endParaRPr>
          </a:p>
          <a:p>
            <a:r>
              <a:rPr lang="en-US" dirty="0" smtClean="0">
                <a:solidFill>
                  <a:srgbClr val="C00000"/>
                </a:solidFill>
                <a:latin typeface="Times New Roman" pitchFamily="18" charset="0"/>
                <a:cs typeface="Times New Roman" pitchFamily="18" charset="0"/>
              </a:rPr>
              <a:t>2020-21</a:t>
            </a:r>
            <a:endParaRPr lang="en-US" dirty="0" smtClean="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lnSpc>
                <a:spcPct val="150000"/>
              </a:lnSpc>
              <a:buFont typeface="Arial" pitchFamily="34" charset="0"/>
              <a:buChar char="•"/>
            </a:pPr>
            <a:r>
              <a:rPr lang="en-US" dirty="0" smtClean="0">
                <a:latin typeface="Times New Roman" pitchFamily="18" charset="0"/>
                <a:cs typeface="Times New Roman" pitchFamily="18" charset="0"/>
              </a:rPr>
              <a:t>A view is a subset of a database that is generated from a query and stored as a permanent object.</a:t>
            </a:r>
          </a:p>
          <a:p>
            <a:pPr algn="just">
              <a:lnSpc>
                <a:spcPct val="150000"/>
              </a:lnSpc>
              <a:buFont typeface="Arial" pitchFamily="34" charset="0"/>
              <a:buChar char="•"/>
            </a:pPr>
            <a:r>
              <a:rPr lang="en-US" dirty="0" smtClean="0">
                <a:latin typeface="Times New Roman" pitchFamily="18" charset="0"/>
                <a:cs typeface="Times New Roman" pitchFamily="18" charset="0"/>
              </a:rPr>
              <a:t>The data contained therein is dynamic depending on the point in time at which the view is accessed.</a:t>
            </a:r>
          </a:p>
          <a:p>
            <a:pPr algn="just">
              <a:lnSpc>
                <a:spcPct val="150000"/>
              </a:lnSpc>
              <a:buFont typeface="Arial" pitchFamily="34" charset="0"/>
              <a:buChar char="•"/>
            </a:pPr>
            <a:r>
              <a:rPr lang="en-US" dirty="0" smtClean="0">
                <a:latin typeface="Times New Roman" pitchFamily="18" charset="0"/>
                <a:cs typeface="Times New Roman" pitchFamily="18" charset="0"/>
              </a:rPr>
              <a:t>They take up very little storage space because the database contains only the view definition, not the data</a:t>
            </a:r>
          </a:p>
          <a:p>
            <a:pPr algn="just">
              <a:lnSpc>
                <a:spcPct val="150000"/>
              </a:lnSpc>
              <a:buFont typeface="Arial" pitchFamily="34" charset="0"/>
              <a:buChar char="•"/>
            </a:pPr>
            <a:r>
              <a:rPr lang="en-US" dirty="0" smtClean="0">
                <a:latin typeface="Times New Roman" pitchFamily="18" charset="0"/>
                <a:cs typeface="Times New Roman" pitchFamily="18" charset="0"/>
              </a:rPr>
              <a:t>Views can limit the degree to which tables are exposed to the outer world.</a:t>
            </a:r>
            <a:endParaRPr lang="en-US" dirty="0">
              <a:latin typeface="Times New Roman" pitchFamily="18" charset="0"/>
              <a:cs typeface="Times New Roman" pitchFamily="18" charset="0"/>
            </a:endParaRPr>
          </a:p>
        </p:txBody>
      </p:sp>
      <p:sp>
        <p:nvSpPr>
          <p:cNvPr id="3" name="Content Placeholder 2"/>
          <p:cNvSpPr>
            <a:spLocks noGrp="1"/>
          </p:cNvSpPr>
          <p:nvPr>
            <p:ph sz="quarter" idx="10"/>
          </p:nvPr>
        </p:nvSpPr>
        <p:spPr/>
        <p:txBody>
          <a:bodyPr/>
          <a:lstStyle/>
          <a:p>
            <a:r>
              <a:rPr lang="en-US" dirty="0" smtClean="0">
                <a:solidFill>
                  <a:srgbClr val="C00000"/>
                </a:solidFill>
                <a:latin typeface="Times New Roman" pitchFamily="18" charset="0"/>
                <a:cs typeface="Times New Roman" pitchFamily="18" charset="0"/>
              </a:rPr>
              <a:t>Views</a:t>
            </a:r>
            <a:endParaRPr lang="en-US" dirty="0">
              <a:solidFill>
                <a:srgbClr val="C00000"/>
              </a:solidFill>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latin typeface="Times New Roman" pitchFamily="18" charset="0"/>
                <a:cs typeface="Times New Roman" pitchFamily="18" charset="0"/>
              </a:rPr>
              <a:t>The syntax of create view is as follows:</a:t>
            </a:r>
          </a:p>
          <a:p>
            <a:r>
              <a:rPr lang="en-US" dirty="0" smtClean="0">
                <a:latin typeface="Times New Roman" pitchFamily="18" charset="0"/>
                <a:cs typeface="Times New Roman" pitchFamily="18" charset="0"/>
              </a:rPr>
              <a:t>	CREATE VIEW "VIEW_NAME" AS "SQL </a:t>
            </a:r>
            <a:r>
              <a:rPr lang="en-US" smtClean="0">
                <a:latin typeface="Times New Roman" pitchFamily="18" charset="0"/>
                <a:cs typeface="Times New Roman" pitchFamily="18" charset="0"/>
              </a:rPr>
              <a:t>Statement";</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Example 1:</a:t>
            </a:r>
          </a:p>
          <a:p>
            <a:r>
              <a:rPr lang="en-US" dirty="0" smtClean="0">
                <a:latin typeface="Times New Roman" pitchFamily="18" charset="0"/>
                <a:cs typeface="Times New Roman" pitchFamily="18" charset="0"/>
              </a:rPr>
              <a:t>	CREATE VIEW EMP_DETAILS </a:t>
            </a:r>
          </a:p>
          <a:p>
            <a:r>
              <a:rPr lang="en-US" dirty="0" smtClean="0">
                <a:latin typeface="Times New Roman" pitchFamily="18" charset="0"/>
                <a:cs typeface="Times New Roman" pitchFamily="18" charset="0"/>
              </a:rPr>
              <a:t>	AS SELECT FNAME,LNAME FROM EMLOYEE</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Example 2:</a:t>
            </a:r>
          </a:p>
          <a:p>
            <a:r>
              <a:rPr lang="en-US" dirty="0" smtClean="0">
                <a:latin typeface="Times New Roman" pitchFamily="18" charset="0"/>
                <a:cs typeface="Times New Roman" pitchFamily="18" charset="0"/>
              </a:rPr>
              <a:t>	CREATE VIEW WORKS_ON1</a:t>
            </a:r>
          </a:p>
          <a:p>
            <a:r>
              <a:rPr lang="en-US" dirty="0" smtClean="0">
                <a:latin typeface="Times New Roman" pitchFamily="18" charset="0"/>
                <a:cs typeface="Times New Roman" pitchFamily="18" charset="0"/>
              </a:rPr>
              <a:t>	AS SELECT </a:t>
            </a:r>
            <a:r>
              <a:rPr lang="en-US" dirty="0" err="1" smtClean="0">
                <a:latin typeface="Times New Roman" pitchFamily="18" charset="0"/>
                <a:cs typeface="Times New Roman" pitchFamily="18" charset="0"/>
              </a:rPr>
              <a:t>Fname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working_hours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FROM EMPLOYEE, PROJECT, WORKS_ON</a:t>
            </a:r>
          </a:p>
          <a:p>
            <a:r>
              <a:rPr lang="en-US" dirty="0" smtClean="0">
                <a:latin typeface="Times New Roman" pitchFamily="18" charset="0"/>
                <a:cs typeface="Times New Roman" pitchFamily="18" charset="0"/>
              </a:rPr>
              <a:t>	WHERE </a:t>
            </a:r>
            <a:r>
              <a:rPr lang="en-US" dirty="0" err="1" smtClean="0">
                <a:latin typeface="Times New Roman" pitchFamily="18" charset="0"/>
                <a:cs typeface="Times New Roman" pitchFamily="18" charset="0"/>
              </a:rPr>
              <a:t>Ssn</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Essn</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Pnum</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Pnumber</a:t>
            </a:r>
            <a:r>
              <a:rPr lang="en-US" dirty="0" smtClean="0">
                <a:latin typeface="Times New Roman" pitchFamily="18" charset="0"/>
                <a:cs typeface="Times New Roman" pitchFamily="18" charset="0"/>
              </a:rPr>
              <a:t>;</a:t>
            </a:r>
          </a:p>
          <a:p>
            <a:r>
              <a:rPr lang="en-US" b="1" dirty="0" smtClean="0">
                <a:latin typeface="Times New Roman" pitchFamily="18" charset="0"/>
                <a:cs typeface="Times New Roman" pitchFamily="18" charset="0"/>
              </a:rPr>
              <a:t> </a:t>
            </a:r>
          </a:p>
          <a:p>
            <a:endParaRPr lang="en-US" dirty="0" smtClean="0">
              <a:latin typeface="Times New Roman" pitchFamily="18" charset="0"/>
              <a:cs typeface="Times New Roman" pitchFamily="18" charset="0"/>
            </a:endParaRPr>
          </a:p>
        </p:txBody>
      </p:sp>
      <p:sp>
        <p:nvSpPr>
          <p:cNvPr id="3" name="Content Placeholder 2"/>
          <p:cNvSpPr>
            <a:spLocks noGrp="1"/>
          </p:cNvSpPr>
          <p:nvPr>
            <p:ph sz="quarter" idx="10"/>
          </p:nvPr>
        </p:nvSpPr>
        <p:spPr/>
        <p:txBody>
          <a:bodyPr/>
          <a:lstStyle/>
          <a:p>
            <a:r>
              <a:rPr lang="en-US" dirty="0" smtClean="0">
                <a:solidFill>
                  <a:srgbClr val="C00000"/>
                </a:solidFill>
                <a:latin typeface="Times New Roman" pitchFamily="18" charset="0"/>
                <a:cs typeface="Times New Roman" pitchFamily="18" charset="0"/>
              </a:rPr>
              <a:t>Contd..</a:t>
            </a:r>
            <a:endParaRPr lang="en-US" dirty="0">
              <a:solidFill>
                <a:srgbClr val="C00000"/>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10000"/>
              </a:lnSpc>
              <a:buFont typeface="Arial" pitchFamily="34" charset="0"/>
              <a:buChar char="•"/>
            </a:pPr>
            <a:r>
              <a:rPr lang="en-US" dirty="0" smtClean="0">
                <a:latin typeface="Times New Roman" pitchFamily="18" charset="0"/>
                <a:cs typeface="Times New Roman" pitchFamily="18" charset="0"/>
              </a:rPr>
              <a:t>Join Operation in SQL</a:t>
            </a:r>
          </a:p>
          <a:p>
            <a:pPr algn="just">
              <a:lnSpc>
                <a:spcPct val="110000"/>
              </a:lnSpc>
              <a:buFont typeface="Arial" pitchFamily="34" charset="0"/>
              <a:buChar char="•"/>
            </a:pPr>
            <a:r>
              <a:rPr lang="en-US" dirty="0" smtClean="0">
                <a:latin typeface="Times New Roman" pitchFamily="18" charset="0"/>
                <a:cs typeface="Times New Roman" pitchFamily="18" charset="0"/>
              </a:rPr>
              <a:t>Use of Aliases</a:t>
            </a:r>
          </a:p>
          <a:p>
            <a:pPr algn="just">
              <a:lnSpc>
                <a:spcPct val="110000"/>
              </a:lnSpc>
              <a:buFont typeface="Arial" pitchFamily="34" charset="0"/>
              <a:buChar char="•"/>
            </a:pPr>
            <a:r>
              <a:rPr lang="en-US" dirty="0" smtClean="0">
                <a:latin typeface="Times New Roman" pitchFamily="18" charset="0"/>
                <a:cs typeface="Times New Roman" pitchFamily="18" charset="0"/>
              </a:rPr>
              <a:t>Outer Joins</a:t>
            </a:r>
          </a:p>
          <a:p>
            <a:pPr algn="just">
              <a:lnSpc>
                <a:spcPct val="110000"/>
              </a:lnSpc>
              <a:buFont typeface="Arial" pitchFamily="34" charset="0"/>
              <a:buChar char="•"/>
            </a:pPr>
            <a:r>
              <a:rPr lang="en-US" dirty="0" smtClean="0">
                <a:latin typeface="Times New Roman" pitchFamily="18" charset="0"/>
                <a:cs typeface="Times New Roman" pitchFamily="18" charset="0"/>
              </a:rPr>
              <a:t>Aggregate Functions</a:t>
            </a:r>
          </a:p>
          <a:p>
            <a:pPr algn="just">
              <a:lnSpc>
                <a:spcPct val="110000"/>
              </a:lnSpc>
              <a:buFont typeface="Arial" pitchFamily="34" charset="0"/>
              <a:buChar char="•"/>
            </a:pPr>
            <a:r>
              <a:rPr lang="en-US" dirty="0" smtClean="0">
                <a:latin typeface="Times New Roman" pitchFamily="18" charset="0"/>
                <a:cs typeface="Times New Roman" pitchFamily="18" charset="0"/>
              </a:rPr>
              <a:t>Use of Group by and Having</a:t>
            </a:r>
          </a:p>
          <a:p>
            <a:pPr algn="just">
              <a:lnSpc>
                <a:spcPct val="110000"/>
              </a:lnSpc>
              <a:buFont typeface="Arial" pitchFamily="34" charset="0"/>
              <a:buChar char="•"/>
            </a:pPr>
            <a:r>
              <a:rPr lang="en-US" dirty="0" smtClean="0">
                <a:latin typeface="Times New Roman" pitchFamily="18" charset="0"/>
                <a:cs typeface="Times New Roman" pitchFamily="18" charset="0"/>
              </a:rPr>
              <a:t>Union operation in SQL</a:t>
            </a:r>
          </a:p>
          <a:p>
            <a:pPr algn="just">
              <a:lnSpc>
                <a:spcPct val="110000"/>
              </a:lnSpc>
              <a:buFont typeface="Arial" pitchFamily="34" charset="0"/>
              <a:buChar char="•"/>
            </a:pPr>
            <a:r>
              <a:rPr lang="en-US" dirty="0" smtClean="0">
                <a:latin typeface="Times New Roman" pitchFamily="18" charset="0"/>
                <a:cs typeface="Times New Roman" pitchFamily="18" charset="0"/>
              </a:rPr>
              <a:t>Nested Queries</a:t>
            </a:r>
          </a:p>
          <a:p>
            <a:pPr algn="just">
              <a:lnSpc>
                <a:spcPct val="110000"/>
              </a:lnSpc>
              <a:buFont typeface="Arial" pitchFamily="34" charset="0"/>
              <a:buChar char="•"/>
            </a:pPr>
            <a:r>
              <a:rPr lang="en-US" dirty="0" smtClean="0">
                <a:latin typeface="Times New Roman" pitchFamily="18" charset="0"/>
                <a:cs typeface="Times New Roman" pitchFamily="18" charset="0"/>
              </a:rPr>
              <a:t>Correlated Nested Queries</a:t>
            </a:r>
          </a:p>
          <a:p>
            <a:pPr algn="just">
              <a:lnSpc>
                <a:spcPct val="110000"/>
              </a:lnSpc>
              <a:buFont typeface="Arial" pitchFamily="34" charset="0"/>
              <a:buChar char="•"/>
            </a:pPr>
            <a:r>
              <a:rPr lang="en-US" dirty="0" smtClean="0">
                <a:latin typeface="Times New Roman" pitchFamily="18" charset="0"/>
                <a:cs typeface="Times New Roman" pitchFamily="18" charset="0"/>
              </a:rPr>
              <a:t>Views</a:t>
            </a:r>
            <a:endParaRPr lang="en-US" dirty="0">
              <a:latin typeface="Times New Roman" pitchFamily="18" charset="0"/>
              <a:cs typeface="Times New Roman" pitchFamily="18" charset="0"/>
            </a:endParaRPr>
          </a:p>
        </p:txBody>
      </p:sp>
      <p:sp>
        <p:nvSpPr>
          <p:cNvPr id="3" name="Content Placeholder 2"/>
          <p:cNvSpPr>
            <a:spLocks noGrp="1"/>
          </p:cNvSpPr>
          <p:nvPr>
            <p:ph sz="quarter" idx="10"/>
          </p:nvPr>
        </p:nvSpPr>
        <p:spPr/>
        <p:txBody>
          <a:bodyPr/>
          <a:lstStyle/>
          <a:p>
            <a:r>
              <a:rPr lang="en-US" dirty="0" smtClean="0">
                <a:solidFill>
                  <a:srgbClr val="C00000"/>
                </a:solidFill>
                <a:latin typeface="Times New Roman" pitchFamily="18" charset="0"/>
                <a:cs typeface="Times New Roman" pitchFamily="18" charset="0"/>
              </a:rPr>
              <a:t>Contents</a:t>
            </a:r>
            <a:endParaRPr lang="en-US" dirty="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90000"/>
              </a:lnSpc>
              <a:defRPr/>
            </a:pPr>
            <a:r>
              <a:rPr lang="en-US" altLang="en-US" dirty="0" smtClean="0">
                <a:latin typeface="Times New Roman" pitchFamily="18" charset="0"/>
                <a:cs typeface="Times New Roman" pitchFamily="18" charset="0"/>
              </a:rPr>
              <a:t>Query: Retrieve the name and Address of all employees 	 who work for the 'Research' department.</a:t>
            </a:r>
          </a:p>
          <a:p>
            <a:pPr lvl="1">
              <a:lnSpc>
                <a:spcPct val="90000"/>
              </a:lnSpc>
              <a:buNone/>
              <a:defRPr/>
            </a:pPr>
            <a:r>
              <a:rPr lang="en-US" altLang="en-US" sz="2200" dirty="0" smtClean="0">
                <a:solidFill>
                  <a:schemeClr val="accent2">
                    <a:lumMod val="75000"/>
                  </a:schemeClr>
                </a:solidFill>
                <a:latin typeface="Times New Roman" pitchFamily="18" charset="0"/>
                <a:cs typeface="Times New Roman" pitchFamily="18" charset="0"/>
              </a:rPr>
              <a:t>	</a:t>
            </a:r>
          </a:p>
          <a:p>
            <a:pPr lvl="1">
              <a:lnSpc>
                <a:spcPct val="90000"/>
              </a:lnSpc>
              <a:buNone/>
              <a:defRPr/>
            </a:pPr>
            <a:r>
              <a:rPr lang="en-US" altLang="en-US" sz="2200" dirty="0" smtClean="0">
                <a:solidFill>
                  <a:schemeClr val="accent2">
                    <a:lumMod val="75000"/>
                  </a:schemeClr>
                </a:solidFill>
                <a:latin typeface="Times New Roman" pitchFamily="18" charset="0"/>
                <a:cs typeface="Times New Roman" pitchFamily="18" charset="0"/>
              </a:rPr>
              <a:t>		</a:t>
            </a:r>
            <a:r>
              <a:rPr lang="en-US" altLang="en-US" sz="2200" dirty="0" smtClean="0">
                <a:latin typeface="Times New Roman" pitchFamily="18" charset="0"/>
                <a:cs typeface="Times New Roman" pitchFamily="18" charset="0"/>
              </a:rPr>
              <a:t>SELECT	</a:t>
            </a:r>
            <a:r>
              <a:rPr lang="en-US" altLang="en-US" sz="2200" dirty="0" err="1" smtClean="0">
                <a:latin typeface="Times New Roman" pitchFamily="18" charset="0"/>
                <a:cs typeface="Times New Roman" pitchFamily="18" charset="0"/>
              </a:rPr>
              <a:t>Fname</a:t>
            </a:r>
            <a:r>
              <a:rPr lang="en-US" altLang="en-US" sz="2200" dirty="0" smtClean="0">
                <a:latin typeface="Times New Roman" pitchFamily="18" charset="0"/>
                <a:cs typeface="Times New Roman" pitchFamily="18" charset="0"/>
              </a:rPr>
              <a:t>, </a:t>
            </a:r>
            <a:r>
              <a:rPr lang="en-US" altLang="en-US" sz="2200" dirty="0" err="1" smtClean="0">
                <a:latin typeface="Times New Roman" pitchFamily="18" charset="0"/>
                <a:cs typeface="Times New Roman" pitchFamily="18" charset="0"/>
              </a:rPr>
              <a:t>Lname</a:t>
            </a:r>
            <a:r>
              <a:rPr lang="en-US" altLang="en-US" sz="2200" dirty="0" smtClean="0">
                <a:latin typeface="Times New Roman" pitchFamily="18" charset="0"/>
                <a:cs typeface="Times New Roman" pitchFamily="18" charset="0"/>
              </a:rPr>
              <a:t>, Address</a:t>
            </a:r>
            <a:br>
              <a:rPr lang="en-US" altLang="en-US" sz="2200" dirty="0" smtClean="0">
                <a:latin typeface="Times New Roman" pitchFamily="18" charset="0"/>
                <a:cs typeface="Times New Roman" pitchFamily="18" charset="0"/>
              </a:rPr>
            </a:br>
            <a:r>
              <a:rPr lang="en-US" altLang="en-US" sz="2200" dirty="0" smtClean="0">
                <a:latin typeface="Times New Roman" pitchFamily="18" charset="0"/>
                <a:cs typeface="Times New Roman" pitchFamily="18" charset="0"/>
              </a:rPr>
              <a:t>	FROM 		EMP, DEPT</a:t>
            </a:r>
            <a:br>
              <a:rPr lang="en-US" altLang="en-US" sz="2200" dirty="0" smtClean="0">
                <a:latin typeface="Times New Roman" pitchFamily="18" charset="0"/>
                <a:cs typeface="Times New Roman" pitchFamily="18" charset="0"/>
              </a:rPr>
            </a:br>
            <a:r>
              <a:rPr lang="en-US" altLang="en-US" sz="2200" dirty="0" smtClean="0">
                <a:latin typeface="Times New Roman" pitchFamily="18" charset="0"/>
                <a:cs typeface="Times New Roman" pitchFamily="18" charset="0"/>
              </a:rPr>
              <a:t>	WHERE	</a:t>
            </a:r>
            <a:r>
              <a:rPr lang="en-US" altLang="en-US" sz="2200" dirty="0" err="1" smtClean="0">
                <a:latin typeface="Times New Roman" pitchFamily="18" charset="0"/>
                <a:cs typeface="Times New Roman" pitchFamily="18" charset="0"/>
              </a:rPr>
              <a:t>Dname</a:t>
            </a:r>
            <a:r>
              <a:rPr lang="en-US" altLang="en-US" sz="2200" dirty="0" smtClean="0">
                <a:latin typeface="Times New Roman" pitchFamily="18" charset="0"/>
                <a:cs typeface="Times New Roman" pitchFamily="18" charset="0"/>
              </a:rPr>
              <a:t>='Research' AND </a:t>
            </a:r>
            <a:r>
              <a:rPr lang="en-US" altLang="en-US" sz="2200" dirty="0" err="1" smtClean="0">
                <a:latin typeface="Times New Roman" pitchFamily="18" charset="0"/>
                <a:cs typeface="Times New Roman" pitchFamily="18" charset="0"/>
              </a:rPr>
              <a:t>Dnumber</a:t>
            </a:r>
            <a:r>
              <a:rPr lang="en-US" altLang="en-US" sz="2200" dirty="0" smtClean="0">
                <a:latin typeface="Times New Roman" pitchFamily="18" charset="0"/>
                <a:cs typeface="Times New Roman" pitchFamily="18" charset="0"/>
              </a:rPr>
              <a:t>=</a:t>
            </a:r>
            <a:r>
              <a:rPr lang="en-US" altLang="en-US" sz="2200" dirty="0" err="1" smtClean="0">
                <a:latin typeface="Times New Roman" pitchFamily="18" charset="0"/>
                <a:cs typeface="Times New Roman" pitchFamily="18" charset="0"/>
              </a:rPr>
              <a:t>Dno</a:t>
            </a:r>
            <a:endParaRPr lang="en-US" dirty="0">
              <a:latin typeface="Times New Roman" pitchFamily="18" charset="0"/>
              <a:cs typeface="Times New Roman" pitchFamily="18" charset="0"/>
            </a:endParaRPr>
          </a:p>
        </p:txBody>
      </p:sp>
      <p:sp>
        <p:nvSpPr>
          <p:cNvPr id="4" name="Content Placeholder 3"/>
          <p:cNvSpPr>
            <a:spLocks noGrp="1"/>
          </p:cNvSpPr>
          <p:nvPr>
            <p:ph sz="quarter" idx="10"/>
          </p:nvPr>
        </p:nvSpPr>
        <p:spPr/>
        <p:txBody>
          <a:bodyPr/>
          <a:lstStyle/>
          <a:p>
            <a:r>
              <a:rPr lang="en-US" dirty="0" smtClean="0">
                <a:solidFill>
                  <a:srgbClr val="C00000"/>
                </a:solidFill>
                <a:latin typeface="Times New Roman" pitchFamily="18" charset="0"/>
                <a:cs typeface="Times New Roman" pitchFamily="18" charset="0"/>
              </a:rPr>
              <a:t>Join Query</a:t>
            </a:r>
            <a:endParaRPr lang="en-US"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987644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90000"/>
              </a:lnSpc>
              <a:defRPr/>
            </a:pPr>
            <a:r>
              <a:rPr lang="en-US" altLang="en-US" dirty="0">
                <a:latin typeface="Times New Roman" pitchFamily="18" charset="0"/>
                <a:cs typeface="Times New Roman" pitchFamily="18" charset="0"/>
              </a:rPr>
              <a:t>Query: Retrieve the name and Address of all employees 	 who work for the 'Research' department.</a:t>
            </a:r>
          </a:p>
          <a:p>
            <a:pPr lvl="1">
              <a:lnSpc>
                <a:spcPct val="90000"/>
              </a:lnSpc>
              <a:buNone/>
              <a:defRPr/>
            </a:pPr>
            <a:r>
              <a:rPr lang="en-US" altLang="en-US" sz="2200" dirty="0">
                <a:solidFill>
                  <a:schemeClr val="accent2">
                    <a:lumMod val="75000"/>
                  </a:schemeClr>
                </a:solidFill>
                <a:latin typeface="Times New Roman" pitchFamily="18" charset="0"/>
                <a:cs typeface="Times New Roman" pitchFamily="18" charset="0"/>
              </a:rPr>
              <a:t>	</a:t>
            </a:r>
          </a:p>
          <a:p>
            <a:pPr>
              <a:lnSpc>
                <a:spcPct val="90000"/>
              </a:lnSpc>
            </a:pPr>
            <a:r>
              <a:rPr lang="en-US" altLang="en-US" sz="2200" dirty="0" smtClean="0">
                <a:latin typeface="Times New Roman" pitchFamily="18" charset="0"/>
                <a:cs typeface="Times New Roman" pitchFamily="18" charset="0"/>
              </a:rPr>
              <a:t>	       SELECT</a:t>
            </a:r>
            <a:r>
              <a:rPr lang="en-US" altLang="en-US" sz="2200" dirty="0">
                <a:latin typeface="Times New Roman" pitchFamily="18" charset="0"/>
                <a:cs typeface="Times New Roman" pitchFamily="18" charset="0"/>
              </a:rPr>
              <a:t>	</a:t>
            </a:r>
            <a:r>
              <a:rPr lang="en-US" altLang="en-US" sz="2200" dirty="0" err="1" smtClean="0">
                <a:latin typeface="Times New Roman" pitchFamily="18" charset="0"/>
                <a:cs typeface="Times New Roman" pitchFamily="18" charset="0"/>
              </a:rPr>
              <a:t>E.Fname</a:t>
            </a:r>
            <a:r>
              <a:rPr lang="en-US" altLang="en-US" sz="2200" dirty="0">
                <a:latin typeface="Times New Roman" pitchFamily="18" charset="0"/>
                <a:cs typeface="Times New Roman" pitchFamily="18" charset="0"/>
              </a:rPr>
              <a:t>, </a:t>
            </a:r>
            <a:r>
              <a:rPr lang="en-US" altLang="en-US" sz="2200" dirty="0" err="1" smtClean="0">
                <a:latin typeface="Times New Roman" pitchFamily="18" charset="0"/>
                <a:cs typeface="Times New Roman" pitchFamily="18" charset="0"/>
              </a:rPr>
              <a:t>E.Lname</a:t>
            </a:r>
            <a:r>
              <a:rPr lang="en-US" altLang="en-US" sz="2200" dirty="0">
                <a:latin typeface="Times New Roman" pitchFamily="18" charset="0"/>
                <a:cs typeface="Times New Roman" pitchFamily="18" charset="0"/>
              </a:rPr>
              <a:t>, </a:t>
            </a:r>
            <a:r>
              <a:rPr lang="en-US" altLang="en-US" sz="2200" dirty="0" err="1" smtClean="0">
                <a:latin typeface="Times New Roman" pitchFamily="18" charset="0"/>
                <a:cs typeface="Times New Roman" pitchFamily="18" charset="0"/>
              </a:rPr>
              <a:t>E.Address</a:t>
            </a:r>
            <a:r>
              <a:rPr lang="en-US" altLang="en-US" sz="2200" dirty="0">
                <a:latin typeface="Times New Roman" pitchFamily="18" charset="0"/>
                <a:cs typeface="Times New Roman" pitchFamily="18" charset="0"/>
              </a:rPr>
              <a:t/>
            </a:r>
            <a:br>
              <a:rPr lang="en-US" altLang="en-US" sz="2200" dirty="0">
                <a:latin typeface="Times New Roman" pitchFamily="18" charset="0"/>
                <a:cs typeface="Times New Roman" pitchFamily="18" charset="0"/>
              </a:rPr>
            </a:br>
            <a:r>
              <a:rPr lang="en-US" altLang="en-US" sz="2200" dirty="0">
                <a:latin typeface="Times New Roman" pitchFamily="18" charset="0"/>
                <a:cs typeface="Times New Roman" pitchFamily="18" charset="0"/>
              </a:rPr>
              <a:t>	FROM 		</a:t>
            </a:r>
            <a:r>
              <a:rPr lang="en-US" altLang="en-US" sz="2200" dirty="0" smtClean="0">
                <a:latin typeface="Times New Roman" pitchFamily="18" charset="0"/>
                <a:cs typeface="Times New Roman" pitchFamily="18" charset="0"/>
              </a:rPr>
              <a:t>EMPLOYEEE E, DEPARTMENT D</a:t>
            </a:r>
            <a:r>
              <a:rPr lang="en-US" altLang="en-US" sz="2200" dirty="0">
                <a:latin typeface="Times New Roman" pitchFamily="18" charset="0"/>
                <a:cs typeface="Times New Roman" pitchFamily="18" charset="0"/>
              </a:rPr>
              <a:t/>
            </a:r>
            <a:br>
              <a:rPr lang="en-US" altLang="en-US" sz="2200" dirty="0">
                <a:latin typeface="Times New Roman" pitchFamily="18" charset="0"/>
                <a:cs typeface="Times New Roman" pitchFamily="18" charset="0"/>
              </a:rPr>
            </a:br>
            <a:r>
              <a:rPr lang="en-US" altLang="en-US" sz="2200" dirty="0">
                <a:latin typeface="Times New Roman" pitchFamily="18" charset="0"/>
                <a:cs typeface="Times New Roman" pitchFamily="18" charset="0"/>
              </a:rPr>
              <a:t>	WHERE	</a:t>
            </a:r>
            <a:r>
              <a:rPr lang="en-US" altLang="en-US" sz="2200" dirty="0" err="1" smtClean="0">
                <a:latin typeface="Times New Roman" pitchFamily="18" charset="0"/>
                <a:cs typeface="Times New Roman" pitchFamily="18" charset="0"/>
              </a:rPr>
              <a:t>D.Dname</a:t>
            </a:r>
            <a:r>
              <a:rPr lang="en-US" altLang="en-US" sz="2200" dirty="0">
                <a:latin typeface="Times New Roman" pitchFamily="18" charset="0"/>
                <a:cs typeface="Times New Roman" pitchFamily="18" charset="0"/>
              </a:rPr>
              <a:t>='Research' AND </a:t>
            </a:r>
            <a:r>
              <a:rPr lang="en-US" altLang="en-US" sz="2200" dirty="0" smtClean="0">
                <a:latin typeface="Times New Roman" pitchFamily="18" charset="0"/>
                <a:cs typeface="Times New Roman" pitchFamily="18" charset="0"/>
              </a:rPr>
              <a:t>					</a:t>
            </a:r>
            <a:r>
              <a:rPr lang="en-US" altLang="en-US" sz="2200" dirty="0" err="1" smtClean="0">
                <a:latin typeface="Times New Roman" pitchFamily="18" charset="0"/>
                <a:cs typeface="Times New Roman" pitchFamily="18" charset="0"/>
              </a:rPr>
              <a:t>D.Dnumber</a:t>
            </a:r>
            <a:r>
              <a:rPr lang="en-US" altLang="en-US" sz="2200" dirty="0" smtClean="0">
                <a:latin typeface="Times New Roman" pitchFamily="18" charset="0"/>
                <a:cs typeface="Times New Roman" pitchFamily="18" charset="0"/>
              </a:rPr>
              <a:t>=</a:t>
            </a:r>
            <a:r>
              <a:rPr lang="en-US" altLang="en-US" sz="2200" dirty="0" err="1" smtClean="0">
                <a:latin typeface="Times New Roman" pitchFamily="18" charset="0"/>
                <a:cs typeface="Times New Roman" pitchFamily="18" charset="0"/>
              </a:rPr>
              <a:t>E.Dumber</a:t>
            </a:r>
            <a:endParaRPr lang="en-US" altLang="en-US" sz="2200" dirty="0" smtClean="0">
              <a:latin typeface="Times New Roman" pitchFamily="18" charset="0"/>
              <a:cs typeface="Times New Roman" pitchFamily="18" charset="0"/>
            </a:endParaRPr>
          </a:p>
          <a:p>
            <a:pPr marL="457200" lvl="1" indent="0">
              <a:lnSpc>
                <a:spcPct val="90000"/>
              </a:lnSpc>
              <a:buNone/>
            </a:pPr>
            <a:endParaRPr lang="en-US" altLang="en-US" sz="2200"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Content Placeholder 3"/>
          <p:cNvSpPr>
            <a:spLocks noGrp="1"/>
          </p:cNvSpPr>
          <p:nvPr>
            <p:ph sz="quarter" idx="10"/>
          </p:nvPr>
        </p:nvSpPr>
        <p:spPr/>
        <p:txBody>
          <a:bodyPr/>
          <a:lstStyle/>
          <a:p>
            <a:r>
              <a:rPr lang="en-US" altLang="en-US" dirty="0" smtClean="0">
                <a:solidFill>
                  <a:srgbClr val="C00000"/>
                </a:solidFill>
                <a:latin typeface="Times New Roman" pitchFamily="18" charset="0"/>
                <a:cs typeface="Times New Roman" pitchFamily="18" charset="0"/>
              </a:rPr>
              <a:t>ALIASES</a:t>
            </a:r>
            <a:endParaRPr lang="en-US"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987644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latin typeface="Times New Roman" pitchFamily="18" charset="0"/>
                <a:cs typeface="Times New Roman" pitchFamily="18" charset="0"/>
              </a:rPr>
              <a:t>Query: Retrieve </a:t>
            </a:r>
            <a:r>
              <a:rPr lang="en-IN" dirty="0" err="1" smtClean="0">
                <a:latin typeface="Times New Roman" pitchFamily="18" charset="0"/>
                <a:cs typeface="Times New Roman" pitchFamily="18" charset="0"/>
              </a:rPr>
              <a:t>fname</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lname</a:t>
            </a:r>
            <a:r>
              <a:rPr lang="en-IN" dirty="0" smtClean="0">
                <a:latin typeface="Times New Roman" pitchFamily="18" charset="0"/>
                <a:cs typeface="Times New Roman" pitchFamily="18" charset="0"/>
              </a:rPr>
              <a:t> and </a:t>
            </a:r>
            <a:r>
              <a:rPr lang="en-IN" dirty="0" err="1" smtClean="0">
                <a:latin typeface="Times New Roman" pitchFamily="18" charset="0"/>
                <a:cs typeface="Times New Roman" pitchFamily="18" charset="0"/>
              </a:rPr>
              <a:t>dname</a:t>
            </a:r>
            <a:r>
              <a:rPr lang="en-IN" dirty="0" smtClean="0">
                <a:latin typeface="Times New Roman" pitchFamily="18" charset="0"/>
                <a:cs typeface="Times New Roman" pitchFamily="18" charset="0"/>
              </a:rPr>
              <a:t> of all employees who works for department number 10 or 20 or 30.</a:t>
            </a:r>
          </a:p>
          <a:p>
            <a:endParaRPr lang="en-IN" dirty="0">
              <a:latin typeface="Times New Roman" pitchFamily="18" charset="0"/>
              <a:cs typeface="Times New Roman" pitchFamily="18" charset="0"/>
            </a:endParaRPr>
          </a:p>
          <a:p>
            <a:r>
              <a:rPr lang="en-US" altLang="en-US" dirty="0" smtClean="0">
                <a:latin typeface="Times New Roman" pitchFamily="18" charset="0"/>
                <a:cs typeface="Times New Roman" pitchFamily="18" charset="0"/>
              </a:rPr>
              <a:t>           SELECT </a:t>
            </a:r>
            <a:r>
              <a:rPr lang="en-US" altLang="en-US" dirty="0">
                <a:latin typeface="Times New Roman" pitchFamily="18" charset="0"/>
                <a:cs typeface="Times New Roman" pitchFamily="18" charset="0"/>
              </a:rPr>
              <a:t>	</a:t>
            </a:r>
            <a:r>
              <a:rPr lang="en-US" altLang="en-US" dirty="0" err="1" smtClean="0">
                <a:latin typeface="Times New Roman" pitchFamily="18" charset="0"/>
                <a:cs typeface="Times New Roman" pitchFamily="18" charset="0"/>
              </a:rPr>
              <a:t>Fname</a:t>
            </a:r>
            <a:r>
              <a:rPr lang="en-US" altLang="en-US" dirty="0" smtClean="0">
                <a:latin typeface="Times New Roman" pitchFamily="18" charset="0"/>
                <a:cs typeface="Times New Roman" pitchFamily="18" charset="0"/>
              </a:rPr>
              <a:t>, </a:t>
            </a:r>
            <a:r>
              <a:rPr lang="en-US" altLang="en-US" dirty="0" err="1" smtClean="0">
                <a:latin typeface="Times New Roman" pitchFamily="18" charset="0"/>
                <a:cs typeface="Times New Roman" pitchFamily="18" charset="0"/>
              </a:rPr>
              <a:t>Lname</a:t>
            </a:r>
            <a:r>
              <a:rPr lang="en-US" altLang="en-US" dirty="0">
                <a:latin typeface="Times New Roman" pitchFamily="18" charset="0"/>
                <a:cs typeface="Times New Roman" pitchFamily="18" charset="0"/>
              </a:rPr>
              <a:t/>
            </a:r>
            <a:br>
              <a:rPr lang="en-US" altLang="en-US" dirty="0">
                <a:latin typeface="Times New Roman" pitchFamily="18" charset="0"/>
                <a:cs typeface="Times New Roman" pitchFamily="18" charset="0"/>
              </a:rPr>
            </a:br>
            <a:r>
              <a:rPr lang="en-US" altLang="en-US" dirty="0">
                <a:latin typeface="Times New Roman" pitchFamily="18" charset="0"/>
                <a:cs typeface="Times New Roman" pitchFamily="18" charset="0"/>
              </a:rPr>
              <a:t>	FROM		</a:t>
            </a:r>
            <a:r>
              <a:rPr lang="en-US" altLang="en-US" dirty="0" smtClean="0">
                <a:latin typeface="Times New Roman" pitchFamily="18" charset="0"/>
                <a:cs typeface="Times New Roman" pitchFamily="18" charset="0"/>
              </a:rPr>
              <a:t>EMPLOYEE E, DEPARTMENT D</a:t>
            </a:r>
            <a:r>
              <a:rPr lang="en-US" altLang="en-US" dirty="0">
                <a:latin typeface="Times New Roman" pitchFamily="18" charset="0"/>
                <a:cs typeface="Times New Roman" pitchFamily="18" charset="0"/>
              </a:rPr>
              <a:t/>
            </a:r>
            <a:br>
              <a:rPr lang="en-US" altLang="en-US" dirty="0">
                <a:latin typeface="Times New Roman" pitchFamily="18" charset="0"/>
                <a:cs typeface="Times New Roman" pitchFamily="18" charset="0"/>
              </a:rPr>
            </a:br>
            <a:r>
              <a:rPr lang="en-US" altLang="en-US" dirty="0">
                <a:latin typeface="Times New Roman" pitchFamily="18" charset="0"/>
                <a:cs typeface="Times New Roman" pitchFamily="18" charset="0"/>
              </a:rPr>
              <a:t>	WHERE	</a:t>
            </a:r>
            <a:r>
              <a:rPr lang="en-US" altLang="en-US" dirty="0" err="1" smtClean="0">
                <a:latin typeface="Times New Roman" pitchFamily="18" charset="0"/>
                <a:cs typeface="Times New Roman" pitchFamily="18" charset="0"/>
              </a:rPr>
              <a:t>E.Dno</a:t>
            </a:r>
            <a:r>
              <a:rPr lang="en-US" altLang="en-US" dirty="0" smtClean="0">
                <a:latin typeface="Times New Roman" pitchFamily="18" charset="0"/>
                <a:cs typeface="Times New Roman" pitchFamily="18" charset="0"/>
              </a:rPr>
              <a:t>=</a:t>
            </a:r>
            <a:r>
              <a:rPr lang="en-US" altLang="en-US" dirty="0" err="1" smtClean="0">
                <a:latin typeface="Times New Roman" pitchFamily="18" charset="0"/>
                <a:cs typeface="Times New Roman" pitchFamily="18" charset="0"/>
              </a:rPr>
              <a:t>D.Dnumber</a:t>
            </a:r>
            <a:r>
              <a:rPr lang="en-US" altLang="en-US" dirty="0" smtClean="0">
                <a:latin typeface="Times New Roman" pitchFamily="18" charset="0"/>
                <a:cs typeface="Times New Roman" pitchFamily="18" charset="0"/>
              </a:rPr>
              <a:t> AND </a:t>
            </a:r>
            <a:r>
              <a:rPr lang="en-US" altLang="en-US" dirty="0" err="1" smtClean="0">
                <a:latin typeface="Times New Roman" pitchFamily="18" charset="0"/>
                <a:cs typeface="Times New Roman" pitchFamily="18" charset="0"/>
              </a:rPr>
              <a:t>Dno</a:t>
            </a:r>
            <a:r>
              <a:rPr lang="en-US" altLang="en-US" dirty="0" smtClean="0">
                <a:latin typeface="Times New Roman" pitchFamily="18" charset="0"/>
                <a:cs typeface="Times New Roman" pitchFamily="18" charset="0"/>
              </a:rPr>
              <a:t> 				IN(10,20,30);</a:t>
            </a:r>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3" name="Content Placeholder 2"/>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Contd..</a:t>
            </a:r>
            <a:endParaRPr lang="en-IN"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8956879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lnSpc>
                <a:spcPct val="150000"/>
              </a:lnSpc>
              <a:buFont typeface="Arial" pitchFamily="34" charset="0"/>
              <a:buChar char="•"/>
            </a:pPr>
            <a:r>
              <a:rPr lang="en-US" dirty="0" smtClean="0">
                <a:latin typeface="Times New Roman" pitchFamily="18" charset="0"/>
                <a:cs typeface="Times New Roman" pitchFamily="18" charset="0"/>
              </a:rPr>
              <a:t>An </a:t>
            </a:r>
            <a:r>
              <a:rPr lang="en-US" b="1" dirty="0" smtClean="0">
                <a:latin typeface="Times New Roman" pitchFamily="18" charset="0"/>
                <a:cs typeface="Times New Roman" pitchFamily="18" charset="0"/>
              </a:rPr>
              <a:t>outer join</a:t>
            </a:r>
            <a:r>
              <a:rPr lang="en-US" dirty="0" smtClean="0">
                <a:latin typeface="Times New Roman" pitchFamily="18" charset="0"/>
                <a:cs typeface="Times New Roman" pitchFamily="18" charset="0"/>
              </a:rPr>
              <a:t> extends the result of a simple join. An outer join returns all rows that satisfy the join condition and also returns some or all of those rows from one table for which no rows from the other satisfy the join condition. There are 3 variants of  outer join.</a:t>
            </a:r>
          </a:p>
          <a:p>
            <a:pPr marL="457200" indent="-457200" algn="just">
              <a:lnSpc>
                <a:spcPct val="150000"/>
              </a:lnSpc>
              <a:buFont typeface="+mj-lt"/>
              <a:buAutoNum type="arabicPeriod"/>
            </a:pPr>
            <a:r>
              <a:rPr lang="en-US" dirty="0" smtClean="0">
                <a:latin typeface="Times New Roman" pitchFamily="18" charset="0"/>
                <a:cs typeface="Times New Roman" pitchFamily="18" charset="0"/>
              </a:rPr>
              <a:t>Left outer join</a:t>
            </a:r>
          </a:p>
          <a:p>
            <a:pPr marL="457200" indent="-457200" algn="just">
              <a:lnSpc>
                <a:spcPct val="150000"/>
              </a:lnSpc>
              <a:buFont typeface="+mj-lt"/>
              <a:buAutoNum type="arabicPeriod"/>
            </a:pPr>
            <a:r>
              <a:rPr lang="en-US" dirty="0" smtClean="0">
                <a:latin typeface="Times New Roman" pitchFamily="18" charset="0"/>
                <a:cs typeface="Times New Roman" pitchFamily="18" charset="0"/>
              </a:rPr>
              <a:t>Right outer join</a:t>
            </a:r>
          </a:p>
          <a:p>
            <a:pPr marL="457200" indent="-457200" algn="just">
              <a:lnSpc>
                <a:spcPct val="150000"/>
              </a:lnSpc>
              <a:buFont typeface="+mj-lt"/>
              <a:buAutoNum type="arabicPeriod"/>
            </a:pPr>
            <a:r>
              <a:rPr lang="en-US" dirty="0" smtClean="0">
                <a:latin typeface="Times New Roman" pitchFamily="18" charset="0"/>
                <a:cs typeface="Times New Roman" pitchFamily="18" charset="0"/>
              </a:rPr>
              <a:t>Full outer join</a:t>
            </a:r>
            <a:endParaRPr lang="en-US" dirty="0">
              <a:latin typeface="Times New Roman" pitchFamily="18" charset="0"/>
              <a:cs typeface="Times New Roman" pitchFamily="18" charset="0"/>
            </a:endParaRPr>
          </a:p>
        </p:txBody>
      </p:sp>
      <p:sp>
        <p:nvSpPr>
          <p:cNvPr id="3" name="Content Placeholder 2"/>
          <p:cNvSpPr>
            <a:spLocks noGrp="1"/>
          </p:cNvSpPr>
          <p:nvPr>
            <p:ph sz="quarter" idx="10"/>
          </p:nvPr>
        </p:nvSpPr>
        <p:spPr/>
        <p:txBody>
          <a:bodyPr/>
          <a:lstStyle/>
          <a:p>
            <a:r>
              <a:rPr lang="en-US" dirty="0" smtClean="0">
                <a:solidFill>
                  <a:srgbClr val="C00000"/>
                </a:solidFill>
                <a:latin typeface="Times New Roman" pitchFamily="18" charset="0"/>
                <a:cs typeface="Times New Roman" pitchFamily="18" charset="0"/>
              </a:rPr>
              <a:t>Outer Join</a:t>
            </a:r>
            <a:endParaRPr lang="en-US" dirty="0">
              <a:solidFill>
                <a:srgbClr val="C00000"/>
              </a:solidFill>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buFont typeface="Arial" pitchFamily="34" charset="0"/>
              <a:buChar char="•"/>
            </a:pPr>
            <a:r>
              <a:rPr lang="en-US" dirty="0" smtClean="0">
                <a:latin typeface="Times New Roman" pitchFamily="18" charset="0"/>
                <a:cs typeface="Times New Roman" pitchFamily="18" charset="0"/>
              </a:rPr>
              <a:t>Left join returns all the rows from left table combine with the matching rows of the right table. If you get no matching </a:t>
            </a:r>
            <a:r>
              <a:rPr lang="en-US" dirty="0" err="1" smtClean="0">
                <a:latin typeface="Times New Roman" pitchFamily="18" charset="0"/>
                <a:cs typeface="Times New Roman" pitchFamily="18" charset="0"/>
              </a:rPr>
              <a:t>tuples</a:t>
            </a:r>
            <a:r>
              <a:rPr lang="en-US" dirty="0" smtClean="0">
                <a:latin typeface="Times New Roman" pitchFamily="18" charset="0"/>
                <a:cs typeface="Times New Roman" pitchFamily="18" charset="0"/>
              </a:rPr>
              <a:t> in the right table it returns NULL values.</a:t>
            </a:r>
          </a:p>
          <a:p>
            <a:endParaRPr lang="en-US" dirty="0" smtClean="0"/>
          </a:p>
          <a:p>
            <a:pPr algn="just"/>
            <a:r>
              <a:rPr lang="en-US" dirty="0" smtClean="0">
                <a:latin typeface="Times New Roman" pitchFamily="18" charset="0"/>
                <a:cs typeface="Times New Roman" pitchFamily="18" charset="0"/>
              </a:rPr>
              <a:t>       Select </a:t>
            </a:r>
            <a:r>
              <a:rPr lang="en-US" dirty="0" err="1" smtClean="0">
                <a:latin typeface="Times New Roman" pitchFamily="18" charset="0"/>
                <a:cs typeface="Times New Roman" pitchFamily="18" charset="0"/>
              </a:rPr>
              <a:t>fname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dname</a:t>
            </a: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       from employee e left join department d </a:t>
            </a:r>
          </a:p>
          <a:p>
            <a:pPr algn="just"/>
            <a:r>
              <a:rPr lang="en-US" dirty="0" smtClean="0">
                <a:latin typeface="Times New Roman" pitchFamily="18" charset="0"/>
                <a:cs typeface="Times New Roman" pitchFamily="18" charset="0"/>
              </a:rPr>
              <a:t>       on e.dno=d.dno;</a:t>
            </a:r>
            <a:endParaRPr lang="en-US" dirty="0">
              <a:latin typeface="Times New Roman" pitchFamily="18" charset="0"/>
              <a:cs typeface="Times New Roman" pitchFamily="18" charset="0"/>
            </a:endParaRPr>
          </a:p>
        </p:txBody>
      </p:sp>
      <p:sp>
        <p:nvSpPr>
          <p:cNvPr id="3" name="Content Placeholder 2"/>
          <p:cNvSpPr>
            <a:spLocks noGrp="1"/>
          </p:cNvSpPr>
          <p:nvPr>
            <p:ph sz="quarter" idx="10"/>
          </p:nvPr>
        </p:nvSpPr>
        <p:spPr/>
        <p:txBody>
          <a:bodyPr/>
          <a:lstStyle/>
          <a:p>
            <a:r>
              <a:rPr lang="en-US" dirty="0" smtClean="0">
                <a:solidFill>
                  <a:srgbClr val="C00000"/>
                </a:solidFill>
                <a:latin typeface="Times New Roman" pitchFamily="18" charset="0"/>
                <a:cs typeface="Times New Roman" pitchFamily="18" charset="0"/>
              </a:rPr>
              <a:t>Left Join</a:t>
            </a:r>
            <a:endParaRPr lang="en-US" dirty="0">
              <a:solidFill>
                <a:srgbClr val="C00000"/>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buFont typeface="Arial" pitchFamily="34" charset="0"/>
              <a:buChar char="•"/>
            </a:pPr>
            <a:r>
              <a:rPr lang="en-US" dirty="0" smtClean="0">
                <a:latin typeface="Times New Roman" pitchFamily="18" charset="0"/>
                <a:cs typeface="Times New Roman" pitchFamily="18" charset="0"/>
              </a:rPr>
              <a:t>Right join returns all the rows from right table combine with the matching rows of the left table. If you get no matching in the left table it returns NULL values.</a:t>
            </a:r>
          </a:p>
          <a:p>
            <a:pPr algn="just">
              <a:lnSpc>
                <a:spcPct val="150000"/>
              </a:lnSpc>
            </a:pPr>
            <a:r>
              <a:rPr lang="en-US" dirty="0" smtClean="0">
                <a:latin typeface="Times New Roman" pitchFamily="18" charset="0"/>
                <a:cs typeface="Times New Roman" pitchFamily="18" charset="0"/>
              </a:rPr>
              <a:t>     Select </a:t>
            </a:r>
            <a:r>
              <a:rPr lang="en-US" dirty="0" err="1" smtClean="0">
                <a:latin typeface="Times New Roman" pitchFamily="18" charset="0"/>
                <a:cs typeface="Times New Roman" pitchFamily="18" charset="0"/>
              </a:rPr>
              <a:t>fname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lname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dname</a:t>
            </a:r>
            <a:r>
              <a:rPr lang="en-US" dirty="0" smtClean="0">
                <a:latin typeface="Times New Roman" pitchFamily="18" charset="0"/>
                <a:cs typeface="Times New Roman" pitchFamily="18" charset="0"/>
              </a:rPr>
              <a:t> </a:t>
            </a:r>
          </a:p>
          <a:p>
            <a:pPr algn="just">
              <a:lnSpc>
                <a:spcPct val="150000"/>
              </a:lnSpc>
            </a:pPr>
            <a:r>
              <a:rPr lang="en-US" dirty="0" smtClean="0">
                <a:latin typeface="Times New Roman" pitchFamily="18" charset="0"/>
                <a:cs typeface="Times New Roman" pitchFamily="18" charset="0"/>
              </a:rPr>
              <a:t>     From Employee e right join Department d </a:t>
            </a:r>
          </a:p>
          <a:p>
            <a:pPr algn="just">
              <a:lnSpc>
                <a:spcPct val="150000"/>
              </a:lnSpc>
            </a:pPr>
            <a:r>
              <a:rPr lang="en-US" dirty="0" smtClean="0">
                <a:latin typeface="Times New Roman" pitchFamily="18" charset="0"/>
                <a:cs typeface="Times New Roman" pitchFamily="18" charset="0"/>
              </a:rPr>
              <a:t>     on e.dno=d.dno;</a:t>
            </a:r>
            <a:endParaRPr lang="en-US" dirty="0">
              <a:latin typeface="Times New Roman" pitchFamily="18" charset="0"/>
              <a:cs typeface="Times New Roman" pitchFamily="18" charset="0"/>
            </a:endParaRPr>
          </a:p>
        </p:txBody>
      </p:sp>
      <p:sp>
        <p:nvSpPr>
          <p:cNvPr id="3" name="Content Placeholder 2"/>
          <p:cNvSpPr>
            <a:spLocks noGrp="1"/>
          </p:cNvSpPr>
          <p:nvPr>
            <p:ph sz="quarter" idx="10"/>
          </p:nvPr>
        </p:nvSpPr>
        <p:spPr/>
        <p:txBody>
          <a:bodyPr/>
          <a:lstStyle/>
          <a:p>
            <a:r>
              <a:rPr lang="en-US" dirty="0" smtClean="0">
                <a:solidFill>
                  <a:srgbClr val="C00000"/>
                </a:solidFill>
                <a:latin typeface="Times New Roman" pitchFamily="18" charset="0"/>
                <a:cs typeface="Times New Roman" pitchFamily="18" charset="0"/>
              </a:rPr>
              <a:t>Right Join</a:t>
            </a:r>
            <a:endParaRPr lang="en-US" dirty="0">
              <a:solidFill>
                <a:srgbClr val="C00000"/>
              </a:solidFill>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11805</TotalTime>
  <Words>657</Words>
  <Application>Microsoft Office PowerPoint</Application>
  <PresentationFormat>On-screen Show (4:3)</PresentationFormat>
  <Paragraphs>148</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Lectuer-6 Database Design and Applications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Windows User</cp:lastModifiedBy>
  <cp:revision>201</cp:revision>
  <dcterms:created xsi:type="dcterms:W3CDTF">2011-09-14T09:42:05Z</dcterms:created>
  <dcterms:modified xsi:type="dcterms:W3CDTF">2020-09-19T18:05:12Z</dcterms:modified>
</cp:coreProperties>
</file>