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60" r:id="rId2"/>
    <p:sldId id="257" r:id="rId3"/>
    <p:sldId id="359" r:id="rId4"/>
    <p:sldId id="261" r:id="rId5"/>
    <p:sldId id="279" r:id="rId6"/>
    <p:sldId id="324" r:id="rId7"/>
    <p:sldId id="281" r:id="rId8"/>
    <p:sldId id="263" r:id="rId9"/>
    <p:sldId id="265" r:id="rId10"/>
    <p:sldId id="266" r:id="rId11"/>
    <p:sldId id="284" r:id="rId12"/>
    <p:sldId id="285" r:id="rId13"/>
    <p:sldId id="286" r:id="rId14"/>
    <p:sldId id="268" r:id="rId15"/>
    <p:sldId id="269" r:id="rId16"/>
    <p:sldId id="325" r:id="rId17"/>
    <p:sldId id="326" r:id="rId18"/>
    <p:sldId id="270" r:id="rId19"/>
    <p:sldId id="327" r:id="rId20"/>
    <p:sldId id="328" r:id="rId21"/>
    <p:sldId id="271" r:id="rId22"/>
    <p:sldId id="280" r:id="rId23"/>
    <p:sldId id="273" r:id="rId24"/>
    <p:sldId id="274" r:id="rId25"/>
    <p:sldId id="275" r:id="rId26"/>
    <p:sldId id="276" r:id="rId27"/>
    <p:sldId id="329" r:id="rId28"/>
    <p:sldId id="287" r:id="rId29"/>
    <p:sldId id="291" r:id="rId30"/>
    <p:sldId id="331" r:id="rId31"/>
    <p:sldId id="333" r:id="rId32"/>
    <p:sldId id="340" r:id="rId33"/>
    <p:sldId id="335" r:id="rId34"/>
    <p:sldId id="341" r:id="rId35"/>
    <p:sldId id="337" r:id="rId36"/>
    <p:sldId id="338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086" autoAdjust="0"/>
  </p:normalViewPr>
  <p:slideViewPr>
    <p:cSldViewPr>
      <p:cViewPr varScale="1">
        <p:scale>
          <a:sx n="86" d="100"/>
          <a:sy n="86" d="100"/>
        </p:scale>
        <p:origin x="-42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9/20/2020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38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39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9/20/2020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Lectuer-7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Consider the relation: 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–EMP_PROJ(Emp_no, Proj_no, Ename, Pname, No_Hours)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Insert Anomaly: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–Cannot insert a project unless an employee is assigned to it.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Conversely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–Cannot insert an employee unless an he/she is assigned to a project. 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AN INSERT ANOMALY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Consider the relation: </a:t>
            </a:r>
          </a:p>
          <a:p>
            <a:pPr algn="just">
              <a:lnSpc>
                <a:spcPct val="150000"/>
              </a:lnSpc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–EMP_PROJ(Emp_no, Proj_no, Ename, Pname, No_Hours)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Delete Anomaly: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–When a project is deleted, it will result in deleting all the employees who work on that project.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–Alternately, if an employee is the sole employee on a project, deleting that employee would result in deleting the corresponding project.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DELETE ANOMALY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Two Relation Schemas Suffering From Update Anomalies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0" y="1571612"/>
            <a:ext cx="8229600" cy="4490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State for EMP_DEPT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33400" y="1676400"/>
            <a:ext cx="7867650" cy="35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States For EMP_PROJ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1928803"/>
            <a:ext cx="7429552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Guideline to Redundant Information in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Update Anomalies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 a schema that does not suffer from the insertion, deletion and update anomalies.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there are any anomalies present, then note them so that applications can be made to take them into account.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Null Values in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GUIDELINE 3: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–Relations should be designed such that their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will have as few NULL values as possible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–Attributes that are NULL frequently could be placed in separate relations (with the primary key)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Reasons for nulls: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–Attribute not applicable or invalid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–Attribute value unknown (may exist) 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Spurious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06931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Bad designs for a relational database may result in erroneous results for certain JOIN operations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"lossless join" property is used to guarantee meaningful results for join operations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GUIDELINE 4: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relations should be designed to satisfy the lossless join condition.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–No spurious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should be generated by doing a natural-join of any relations.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are two important properties of decompositions: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a)Non-additive 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losslessness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of the corresponding join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b)Preservation of the functional dependencies.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Note that: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–Property (a) is extremely important and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cannot be sacrificed.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–Property (b) is less stringent and may be sacrificed.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Functional Dependencies 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754563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Functional dependency(FD) is a constraint between two sets of attributes from the database. A set of attributes X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functionally determines a set of attributes Y if the value of X determines a unique value for 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Functional dependencies (FDs)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–Are used to specify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formal measures of the "goodness" of relational designs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–And keys are used to define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normal forms for relations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–Are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constraints that are derived from the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meaning and interrelationships of the data attributes 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 -&gt; Y holds if whenever two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have the same value for X, they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must have the same value for Y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–For any two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t1 and t2 in any relation instance r(R): If t1[X] = t2[X],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then t1[Y] = t2[Y]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 -&gt; Y in R specifies a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constraint on all relation instances r(R)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FDs are derived from the real-world constraints on the attributes 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FD constraints 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Social security number determines employee name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Project number determines project name and location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{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Plocation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Employee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and project number determines the Hours per week that the employee works on the project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–{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 -&gt; Hours 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An FD is a property of the attributes in the schema R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constraint must hold on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every relation instance r(R)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K is a key of R, then K functionally determines all attributes in R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–(since we never have two distinct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with t1[K] = t2[K])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Given a set of FDs F, we can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infer additional FDs that hold whenever the FDs in F hold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Armstrong's Inference Rules(IR):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–IR1. (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Reflexive) If Y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subset-of X, then X -&gt; Y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–IR2. (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Augmentation) If X -&gt; Y, then XZ -&gt; YZ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(Notation: XZ stands for X U Z)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–IR3. (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Transitive) If X -&gt; Y and Y -&gt; Z, then X -&gt; Z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Inference Rules for FDs 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Some additional inference rules that are useful: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Decomposition: If X -&gt; YZ, then X -&gt; Y and X -&gt; Z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Union: If X -&gt; Y and X -&gt; Z, then X -&gt; YZ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Psuedo</a:t>
            </a:r>
            <a:r>
              <a:rPr lang="en-IN" b="1" smtClean="0">
                <a:latin typeface="Times New Roman" pitchFamily="18" charset="0"/>
                <a:cs typeface="Times New Roman" pitchFamily="18" charset="0"/>
              </a:rPr>
              <a:t> transitivity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If X -&gt; Y and WY -&gt; Z,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then WX -&gt; Z 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Closure Set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Closure of a set F of FDs is the set F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of all FDs that can be inferred from F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Closure of a set of attributes X with respect to F is the set X</a:t>
            </a:r>
            <a:r>
              <a:rPr lang="en-IN" b="1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of all attributes that are functionally determined by X.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can be calculated by repeatedly applying IR1, IR2, IR3 using the FDs in F.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7000924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 smtClean="0"/>
          </a:p>
          <a:p>
            <a:r>
              <a:rPr lang="en-US" dirty="0" smtClean="0"/>
              <a:t>			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</a:t>
            </a: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1447800"/>
            <a:ext cx="7729566" cy="471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Uses of attribute set closures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–Determining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super keys and candidate keys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–Determining if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A     B is a valid FD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Check if A</a:t>
            </a:r>
            <a:r>
              <a:rPr lang="en-IN" baseline="30000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contains B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971800" y="3124200"/>
            <a:ext cx="285752" cy="1588"/>
          </a:xfrm>
          <a:prstGeom prst="straightConnector1">
            <a:avLst/>
          </a:prstGeom>
          <a:ln w="12700">
            <a:solidFill>
              <a:schemeClr val="tx1"/>
            </a:solidFill>
            <a:headEnd w="lg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Decomposing Relations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70686" y="1500188"/>
            <a:ext cx="690256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9"/>
            <a:ext cx="8248680" cy="46625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Informal Guidelines for Relational Database Design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Functional Dependency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Normalization of Relations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Normal Forms based on Functional Dependencies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Lossless vs.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Decomposition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Assume R is divided into R1 and R2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Lossless Decomposition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R1 natural join R2 should create exactly R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Decomposition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R1 natural join R2 adds more records (or deletes records) from R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Lossless Decomposition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3"/>
            <a:ext cx="814393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Lossless Decomposition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428736"/>
            <a:ext cx="8643965" cy="4620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Decomposition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571612"/>
            <a:ext cx="7929618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Lossy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Decomposition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371600"/>
            <a:ext cx="8143932" cy="4652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Goal: Ensure Lossless Decomposition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How to ensure lossless decomposition?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Answer: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common columns must be candidate key in one of the two relations.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93838"/>
            <a:ext cx="8215370" cy="4578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9"/>
            <a:ext cx="8248680" cy="46625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Normalization: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process of decomposing unsatisfactory "bad" relations by breaking up their attributes into smaller relations.</a:t>
            </a:r>
          </a:p>
          <a:p>
            <a:pPr algn="just"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Normal form: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–Condition using keys and FDs of a relation to certify whether a relation schema is in a particular normal form. </a:t>
            </a:r>
          </a:p>
          <a:p>
            <a:pPr algn="just">
              <a:lnSpc>
                <a:spcPct val="150000"/>
              </a:lnSpc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Normalization of Relations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93837"/>
            <a:ext cx="8553480" cy="452596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2NF, 3NF, BCNF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–based on keys and FDs of a relation schema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4NF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–based on keys, multi-valued dependencies : MVDs;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5NF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–based on keys, join dependencies : JDs 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Additional properties may be needed to ensure a good relational design (lossless join, dependency preservation) 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Practical Use of Normal Forms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Normalization is carried out in practice so that the resulting designs are of high quality and meet the desirable properties.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practical utility of these normal forms becomes questionable when the constraints on which they are based are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hard to understand or to detect.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database designers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need not normalize to the highest possible normal form.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–(usually up to 3NF, BCNF) </a:t>
            </a:r>
          </a:p>
          <a:p>
            <a:pPr algn="just">
              <a:buFont typeface="Arial" pitchFamily="34" charset="0"/>
              <a:buChar char="•"/>
            </a:pP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Denormalization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process of storing the join of higher normal form relations as a base relation—which is in a lower normal form 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357299"/>
            <a:ext cx="8248680" cy="466250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is relational database design?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grouping of attributes to form "good" relation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Schemas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Two levels of relation schemas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logical "user view" level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–The storage "base relation" level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Design is concerned mainly with base relations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What are the criteria for "good" base relations?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Informal Design Guidelines For Relational Database Design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Definitions of Keys and Attributes Participating in Keys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of a relation schema R = {A1,A2,....,An} is a set of attributes S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subset-of R with the property that no two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t1 and t2 in any legal relation state r of R will have t1[S] = t2[S].</a:t>
            </a:r>
          </a:p>
          <a:p>
            <a:pPr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If a relation schema has more than one key, each is called 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candidate key.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–One of the candidate keys is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arbitrarily designated to be the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primary key, and the others are called secondary keys.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Prime attribute must be a member of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some candidate key.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Nonprime attribute is not a prime attribute. i.e., it is not a member of any candidate key.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Disallows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multivalued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attributes </a:t>
            </a:r>
          </a:p>
          <a:p>
            <a:pPr algn="just">
              <a:lnSpc>
                <a:spcPct val="150000"/>
              </a:lnSpc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		attributes whose values for an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individual </a:t>
            </a:r>
            <a:r>
              <a:rPr lang="en-IN" b="1" i="1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 	are    	non-atomic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 Normal Form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Normalization into 1NF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493838"/>
            <a:ext cx="78581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Normalizing nested relations into 1NF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571612"/>
            <a:ext cx="7643866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Second Normal Form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Uses the concepts of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FDs, primary key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Definitions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Prime attribute: An attribute that is member of the primary key K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Full functional dependency: a FD Y -&gt; Z where removal of any attribute from Y means the FD does not hold any more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–{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 -&gt; Hours is a full FD since neither   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Hours nor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Hours hold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–{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Pnumber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}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not a full FD (it is called a partial dependency ) since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also holds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relation schema R is in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second normal form (2NF) if every non-prime attribute A in R is fully functionally dependent on the primary key.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 can be decomposed into 2NF relations via the process of 2NF normalization.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Normalizing into 2NF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517272"/>
            <a:ext cx="7929618" cy="4483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Third Normal Form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Definition: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Transitive functional dependency: a FD X -&gt; Z that can be derived from two FDs X -&gt; Y and Y -&gt; Z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Examples: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DMGRSsn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transitive FD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-Since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DNUMBER and DNUMBER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DMGRSsn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hold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-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non-transitive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-Since there is no set of attributes X where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X and X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Ename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relation schema R is in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third normal form (3NF) if it is in 2NF </a:t>
            </a:r>
            <a:r>
              <a:rPr lang="en-IN" b="1" i="1" dirty="0" smtClean="0">
                <a:latin typeface="Times New Roman" pitchFamily="18" charset="0"/>
                <a:cs typeface="Times New Roman" pitchFamily="18" charset="0"/>
              </a:rPr>
              <a:t>and no non-prime attribute A in R is transitively dependent on the primary key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R can be decomposed into 3NF relations via the process of 3NF normalization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NOTE: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–In X -&gt; Y and Y -&gt; Z, with X as the primary key, we consider this a problem only if Y is not a candidate key.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–When Y is a candidate key, there is no problem with the transitive dependency 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–E.g., Consider EMP (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Salary ).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Here,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-&gt; Salary and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Emp_no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is a candidate key. </a:t>
            </a: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93837"/>
            <a:ext cx="855348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Informal guideline that may be used as measures to determine the quality of relation and schema design are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-Imparting clear Semantics to attributes</a:t>
            </a: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-Reducing redundant information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-Reducing null values 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-Disallowing the possibility of generating spurious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Normalizing into third normal form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7858179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Normalization into Second and Third Normal Form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93838"/>
            <a:ext cx="785818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BCNF (Boyce-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Normal Form)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A relation schema R is in 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Boyce-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Codd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Normal Form (BCNF) if whenever an FD X -&gt; A holds in R, then X is a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superkey</a:t>
            </a: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of R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Each normal form is strictly stronger than the previous one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–Every 2NF relation is in 1NF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–Every 3NF relation is in 2NF 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–Every BCNF relation is in 3NF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There exist relations that are in 3NF but not in BCNF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The goal is to have each relation in BCNF (or 3NF) 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25736" y="1428736"/>
            <a:ext cx="811823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endParaRPr lang="en-IN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Semantics of the Relation Attributes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GUIDELINE 1: Informally, each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in a relation should represent one entity or relationship instance. (Applies to individual relations and their attributes).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–Attributes of different entities (EMPLOYEEs, DEPARTMENTs, PROJECTs) should not be mixed in the same relation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–Only foreign keys should be used to refer to other entities </a:t>
            </a:r>
          </a:p>
          <a:p>
            <a:pPr algn="just"/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–Entity and relationship attributes should be kept apart as much as possible. </a:t>
            </a:r>
          </a:p>
          <a:p>
            <a:pPr algn="just"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Bottom Line: </a:t>
            </a:r>
            <a:r>
              <a:rPr lang="en-IN" i="1" dirty="0" smtClean="0">
                <a:latin typeface="Times New Roman" pitchFamily="18" charset="0"/>
                <a:cs typeface="Times New Roman" pitchFamily="18" charset="0"/>
              </a:rPr>
              <a:t>Design a schema that can be explained easily relation by relation. The semantics of attributes should be easy to interpret. </a:t>
            </a:r>
          </a:p>
          <a:p>
            <a:pPr algn="just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Result of Mapping the Company ER Schema into Relational Schema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85786" y="1428736"/>
            <a:ext cx="571504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Information is stored redundantly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–Wastes storage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–Causes problems with update anomalies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•Insertion anomalies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•Deletion anomalies </a:t>
            </a:r>
          </a:p>
          <a:p>
            <a:pPr algn="just"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	•Modification anomalies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Redundant Information in </a:t>
            </a:r>
            <a:r>
              <a:rPr lang="en-IN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and Update Anomalies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Consider the relation: </a:t>
            </a:r>
          </a:p>
          <a:p>
            <a:pPr>
              <a:lnSpc>
                <a:spcPct val="150000"/>
              </a:lnSpc>
            </a:pPr>
            <a:r>
              <a:rPr lang="pt-BR" dirty="0" smtClean="0">
                <a:latin typeface="Times New Roman" pitchFamily="18" charset="0"/>
                <a:cs typeface="Times New Roman" pitchFamily="18" charset="0"/>
              </a:rPr>
              <a:t>	–EMP_PROJ(Emp_no, Proj_no, Ename, Pname, No_Hours)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Update Anomaly: </a:t>
            </a:r>
          </a:p>
          <a:p>
            <a:pPr>
              <a:lnSpc>
                <a:spcPct val="15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	–Changing the name of project number P1 from “Billing” to “Customer-Accounting” may cause this update to be made for all 100 employees working on project P1.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AN UPDATE ANOMALY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23952</TotalTime>
  <Words>913</Words>
  <Application>Microsoft Office PowerPoint</Application>
  <PresentationFormat>On-screen Show (4:3)</PresentationFormat>
  <Paragraphs>297</Paragraphs>
  <Slides>53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Lectuer-7 Database Design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257</cp:revision>
  <dcterms:created xsi:type="dcterms:W3CDTF">2011-09-14T09:42:05Z</dcterms:created>
  <dcterms:modified xsi:type="dcterms:W3CDTF">2020-09-20T07:43:15Z</dcterms:modified>
</cp:coreProperties>
</file>