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7" r:id="rId2"/>
    <p:sldId id="547" r:id="rId3"/>
    <p:sldId id="555" r:id="rId4"/>
    <p:sldId id="548" r:id="rId5"/>
    <p:sldId id="557" r:id="rId6"/>
    <p:sldId id="556" r:id="rId7"/>
    <p:sldId id="598" r:id="rId8"/>
    <p:sldId id="567" r:id="rId9"/>
    <p:sldId id="568" r:id="rId10"/>
    <p:sldId id="569" r:id="rId11"/>
    <p:sldId id="570" r:id="rId12"/>
    <p:sldId id="571" r:id="rId13"/>
    <p:sldId id="575" r:id="rId14"/>
    <p:sldId id="588" r:id="rId15"/>
    <p:sldId id="589" r:id="rId16"/>
    <p:sldId id="590" r:id="rId17"/>
    <p:sldId id="591" r:id="rId18"/>
    <p:sldId id="592" r:id="rId19"/>
    <p:sldId id="594" r:id="rId20"/>
    <p:sldId id="593" r:id="rId21"/>
    <p:sldId id="581" r:id="rId22"/>
    <p:sldId id="582" r:id="rId23"/>
    <p:sldId id="599" r:id="rId24"/>
    <p:sldId id="584" r:id="rId25"/>
    <p:sldId id="585" r:id="rId26"/>
    <p:sldId id="600" r:id="rId27"/>
    <p:sldId id="587" r:id="rId28"/>
    <p:sldId id="597" r:id="rId29"/>
    <p:sldId id="417" r:id="rId30"/>
    <p:sldId id="26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FF"/>
    <a:srgbClr val="008000"/>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83CA58-40BD-4C78-934C-BB06510D5F2F}" v="2" dt="2020-10-05T12:28:23.8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9" autoAdjust="0"/>
    <p:restoredTop sz="94660"/>
  </p:normalViewPr>
  <p:slideViewPr>
    <p:cSldViewPr snapToGrid="0">
      <p:cViewPr varScale="1">
        <p:scale>
          <a:sx n="59" d="100"/>
          <a:sy n="59" d="100"/>
        </p:scale>
        <p:origin x="92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sha Mitra" userId="e950407b141705e3" providerId="LiveId" clId="{9783CA58-40BD-4C78-934C-BB06510D5F2F}"/>
    <pc:docChg chg="undo custSel addSld delSld modSld">
      <pc:chgData name="Barsha Mitra" userId="e950407b141705e3" providerId="LiveId" clId="{9783CA58-40BD-4C78-934C-BB06510D5F2F}" dt="2020-10-05T12:28:27.577" v="7" actId="1076"/>
      <pc:docMkLst>
        <pc:docMk/>
      </pc:docMkLst>
      <pc:sldChg chg="del">
        <pc:chgData name="Barsha Mitra" userId="e950407b141705e3" providerId="LiveId" clId="{9783CA58-40BD-4C78-934C-BB06510D5F2F}" dt="2020-10-05T11:40:44.837" v="0" actId="47"/>
        <pc:sldMkLst>
          <pc:docMk/>
          <pc:sldMk cId="3252364232" sldId="595"/>
        </pc:sldMkLst>
      </pc:sldChg>
      <pc:sldChg chg="del">
        <pc:chgData name="Barsha Mitra" userId="e950407b141705e3" providerId="LiveId" clId="{9783CA58-40BD-4C78-934C-BB06510D5F2F}" dt="2020-10-05T11:40:45.606" v="1" actId="47"/>
        <pc:sldMkLst>
          <pc:docMk/>
          <pc:sldMk cId="1069000184" sldId="596"/>
        </pc:sldMkLst>
      </pc:sldChg>
      <pc:sldChg chg="addSp delSp modSp mod">
        <pc:chgData name="Barsha Mitra" userId="e950407b141705e3" providerId="LiveId" clId="{9783CA58-40BD-4C78-934C-BB06510D5F2F}" dt="2020-10-05T12:28:27.577" v="7" actId="1076"/>
        <pc:sldMkLst>
          <pc:docMk/>
          <pc:sldMk cId="1318648643" sldId="598"/>
        </pc:sldMkLst>
        <pc:picChg chg="del">
          <ac:chgData name="Barsha Mitra" userId="e950407b141705e3" providerId="LiveId" clId="{9783CA58-40BD-4C78-934C-BB06510D5F2F}" dt="2020-10-05T12:28:23.116" v="5" actId="478"/>
          <ac:picMkLst>
            <pc:docMk/>
            <pc:sldMk cId="1318648643" sldId="598"/>
            <ac:picMk id="3" creationId="{1D75664D-5EC2-6943-B0E5-0B712E8FF3D5}"/>
          </ac:picMkLst>
        </pc:picChg>
        <pc:picChg chg="add mod">
          <ac:chgData name="Barsha Mitra" userId="e950407b141705e3" providerId="LiveId" clId="{9783CA58-40BD-4C78-934C-BB06510D5F2F}" dt="2020-10-05T12:28:27.577" v="7" actId="1076"/>
          <ac:picMkLst>
            <pc:docMk/>
            <pc:sldMk cId="1318648643" sldId="598"/>
            <ac:picMk id="5" creationId="{58676B73-892C-4C4C-90D8-ADDC4D9497D5}"/>
          </ac:picMkLst>
        </pc:picChg>
      </pc:sldChg>
      <pc:sldChg chg="add del">
        <pc:chgData name="Barsha Mitra" userId="e950407b141705e3" providerId="LiveId" clId="{9783CA58-40BD-4C78-934C-BB06510D5F2F}" dt="2020-10-05T11:40:51.040" v="4" actId="47"/>
        <pc:sldMkLst>
          <pc:docMk/>
          <pc:sldMk cId="5316855" sldId="6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47E00-66FE-4AE5-B79A-D00B823C99C6}" type="datetimeFigureOut">
              <a:rPr lang="en-US" smtClean="0"/>
              <a:pPr/>
              <a:t>10/5/2020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FB63D4-1D70-40BD-BDA7-41BED4081780}" type="slidenum">
              <a:rPr lang="en-US" smtClean="0"/>
              <a:pPr/>
              <a:t>‹#›</a:t>
            </a:fld>
            <a:endParaRPr lang="en-US"/>
          </a:p>
        </p:txBody>
      </p:sp>
    </p:spTree>
    <p:extLst>
      <p:ext uri="{BB962C8B-B14F-4D97-AF65-F5344CB8AC3E}">
        <p14:creationId xmlns:p14="http://schemas.microsoft.com/office/powerpoint/2010/main" val="1581107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B63D4-1D70-40BD-BDA7-41BED4081780}" type="slidenum">
              <a:rPr lang="en-US" smtClean="0"/>
              <a:pPr/>
              <a:t>1</a:t>
            </a:fld>
            <a:endParaRPr lang="en-US"/>
          </a:p>
        </p:txBody>
      </p:sp>
    </p:spTree>
    <p:extLst>
      <p:ext uri="{BB962C8B-B14F-4D97-AF65-F5344CB8AC3E}">
        <p14:creationId xmlns:p14="http://schemas.microsoft.com/office/powerpoint/2010/main" val="2860692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4FB63D4-1D70-40BD-BDA7-41BED4081780}" type="slidenum">
              <a:rPr lang="en-US" smtClean="0"/>
              <a:pPr/>
              <a:t>2</a:t>
            </a:fld>
            <a:endParaRPr lang="en-US"/>
          </a:p>
        </p:txBody>
      </p:sp>
    </p:spTree>
    <p:extLst>
      <p:ext uri="{BB962C8B-B14F-4D97-AF65-F5344CB8AC3E}">
        <p14:creationId xmlns:p14="http://schemas.microsoft.com/office/powerpoint/2010/main" val="417644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17808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403584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9019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latin typeface="Arial" pitchFamily="34" charset="0"/>
              <a:cs typeface="Arial" pitchFamily="34" charset="0"/>
            </a:endParaRPr>
          </a:p>
        </p:txBody>
      </p:sp>
      <p:sp>
        <p:nvSpPr>
          <p:cNvPr id="5" name="Rectangle 4"/>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101600" y="5257800"/>
            <a:ext cx="2946400" cy="554038"/>
          </a:xfrm>
          <a:prstGeom prst="rect">
            <a:avLst/>
          </a:prstGeom>
          <a:noFill/>
        </p:spPr>
        <p:txBody>
          <a:bodyPr>
            <a:spAutoFit/>
          </a:bodyPr>
          <a:lstStyle/>
          <a:p>
            <a:pPr algn="ctr" eaLnBrk="1" fontAlgn="auto" hangingPunct="1">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a:spLocks noChangeArrowheads="1"/>
          </p:cNvSpPr>
          <p:nvPr userDrawn="1"/>
        </p:nvSpPr>
        <p:spPr bwMode="auto">
          <a:xfrm>
            <a:off x="203200" y="5667376"/>
            <a:ext cx="2540000" cy="276225"/>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defRPr/>
            </a:pPr>
            <a:r>
              <a:rPr lang="en-US" sz="1200">
                <a:solidFill>
                  <a:srgbClr val="FFFFFF"/>
                </a:solidFill>
                <a:cs typeface="Arial" pitchFamily="34" charset="0"/>
              </a:rPr>
              <a:t>Hyderabad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33528699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93472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grpSp>
        <p:nvGrpSpPr>
          <p:cNvPr id="8" name="Group 10"/>
          <p:cNvGrpSpPr>
            <a:grpSpLocks/>
          </p:cNvGrpSpPr>
          <p:nvPr userDrawn="1"/>
        </p:nvGrpSpPr>
        <p:grpSpPr bwMode="auto">
          <a:xfrm>
            <a:off x="2844800" y="6553200"/>
            <a:ext cx="93472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grpSp>
      <p:pic>
        <p:nvPicPr>
          <p:cNvPr id="12" name="Picture 14" descr="Picture 7.png"/>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defRPr/>
            </a:pPr>
            <a:r>
              <a:rPr lang="en-US" sz="1100" b="1">
                <a:solidFill>
                  <a:srgbClr val="101141"/>
                </a:solidFill>
                <a:cs typeface="Arial" pitchFamily="34" charset="0"/>
              </a:rPr>
              <a:t>BITS </a:t>
            </a:r>
            <a:r>
              <a:rPr lang="en-US" sz="1100">
                <a:solidFill>
                  <a:srgbClr val="101141"/>
                </a:solidFill>
                <a:cs typeface="Arial" pitchFamily="34" charset="0"/>
              </a:rPr>
              <a:t>Pilani, Hyderabad Campus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
        <p:nvSpPr>
          <p:cNvPr id="14" name="Date Placeholder 13"/>
          <p:cNvSpPr>
            <a:spLocks noGrp="1"/>
          </p:cNvSpPr>
          <p:nvPr>
            <p:ph type="dt" sz="half" idx="11"/>
          </p:nvPr>
        </p:nvSpPr>
        <p:spPr>
          <a:xfrm>
            <a:off x="838200" y="6531161"/>
            <a:ext cx="2743200" cy="365125"/>
          </a:xfrm>
        </p:spPr>
        <p:txBody>
          <a:bodyPr/>
          <a:lstStyle/>
          <a:p>
            <a:r>
              <a:rPr lang="en-US"/>
              <a:t>16/02/2017</a:t>
            </a:r>
            <a:endParaRPr lang="en-US" dirty="0"/>
          </a:p>
        </p:txBody>
      </p:sp>
      <p:sp>
        <p:nvSpPr>
          <p:cNvPr id="15" name="Slide Number Placeholder 14"/>
          <p:cNvSpPr>
            <a:spLocks noGrp="1"/>
          </p:cNvSpPr>
          <p:nvPr>
            <p:ph type="sldNum" sz="quarter" idx="12"/>
          </p:nvPr>
        </p:nvSpPr>
        <p:spPr>
          <a:xfrm>
            <a:off x="8431313" y="6531161"/>
            <a:ext cx="1241612" cy="365125"/>
          </a:xfrm>
        </p:spPr>
        <p:txBody>
          <a:bodyPr/>
          <a:lstStyle/>
          <a:p>
            <a:fld id="{CC2BD6FF-E75D-41F8-962C-A79919DAC6B9}" type="slidenum">
              <a:rPr lang="en-US" smtClean="0"/>
              <a:pPr/>
              <a:t>‹#›</a:t>
            </a:fld>
            <a:endParaRPr lang="en-US"/>
          </a:p>
        </p:txBody>
      </p:sp>
      <p:sp>
        <p:nvSpPr>
          <p:cNvPr id="16" name="Footer Placeholder 15"/>
          <p:cNvSpPr>
            <a:spLocks noGrp="1"/>
          </p:cNvSpPr>
          <p:nvPr>
            <p:ph type="ftr" sz="quarter" idx="13"/>
          </p:nvPr>
        </p:nvSpPr>
        <p:spPr>
          <a:xfrm>
            <a:off x="4038600" y="6531161"/>
            <a:ext cx="4114800" cy="365125"/>
          </a:xfrm>
        </p:spPr>
        <p:txBody>
          <a:bodyPr/>
          <a:lstStyle/>
          <a:p>
            <a:r>
              <a:rPr lang="en-US"/>
              <a:t>Course Title: Distributed Computing</a:t>
            </a:r>
          </a:p>
        </p:txBody>
      </p:sp>
    </p:spTree>
    <p:extLst>
      <p:ext uri="{BB962C8B-B14F-4D97-AF65-F5344CB8AC3E}">
        <p14:creationId xmlns:p14="http://schemas.microsoft.com/office/powerpoint/2010/main" val="3569531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873238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16/02/2017</a:t>
            </a:r>
          </a:p>
        </p:txBody>
      </p:sp>
      <p:sp>
        <p:nvSpPr>
          <p:cNvPr id="5" name="Footer Placeholder 4"/>
          <p:cNvSpPr>
            <a:spLocks noGrp="1"/>
          </p:cNvSpPr>
          <p:nvPr>
            <p:ph type="ftr" sz="quarter" idx="11"/>
          </p:nvPr>
        </p:nvSpPr>
        <p:spPr/>
        <p:txBody>
          <a:bodyPr/>
          <a:lstStyle/>
          <a:p>
            <a:r>
              <a:rPr lang="en-US"/>
              <a:t>Course Title: Distributed Computing</a:t>
            </a:r>
          </a:p>
        </p:txBody>
      </p:sp>
      <p:sp>
        <p:nvSpPr>
          <p:cNvPr id="6" name="Slide Number Placeholder 5"/>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429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943296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16/02/2017</a:t>
            </a:r>
          </a:p>
        </p:txBody>
      </p:sp>
      <p:sp>
        <p:nvSpPr>
          <p:cNvPr id="8" name="Footer Placeholder 7"/>
          <p:cNvSpPr>
            <a:spLocks noGrp="1"/>
          </p:cNvSpPr>
          <p:nvPr>
            <p:ph type="ftr" sz="quarter" idx="11"/>
          </p:nvPr>
        </p:nvSpPr>
        <p:spPr/>
        <p:txBody>
          <a:bodyPr/>
          <a:lstStyle/>
          <a:p>
            <a:r>
              <a:rPr lang="en-US"/>
              <a:t>Course Title: Distributed Computing</a:t>
            </a:r>
          </a:p>
        </p:txBody>
      </p:sp>
      <p:sp>
        <p:nvSpPr>
          <p:cNvPr id="9" name="Slide Number Placeholder 8"/>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1228096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16/02/2017</a:t>
            </a:r>
          </a:p>
        </p:txBody>
      </p:sp>
      <p:sp>
        <p:nvSpPr>
          <p:cNvPr id="4" name="Footer Placeholder 3"/>
          <p:cNvSpPr>
            <a:spLocks noGrp="1"/>
          </p:cNvSpPr>
          <p:nvPr>
            <p:ph type="ftr" sz="quarter" idx="11"/>
          </p:nvPr>
        </p:nvSpPr>
        <p:spPr/>
        <p:txBody>
          <a:bodyPr/>
          <a:lstStyle/>
          <a:p>
            <a:r>
              <a:rPr lang="en-US"/>
              <a:t>Course Title: Distributed Computing</a:t>
            </a:r>
          </a:p>
        </p:txBody>
      </p:sp>
      <p:sp>
        <p:nvSpPr>
          <p:cNvPr id="5" name="Slide Number Placeholder 4"/>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268415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16/02/2017</a:t>
            </a:r>
          </a:p>
        </p:txBody>
      </p:sp>
      <p:sp>
        <p:nvSpPr>
          <p:cNvPr id="3" name="Footer Placeholder 2"/>
          <p:cNvSpPr>
            <a:spLocks noGrp="1"/>
          </p:cNvSpPr>
          <p:nvPr>
            <p:ph type="ftr" sz="quarter" idx="11"/>
          </p:nvPr>
        </p:nvSpPr>
        <p:spPr/>
        <p:txBody>
          <a:bodyPr/>
          <a:lstStyle/>
          <a:p>
            <a:r>
              <a:rPr lang="en-US"/>
              <a:t>Course Title: Distributed Computing</a:t>
            </a:r>
          </a:p>
        </p:txBody>
      </p:sp>
      <p:sp>
        <p:nvSpPr>
          <p:cNvPr id="4" name="Slide Number Placeholder 3"/>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3542989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403685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16/02/2017</a:t>
            </a:r>
          </a:p>
        </p:txBody>
      </p:sp>
      <p:sp>
        <p:nvSpPr>
          <p:cNvPr id="6" name="Footer Placeholder 5"/>
          <p:cNvSpPr>
            <a:spLocks noGrp="1"/>
          </p:cNvSpPr>
          <p:nvPr>
            <p:ph type="ftr" sz="quarter" idx="11"/>
          </p:nvPr>
        </p:nvSpPr>
        <p:spPr/>
        <p:txBody>
          <a:bodyPr/>
          <a:lstStyle/>
          <a:p>
            <a:r>
              <a:rPr lang="en-US"/>
              <a:t>Course Title: Distributed Computing</a:t>
            </a:r>
          </a:p>
        </p:txBody>
      </p:sp>
      <p:sp>
        <p:nvSpPr>
          <p:cNvPr id="7" name="Slide Number Placeholder 6"/>
          <p:cNvSpPr>
            <a:spLocks noGrp="1"/>
          </p:cNvSpPr>
          <p:nvPr>
            <p:ph type="sldNum" sz="quarter" idx="12"/>
          </p:nvPr>
        </p:nvSpPr>
        <p:spPr/>
        <p:txBody>
          <a:bodyPr/>
          <a:lstStyle/>
          <a:p>
            <a:fld id="{CC2BD6FF-E75D-41F8-962C-A79919DAC6B9}" type="slidenum">
              <a:rPr lang="en-US" smtClean="0"/>
              <a:pPr/>
              <a:t>‹#›</a:t>
            </a:fld>
            <a:endParaRPr lang="en-US"/>
          </a:p>
        </p:txBody>
      </p:sp>
    </p:spTree>
    <p:extLst>
      <p:ext uri="{BB962C8B-B14F-4D97-AF65-F5344CB8AC3E}">
        <p14:creationId xmlns:p14="http://schemas.microsoft.com/office/powerpoint/2010/main" val="2741111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16/02/2017</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Course Title: Distributed Computing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2BD6FF-E75D-41F8-962C-A79919DAC6B9}" type="slidenum">
              <a:rPr lang="en-US" smtClean="0"/>
              <a:pPr/>
              <a:t>‹#›</a:t>
            </a:fld>
            <a:endParaRPr lang="en-US"/>
          </a:p>
        </p:txBody>
      </p:sp>
    </p:spTree>
    <p:extLst>
      <p:ext uri="{BB962C8B-B14F-4D97-AF65-F5344CB8AC3E}">
        <p14:creationId xmlns:p14="http://schemas.microsoft.com/office/powerpoint/2010/main" val="2363058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581399" y="3835021"/>
            <a:ext cx="7091149" cy="1524000"/>
          </a:xfrm>
        </p:spPr>
        <p:txBody>
          <a:bodyPr wrap="square" numCol="1" compatLnSpc="1">
            <a:prstTxWarp prst="textNoShape">
              <a:avLst/>
            </a:prstTxWarp>
          </a:bodyPr>
          <a:lstStyle/>
          <a:p>
            <a:pPr algn="ctr">
              <a:defRPr/>
            </a:pPr>
            <a:r>
              <a:rPr lang="en-US" sz="2800" dirty="0">
                <a:latin typeface="Arial" charset="0"/>
                <a:cs typeface="Arial" charset="0"/>
              </a:rPr>
              <a:t>Distributed Computing</a:t>
            </a:r>
            <a:br>
              <a:rPr lang="en-US" sz="2800" dirty="0">
                <a:latin typeface="Arial" charset="0"/>
                <a:cs typeface="Arial" charset="0"/>
              </a:rPr>
            </a:br>
            <a:r>
              <a:rPr lang="en-US" sz="2800" dirty="0">
                <a:latin typeface="Arial" charset="0"/>
                <a:cs typeface="Arial" charset="0"/>
              </a:rPr>
              <a:t>Deadlock Detection in Distributed Systems	</a:t>
            </a:r>
          </a:p>
        </p:txBody>
      </p:sp>
      <p:sp>
        <p:nvSpPr>
          <p:cNvPr id="3" name="Content Placeholder 5"/>
          <p:cNvSpPr>
            <a:spLocks noGrp="1"/>
          </p:cNvSpPr>
          <p:nvPr/>
        </p:nvSpPr>
        <p:spPr>
          <a:xfrm>
            <a:off x="2806013" y="5221024"/>
            <a:ext cx="6019800" cy="533400"/>
          </a:xfrm>
          <a:prstGeom prst="rect">
            <a:avLst/>
          </a:prstGeom>
        </p:spPr>
        <p:txBody>
          <a:bodyPr vert="horz" lIns="91440" tIns="45720" rIns="91440" bIns="45720" rtlCol="0" anchor="b" anchorCtr="0">
            <a:noAutofit/>
          </a:bodyPr>
          <a:lstStyle>
            <a:lvl1pPr marL="0" indent="0" algn="r" defTabSz="914400" rtl="0" eaLnBrk="1" latinLnBrk="0" hangingPunct="1">
              <a:lnSpc>
                <a:spcPts val="1800"/>
              </a:lnSpc>
              <a:spcBef>
                <a:spcPts val="0"/>
              </a:spcBef>
              <a:buFont typeface="Arial" pitchFamily="34" charset="0"/>
              <a:buNone/>
              <a:defRPr sz="1800" kern="1200" baseline="0">
                <a:solidFill>
                  <a:schemeClr val="bg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Dr. </a:t>
            </a:r>
            <a:r>
              <a:rPr lang="en-US" dirty="0" err="1"/>
              <a:t>Barsha</a:t>
            </a:r>
            <a:r>
              <a:rPr lang="en-US" dirty="0"/>
              <a:t> </a:t>
            </a:r>
            <a:r>
              <a:rPr lang="en-US" dirty="0" err="1"/>
              <a:t>Mitra</a:t>
            </a:r>
            <a:endParaRPr lang="en-US" dirty="0"/>
          </a:p>
          <a:p>
            <a:r>
              <a:rPr lang="en-US" dirty="0"/>
              <a:t>CSIS </a:t>
            </a:r>
            <a:r>
              <a:rPr lang="en-US" dirty="0" err="1"/>
              <a:t>Dept</a:t>
            </a:r>
            <a:r>
              <a:rPr lang="en-US" dirty="0"/>
              <a:t>, BITS Pilani, Hyderabad Campus</a:t>
            </a:r>
          </a:p>
        </p:txBody>
      </p:sp>
    </p:spTree>
    <p:extLst>
      <p:ext uri="{BB962C8B-B14F-4D97-AF65-F5344CB8AC3E}">
        <p14:creationId xmlns:p14="http://schemas.microsoft.com/office/powerpoint/2010/main" val="42003754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406400" y="1450744"/>
            <a:ext cx="11595100" cy="954107"/>
          </a:xfrm>
          <a:prstGeom prst="rect">
            <a:avLst/>
          </a:prstGeom>
        </p:spPr>
        <p:txBody>
          <a:bodyPr wrap="square">
            <a:spAutoFit/>
          </a:bodyPr>
          <a:lstStyle/>
          <a:p>
            <a:pPr marL="457200" indent="-457200">
              <a:buFont typeface="Arial" panose="020B0604020202020204" pitchFamily="34" charset="0"/>
              <a:buChar char="•"/>
            </a:pPr>
            <a:r>
              <a:rPr lang="en-US" sz="2800" dirty="0"/>
              <a:t>if a cycle is detected in the WFG, it implies a deadlock but not vice versa</a:t>
            </a:r>
          </a:p>
          <a:p>
            <a:pPr marL="457200" indent="-457200">
              <a:buFont typeface="Arial" panose="020B0604020202020204" pitchFamily="34" charset="0"/>
              <a:buChar char="•"/>
            </a:pPr>
            <a:r>
              <a:rPr lang="en-US" sz="2800" dirty="0"/>
              <a:t>a process may not be a part of a cycle, it can still be deadlocked</a:t>
            </a:r>
          </a:p>
        </p:txBody>
      </p:sp>
      <p:pic>
        <p:nvPicPr>
          <p:cNvPr id="6" name="Picture 2"/>
          <p:cNvPicPr>
            <a:picLocks noChangeAspect="1" noChangeArrowheads="1"/>
          </p:cNvPicPr>
          <p:nvPr/>
        </p:nvPicPr>
        <p:blipFill>
          <a:blip r:embed="rId2"/>
          <a:srcRect/>
          <a:stretch>
            <a:fillRect/>
          </a:stretch>
        </p:blipFill>
        <p:spPr bwMode="auto">
          <a:xfrm>
            <a:off x="3011888" y="2404851"/>
            <a:ext cx="5827312" cy="3907074"/>
          </a:xfrm>
          <a:prstGeom prst="rect">
            <a:avLst/>
          </a:prstGeom>
          <a:noFill/>
          <a:ln w="9525">
            <a:noFill/>
            <a:miter lim="800000"/>
            <a:headEnd/>
            <a:tailEnd/>
          </a:ln>
          <a:effectLst/>
        </p:spPr>
      </p:pic>
    </p:spTree>
    <p:extLst>
      <p:ext uri="{BB962C8B-B14F-4D97-AF65-F5344CB8AC3E}">
        <p14:creationId xmlns:p14="http://schemas.microsoft.com/office/powerpoint/2010/main" val="8557438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642938" y="1380647"/>
            <a:ext cx="10730770" cy="5670783"/>
          </a:xfrm>
          <a:prstGeom prst="rect">
            <a:avLst/>
          </a:prstGeom>
        </p:spPr>
        <p:txBody>
          <a:bodyPr wrap="square">
            <a:spAutoFit/>
          </a:bodyPr>
          <a:lstStyle/>
          <a:p>
            <a:pPr marL="457200" indent="-457200">
              <a:buFont typeface="Arial" panose="020B0604020202020204" pitchFamily="34" charset="0"/>
              <a:buChar char="•"/>
            </a:pPr>
            <a:r>
              <a:rPr lang="en-US" sz="2800" dirty="0"/>
              <a:t>a process can make a request for multiple resources simultaneously </a:t>
            </a:r>
          </a:p>
          <a:p>
            <a:pPr marL="457200" indent="-457200">
              <a:buFont typeface="Arial" panose="020B0604020202020204" pitchFamily="34" charset="0"/>
              <a:buChar char="•"/>
            </a:pPr>
            <a:r>
              <a:rPr lang="en-US" sz="2800" dirty="0"/>
              <a:t>request is satisfied if any one of the requested resources is granted</a:t>
            </a:r>
          </a:p>
          <a:p>
            <a:pPr marL="457200" indent="-457200">
              <a:buFont typeface="Arial" panose="020B0604020202020204" pitchFamily="34" charset="0"/>
              <a:buChar char="•"/>
            </a:pPr>
            <a:r>
              <a:rPr lang="en-US" sz="2800" dirty="0"/>
              <a:t>requested resources may exist at different locations</a:t>
            </a:r>
          </a:p>
          <a:p>
            <a:pPr marL="457200" indent="-457200">
              <a:buFont typeface="Arial" panose="020B0604020202020204" pitchFamily="34" charset="0"/>
              <a:buChar char="•"/>
            </a:pPr>
            <a:r>
              <a:rPr lang="en-US" sz="2800" dirty="0"/>
              <a:t>if all requests in the WFG are OR requests, then the nodes are called OR nodes</a:t>
            </a:r>
          </a:p>
          <a:p>
            <a:pPr marL="457200" indent="-457200">
              <a:buFont typeface="Arial" panose="020B0604020202020204" pitchFamily="34" charset="0"/>
              <a:buChar char="•"/>
            </a:pPr>
            <a:r>
              <a:rPr lang="en-US" sz="2800" b="1" dirty="0">
                <a:solidFill>
                  <a:srgbClr val="7030A0"/>
                </a:solidFill>
              </a:rPr>
              <a:t>presence of a knot indicates a deadlock</a:t>
            </a:r>
          </a:p>
          <a:p>
            <a:pPr marL="457200" indent="-457200">
              <a:buFont typeface="Arial" panose="020B0604020202020204" pitchFamily="34" charset="0"/>
              <a:buChar char="•"/>
            </a:pPr>
            <a:r>
              <a:rPr lang="en-US" sz="2800" dirty="0"/>
              <a:t>with every blocked process, there is an associated set of processes called </a:t>
            </a:r>
            <a:r>
              <a:rPr lang="en-US" sz="2800" i="1" dirty="0">
                <a:solidFill>
                  <a:srgbClr val="FF0000"/>
                </a:solidFill>
              </a:rPr>
              <a:t>dependent set</a:t>
            </a:r>
          </a:p>
          <a:p>
            <a:pPr marL="457200" indent="-457200">
              <a:buFont typeface="Arial" panose="020B0604020202020204" pitchFamily="34" charset="0"/>
              <a:buChar char="•"/>
            </a:pPr>
            <a:r>
              <a:rPr lang="en-US" sz="2800" i="1" dirty="0">
                <a:solidFill>
                  <a:srgbClr val="FF00FF"/>
                </a:solidFill>
              </a:rPr>
              <a:t>a blocked process becomes active on receiving a grant message from any one of the processes in its dependent set</a:t>
            </a:r>
          </a:p>
          <a:p>
            <a:pPr marL="457200" indent="-457200">
              <a:buFont typeface="Arial" panose="020B0604020202020204" pitchFamily="34" charset="0"/>
              <a:buChar char="•"/>
            </a:pPr>
            <a:r>
              <a:rPr lang="en-US" sz="2800" i="1" dirty="0">
                <a:solidFill>
                  <a:srgbClr val="FF00FF"/>
                </a:solidFill>
              </a:rPr>
              <a:t>a process is permanently blocked if it never receives a grant message from any of the processes in its dependent set</a:t>
            </a:r>
          </a:p>
          <a:p>
            <a:pPr marL="457200" indent="-457200">
              <a:buFont typeface="Arial" panose="020B0604020202020204" pitchFamily="34" charset="0"/>
              <a:buChar char="•"/>
            </a:pPr>
            <a:endParaRPr lang="en-US" sz="2650" dirty="0"/>
          </a:p>
        </p:txBody>
      </p:sp>
    </p:spTree>
    <p:extLst>
      <p:ext uri="{BB962C8B-B14F-4D97-AF65-F5344CB8AC3E}">
        <p14:creationId xmlns:p14="http://schemas.microsoft.com/office/powerpoint/2010/main" val="18280635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6" name="Picture 2"/>
          <p:cNvPicPr>
            <a:picLocks noChangeAspect="1" noChangeArrowheads="1"/>
          </p:cNvPicPr>
          <p:nvPr/>
        </p:nvPicPr>
        <p:blipFill>
          <a:blip r:embed="rId2"/>
          <a:srcRect/>
          <a:stretch>
            <a:fillRect/>
          </a:stretch>
        </p:blipFill>
        <p:spPr bwMode="auto">
          <a:xfrm>
            <a:off x="1677987" y="1422633"/>
            <a:ext cx="7337425" cy="4919569"/>
          </a:xfrm>
          <a:prstGeom prst="rect">
            <a:avLst/>
          </a:prstGeom>
          <a:noFill/>
          <a:ln w="9525">
            <a:noFill/>
            <a:miter lim="800000"/>
            <a:headEnd/>
            <a:tailEnd/>
          </a:ln>
          <a:effectLst/>
        </p:spPr>
      </p:pic>
    </p:spTree>
    <p:extLst>
      <p:ext uri="{BB962C8B-B14F-4D97-AF65-F5344CB8AC3E}">
        <p14:creationId xmlns:p14="http://schemas.microsoft.com/office/powerpoint/2010/main" val="116038651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466335" y="1631129"/>
            <a:ext cx="8962768" cy="2677656"/>
          </a:xfrm>
          <a:prstGeom prst="rect">
            <a:avLst/>
          </a:prstGeom>
        </p:spPr>
        <p:txBody>
          <a:bodyPr wrap="square">
            <a:spAutoFit/>
          </a:bodyPr>
          <a:lstStyle/>
          <a:p>
            <a:pPr marL="457200" indent="-457200">
              <a:buFont typeface="Arial" panose="020B0604020202020204" pitchFamily="34" charset="0"/>
              <a:buChar char="•"/>
            </a:pPr>
            <a:r>
              <a:rPr lang="en-US" sz="2800" dirty="0"/>
              <a:t>deadlock detection in the OR model is equivalent to finding knots in the graph</a:t>
            </a:r>
          </a:p>
          <a:p>
            <a:pPr marL="457200" indent="-457200">
              <a:buFont typeface="Arial" panose="020B0604020202020204" pitchFamily="34" charset="0"/>
              <a:buChar char="•"/>
            </a:pPr>
            <a:r>
              <a:rPr lang="en-US" sz="2800" dirty="0">
                <a:solidFill>
                  <a:srgbClr val="FF00FF"/>
                </a:solidFill>
              </a:rPr>
              <a:t>note: there can be a deadlocked process that is not a part of a knot</a:t>
            </a:r>
          </a:p>
          <a:p>
            <a:pPr marL="457200" indent="-457200">
              <a:buFont typeface="Arial" panose="020B0604020202020204" pitchFamily="34" charset="0"/>
              <a:buChar char="•"/>
            </a:pPr>
            <a:r>
              <a:rPr lang="en-US" sz="2800" dirty="0"/>
              <a:t>in an OR model, a blocked process P is deadlocked if it is either in a knot or it can only reach processes on a knot</a:t>
            </a:r>
            <a:endParaRPr lang="en-US" sz="2650" dirty="0"/>
          </a:p>
        </p:txBody>
      </p:sp>
    </p:spTree>
    <p:extLst>
      <p:ext uri="{BB962C8B-B14F-4D97-AF65-F5344CB8AC3E}">
        <p14:creationId xmlns:p14="http://schemas.microsoft.com/office/powerpoint/2010/main" val="214019554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85341" y="1381956"/>
            <a:ext cx="11027718" cy="3970318"/>
          </a:xfrm>
          <a:prstGeom prst="rect">
            <a:avLst/>
          </a:prstGeom>
        </p:spPr>
        <p:txBody>
          <a:bodyPr wrap="square">
            <a:spAutoFit/>
          </a:bodyPr>
          <a:lstStyle/>
          <a:p>
            <a:pPr marL="457200" indent="-457200">
              <a:buFont typeface="Arial" panose="020B0604020202020204" pitchFamily="34" charset="0"/>
              <a:buChar char="•"/>
            </a:pPr>
            <a:r>
              <a:rPr lang="en-US" sz="2800" dirty="0"/>
              <a:t>uses a special message called </a:t>
            </a:r>
            <a:r>
              <a:rPr lang="en-US" sz="2800" b="1" dirty="0">
                <a:solidFill>
                  <a:srgbClr val="FF0000"/>
                </a:solidFill>
              </a:rPr>
              <a:t>probe</a:t>
            </a:r>
          </a:p>
          <a:p>
            <a:pPr marL="914400" lvl="1" indent="-457200">
              <a:buFont typeface="Arial" panose="020B0604020202020204" pitchFamily="34" charset="0"/>
              <a:buChar char="•"/>
            </a:pPr>
            <a:r>
              <a:rPr lang="en-US" sz="2800" dirty="0"/>
              <a:t>probe is a triplet </a:t>
            </a:r>
            <a:r>
              <a:rPr lang="en-US" sz="2800" b="1" dirty="0">
                <a:solidFill>
                  <a:srgbClr val="FF00FF"/>
                </a:solidFill>
              </a:rPr>
              <a:t>(</a:t>
            </a:r>
            <a:r>
              <a:rPr lang="en-US" sz="2800" b="1" dirty="0" err="1">
                <a:solidFill>
                  <a:srgbClr val="FF00FF"/>
                </a:solidFill>
              </a:rPr>
              <a:t>i</a:t>
            </a:r>
            <a:r>
              <a:rPr lang="en-US" sz="2800" b="1" dirty="0">
                <a:solidFill>
                  <a:srgbClr val="FF00FF"/>
                </a:solidFill>
              </a:rPr>
              <a:t>, j, k)</a:t>
            </a:r>
          </a:p>
          <a:p>
            <a:pPr marL="914400" lvl="1" indent="-457200">
              <a:buFont typeface="Arial" panose="020B0604020202020204" pitchFamily="34" charset="0"/>
              <a:buChar char="•"/>
            </a:pPr>
            <a:r>
              <a:rPr lang="en-US" sz="2800" dirty="0"/>
              <a:t>denotes that </a:t>
            </a:r>
          </a:p>
          <a:p>
            <a:pPr marL="1371600" lvl="2" indent="-457200">
              <a:buFont typeface="Arial" panose="020B0604020202020204" pitchFamily="34" charset="0"/>
              <a:buChar char="•"/>
            </a:pPr>
            <a:r>
              <a:rPr lang="en-US" sz="2800" dirty="0"/>
              <a:t>it belongs to a deadlock detection initiated for P</a:t>
            </a:r>
            <a:r>
              <a:rPr lang="en-US" sz="2800" baseline="-25000" dirty="0"/>
              <a:t>i </a:t>
            </a:r>
            <a:r>
              <a:rPr lang="en-US" sz="2800" dirty="0"/>
              <a:t>(1</a:t>
            </a:r>
            <a:r>
              <a:rPr lang="en-US" sz="2800" baseline="30000" dirty="0"/>
              <a:t>st</a:t>
            </a:r>
            <a:r>
              <a:rPr lang="en-US" sz="2800" dirty="0"/>
              <a:t> element)</a:t>
            </a:r>
          </a:p>
          <a:p>
            <a:pPr marL="1371600" lvl="2" indent="-457200">
              <a:buFont typeface="Arial" panose="020B0604020202020204" pitchFamily="34" charset="0"/>
              <a:buChar char="•"/>
            </a:pPr>
            <a:r>
              <a:rPr lang="en-US" sz="2800" dirty="0"/>
              <a:t>it is sent by the home site of </a:t>
            </a:r>
            <a:r>
              <a:rPr lang="en-US" sz="2800" dirty="0" err="1"/>
              <a:t>P</a:t>
            </a:r>
            <a:r>
              <a:rPr lang="en-US" sz="2800" baseline="-25000" dirty="0" err="1"/>
              <a:t>j</a:t>
            </a:r>
            <a:r>
              <a:rPr lang="en-US" sz="2800" dirty="0"/>
              <a:t> (2</a:t>
            </a:r>
            <a:r>
              <a:rPr lang="en-US" sz="2800" baseline="30000" dirty="0"/>
              <a:t>nd</a:t>
            </a:r>
            <a:r>
              <a:rPr lang="en-US" sz="2800" dirty="0"/>
              <a:t> element)</a:t>
            </a:r>
          </a:p>
          <a:p>
            <a:pPr marL="1371600" lvl="2" indent="-457200">
              <a:buFont typeface="Arial" panose="020B0604020202020204" pitchFamily="34" charset="0"/>
              <a:buChar char="•"/>
            </a:pPr>
            <a:r>
              <a:rPr lang="en-US" sz="2800" dirty="0"/>
              <a:t>it is sent to the home site of </a:t>
            </a:r>
            <a:r>
              <a:rPr lang="en-US" sz="2800" dirty="0" err="1"/>
              <a:t>P</a:t>
            </a:r>
            <a:r>
              <a:rPr lang="en-US" sz="2800" baseline="-25000" dirty="0" err="1"/>
              <a:t>k</a:t>
            </a:r>
            <a:r>
              <a:rPr lang="en-US" sz="2800" baseline="-25000" dirty="0"/>
              <a:t> </a:t>
            </a:r>
            <a:r>
              <a:rPr lang="en-US" sz="2800" dirty="0"/>
              <a:t>(3</a:t>
            </a:r>
            <a:r>
              <a:rPr lang="en-US" sz="2800" baseline="30000" dirty="0"/>
              <a:t>rd</a:t>
            </a:r>
            <a:r>
              <a:rPr lang="en-US" sz="2800" dirty="0"/>
              <a:t> element)</a:t>
            </a:r>
            <a:endParaRPr lang="en-US" sz="2800" baseline="-25000" dirty="0"/>
          </a:p>
          <a:p>
            <a:pPr marL="457200" indent="-457200">
              <a:buFont typeface="Arial" panose="020B0604020202020204" pitchFamily="34" charset="0"/>
              <a:buChar char="•"/>
            </a:pPr>
            <a:r>
              <a:rPr lang="en-US" sz="2800" dirty="0"/>
              <a:t>probe message travels along the edges of the global WFG graph</a:t>
            </a:r>
          </a:p>
          <a:p>
            <a:pPr marL="457200" indent="-457200">
              <a:buFont typeface="Arial" panose="020B0604020202020204" pitchFamily="34" charset="0"/>
              <a:buChar char="•"/>
            </a:pPr>
            <a:r>
              <a:rPr lang="en-US" sz="2800" dirty="0"/>
              <a:t>deadlock is detected when a probe message returns to the process that initiated it</a:t>
            </a:r>
            <a:endParaRPr lang="en-US" sz="2650" dirty="0"/>
          </a:p>
        </p:txBody>
      </p:sp>
    </p:spTree>
    <p:extLst>
      <p:ext uri="{BB962C8B-B14F-4D97-AF65-F5344CB8AC3E}">
        <p14:creationId xmlns:p14="http://schemas.microsoft.com/office/powerpoint/2010/main" val="24293222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10054" y="1447859"/>
            <a:ext cx="10418118" cy="3539430"/>
          </a:xfrm>
          <a:prstGeom prst="rect">
            <a:avLst/>
          </a:prstGeom>
        </p:spPr>
        <p:txBody>
          <a:bodyPr wrap="square">
            <a:spAutoFit/>
          </a:bodyPr>
          <a:lstStyle/>
          <a:p>
            <a:pPr marL="457200" indent="-457200">
              <a:buFont typeface="Arial" panose="020B0604020202020204" pitchFamily="34" charset="0"/>
              <a:buChar char="•"/>
            </a:pPr>
            <a:r>
              <a:rPr lang="en-US" sz="2800" dirty="0"/>
              <a:t>P</a:t>
            </a:r>
            <a:r>
              <a:rPr lang="en-US" sz="2800" baseline="-25000" dirty="0"/>
              <a:t>j</a:t>
            </a:r>
            <a:r>
              <a:rPr lang="en-US" sz="2800" dirty="0"/>
              <a:t> is said to be </a:t>
            </a:r>
            <a:r>
              <a:rPr lang="en-US" sz="2800" i="1" dirty="0">
                <a:solidFill>
                  <a:srgbClr val="FF0000"/>
                </a:solidFill>
              </a:rPr>
              <a:t>dependent</a:t>
            </a:r>
            <a:r>
              <a:rPr lang="en-US" sz="2800" i="1" dirty="0"/>
              <a:t> </a:t>
            </a:r>
            <a:r>
              <a:rPr lang="en-US" sz="2800" dirty="0"/>
              <a:t>on P</a:t>
            </a:r>
            <a:r>
              <a:rPr lang="en-US" sz="2800" baseline="-25000" dirty="0"/>
              <a:t>k</a:t>
            </a:r>
            <a:r>
              <a:rPr lang="en-US" sz="2800" dirty="0"/>
              <a:t> if there exists a sequence of processes P</a:t>
            </a:r>
            <a:r>
              <a:rPr lang="en-US" sz="2800" baseline="-25000" dirty="0"/>
              <a:t>j</a:t>
            </a:r>
            <a:r>
              <a:rPr lang="en-US" sz="2800" dirty="0"/>
              <a:t>, P</a:t>
            </a:r>
            <a:r>
              <a:rPr lang="en-US" sz="2800" baseline="-25000" dirty="0"/>
              <a:t>i1</a:t>
            </a:r>
            <a:r>
              <a:rPr lang="en-US" sz="2800" dirty="0"/>
              <a:t>, P</a:t>
            </a:r>
            <a:r>
              <a:rPr lang="en-US" sz="2800" baseline="-25000" dirty="0"/>
              <a:t>i2</a:t>
            </a:r>
            <a:r>
              <a:rPr lang="en-US" sz="2800" dirty="0"/>
              <a:t>, . . . , </a:t>
            </a:r>
            <a:r>
              <a:rPr lang="en-US" sz="2800" dirty="0" err="1"/>
              <a:t>P</a:t>
            </a:r>
            <a:r>
              <a:rPr lang="en-US" sz="2800" baseline="-25000" dirty="0" err="1"/>
              <a:t>im</a:t>
            </a:r>
            <a:r>
              <a:rPr lang="en-US" sz="2800" dirty="0"/>
              <a:t>, P</a:t>
            </a:r>
            <a:r>
              <a:rPr lang="en-US" sz="2800" baseline="-25000" dirty="0"/>
              <a:t>k</a:t>
            </a:r>
            <a:r>
              <a:rPr lang="en-US" sz="2800" dirty="0"/>
              <a:t> such that </a:t>
            </a:r>
          </a:p>
          <a:p>
            <a:pPr marL="914400" lvl="1" indent="-457200">
              <a:buFont typeface="Arial" panose="020B0604020202020204" pitchFamily="34" charset="0"/>
              <a:buChar char="•"/>
            </a:pPr>
            <a:r>
              <a:rPr lang="en-US" sz="2800" dirty="0"/>
              <a:t>each process except P</a:t>
            </a:r>
            <a:r>
              <a:rPr lang="en-US" sz="2800" baseline="-25000" dirty="0"/>
              <a:t>k</a:t>
            </a:r>
            <a:r>
              <a:rPr lang="en-US" sz="2800" dirty="0"/>
              <a:t> in the sequence is blocked </a:t>
            </a:r>
          </a:p>
          <a:p>
            <a:pPr marL="914400" lvl="1" indent="-457200">
              <a:buFont typeface="Arial" panose="020B0604020202020204" pitchFamily="34" charset="0"/>
              <a:buChar char="•"/>
            </a:pPr>
            <a:r>
              <a:rPr lang="en-US" sz="2800" dirty="0"/>
              <a:t>each process, except P</a:t>
            </a:r>
            <a:r>
              <a:rPr lang="en-US" sz="2800" baseline="-25000" dirty="0"/>
              <a:t>j</a:t>
            </a:r>
            <a:r>
              <a:rPr lang="en-US" sz="2800" dirty="0"/>
              <a:t>, holds a resource for which the previous process in the sequence is waiting</a:t>
            </a:r>
          </a:p>
          <a:p>
            <a:pPr marL="457200" indent="-457200">
              <a:buFont typeface="Arial" panose="020B0604020202020204" pitchFamily="34" charset="0"/>
              <a:buChar char="•"/>
            </a:pPr>
            <a:r>
              <a:rPr lang="en-US" sz="2800" dirty="0"/>
              <a:t>P</a:t>
            </a:r>
            <a:r>
              <a:rPr lang="en-US" sz="2800" baseline="-25000" dirty="0"/>
              <a:t>j</a:t>
            </a:r>
            <a:r>
              <a:rPr lang="en-US" sz="2800" dirty="0"/>
              <a:t> is said to be </a:t>
            </a:r>
            <a:r>
              <a:rPr lang="en-US" sz="2800" i="1" dirty="0">
                <a:solidFill>
                  <a:srgbClr val="FF0000"/>
                </a:solidFill>
              </a:rPr>
              <a:t>locally dependent</a:t>
            </a:r>
            <a:r>
              <a:rPr lang="en-US" sz="2800" i="1" dirty="0"/>
              <a:t> </a:t>
            </a:r>
            <a:r>
              <a:rPr lang="en-US" sz="2800" dirty="0"/>
              <a:t>upon P</a:t>
            </a:r>
            <a:r>
              <a:rPr lang="en-US" sz="2800" baseline="-25000" dirty="0"/>
              <a:t>k</a:t>
            </a:r>
            <a:r>
              <a:rPr lang="en-US" sz="2800" dirty="0"/>
              <a:t> if </a:t>
            </a:r>
          </a:p>
          <a:p>
            <a:pPr marL="914400" lvl="1" indent="-457200">
              <a:buFont typeface="Arial" panose="020B0604020202020204" pitchFamily="34" charset="0"/>
              <a:buChar char="•"/>
            </a:pPr>
            <a:r>
              <a:rPr lang="en-US" sz="2800" dirty="0"/>
              <a:t>P</a:t>
            </a:r>
            <a:r>
              <a:rPr lang="en-US" sz="2800" baseline="-25000" dirty="0"/>
              <a:t>j</a:t>
            </a:r>
            <a:r>
              <a:rPr lang="en-US" sz="2800" dirty="0"/>
              <a:t> is dependent upon P</a:t>
            </a:r>
            <a:r>
              <a:rPr lang="en-US" sz="2800" baseline="-25000" dirty="0"/>
              <a:t>k</a:t>
            </a:r>
            <a:r>
              <a:rPr lang="en-US" sz="2800" dirty="0"/>
              <a:t> </a:t>
            </a:r>
          </a:p>
          <a:p>
            <a:pPr marL="914400" lvl="1" indent="-457200">
              <a:buFont typeface="Arial" panose="020B0604020202020204" pitchFamily="34" charset="0"/>
              <a:buChar char="•"/>
            </a:pPr>
            <a:r>
              <a:rPr lang="en-US" sz="2800" dirty="0"/>
              <a:t>both the processes are on the same site</a:t>
            </a:r>
          </a:p>
        </p:txBody>
      </p:sp>
    </p:spTree>
    <p:extLst>
      <p:ext uri="{BB962C8B-B14F-4D97-AF65-F5344CB8AC3E}">
        <p14:creationId xmlns:p14="http://schemas.microsoft.com/office/powerpoint/2010/main" val="335194895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35914" y="1489048"/>
            <a:ext cx="11027718" cy="2246769"/>
          </a:xfrm>
          <a:prstGeom prst="rect">
            <a:avLst/>
          </a:prstGeom>
        </p:spPr>
        <p:txBody>
          <a:bodyPr wrap="square">
            <a:spAutoFit/>
          </a:bodyPr>
          <a:lstStyle/>
          <a:p>
            <a:r>
              <a:rPr lang="en-US" sz="2800" b="1" dirty="0"/>
              <a:t>Data structures</a:t>
            </a:r>
          </a:p>
          <a:p>
            <a:pPr marL="914400" lvl="1" indent="-457200">
              <a:buFont typeface="Arial" panose="020B0604020202020204" pitchFamily="34" charset="0"/>
              <a:buChar char="•"/>
            </a:pPr>
            <a:r>
              <a:rPr lang="en-US" sz="2800" dirty="0"/>
              <a:t>each process P</a:t>
            </a:r>
            <a:r>
              <a:rPr lang="en-US" sz="2800" baseline="-25000" dirty="0"/>
              <a:t>i</a:t>
            </a:r>
            <a:r>
              <a:rPr lang="en-US" sz="2800" dirty="0"/>
              <a:t> maintains a boolean array, </a:t>
            </a:r>
            <a:r>
              <a:rPr lang="en-US" sz="2800" dirty="0" err="1">
                <a:solidFill>
                  <a:srgbClr val="FF0000"/>
                </a:solidFill>
              </a:rPr>
              <a:t>dependent</a:t>
            </a:r>
            <a:r>
              <a:rPr lang="en-US" sz="2800" baseline="-25000" dirty="0" err="1">
                <a:solidFill>
                  <a:srgbClr val="FF0000"/>
                </a:solidFill>
              </a:rPr>
              <a:t>i</a:t>
            </a:r>
            <a:endParaRPr lang="en-US" sz="2800" baseline="-25000" dirty="0">
              <a:solidFill>
                <a:srgbClr val="FF0000"/>
              </a:solidFill>
            </a:endParaRPr>
          </a:p>
          <a:p>
            <a:pPr marL="914400" lvl="1" indent="-457200">
              <a:buFont typeface="Arial" panose="020B0604020202020204" pitchFamily="34" charset="0"/>
              <a:buChar char="•"/>
            </a:pPr>
            <a:r>
              <a:rPr lang="en-US" sz="2800" dirty="0" err="1"/>
              <a:t>dependent</a:t>
            </a:r>
            <a:r>
              <a:rPr lang="en-US" sz="2800" baseline="-25000" dirty="0" err="1"/>
              <a:t>i</a:t>
            </a:r>
            <a:r>
              <a:rPr lang="en-US" sz="2800" dirty="0"/>
              <a:t>(j) is true if </a:t>
            </a:r>
          </a:p>
          <a:p>
            <a:pPr marL="1371600" lvl="2" indent="-457200">
              <a:buFont typeface="Arial" panose="020B0604020202020204" pitchFamily="34" charset="0"/>
              <a:buChar char="•"/>
            </a:pPr>
            <a:r>
              <a:rPr lang="en-US" sz="2800" dirty="0"/>
              <a:t>P</a:t>
            </a:r>
            <a:r>
              <a:rPr lang="en-US" sz="2800" baseline="-25000" dirty="0"/>
              <a:t>i</a:t>
            </a:r>
            <a:r>
              <a:rPr lang="en-US" sz="2800" dirty="0"/>
              <a:t> knows that P</a:t>
            </a:r>
            <a:r>
              <a:rPr lang="en-US" sz="2800" baseline="-25000" dirty="0"/>
              <a:t>j </a:t>
            </a:r>
            <a:r>
              <a:rPr lang="en-US" sz="2800" dirty="0"/>
              <a:t>is dependent on it</a:t>
            </a:r>
          </a:p>
          <a:p>
            <a:pPr marL="914400" lvl="1" indent="-457200">
              <a:buFont typeface="Arial" panose="020B0604020202020204" pitchFamily="34" charset="0"/>
              <a:buChar char="•"/>
            </a:pPr>
            <a:r>
              <a:rPr lang="en-US" sz="2800" dirty="0"/>
              <a:t>initially, </a:t>
            </a:r>
            <a:r>
              <a:rPr lang="en-US" sz="2800" dirty="0" err="1"/>
              <a:t>dependent</a:t>
            </a:r>
            <a:r>
              <a:rPr lang="en-US" sz="2800" baseline="-25000" dirty="0" err="1"/>
              <a:t>i</a:t>
            </a:r>
            <a:r>
              <a:rPr lang="en-US" sz="2800" dirty="0"/>
              <a:t>(j) is false for all </a:t>
            </a:r>
            <a:r>
              <a:rPr lang="en-US" sz="2800" dirty="0" err="1"/>
              <a:t>i</a:t>
            </a:r>
            <a:r>
              <a:rPr lang="en-US" sz="2800" dirty="0"/>
              <a:t> and j</a:t>
            </a:r>
          </a:p>
        </p:txBody>
      </p:sp>
    </p:spTree>
    <p:extLst>
      <p:ext uri="{BB962C8B-B14F-4D97-AF65-F5344CB8AC3E}">
        <p14:creationId xmlns:p14="http://schemas.microsoft.com/office/powerpoint/2010/main" val="26383039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35914" y="1489048"/>
            <a:ext cx="11027718" cy="3108543"/>
          </a:xfrm>
          <a:prstGeom prst="rect">
            <a:avLst/>
          </a:prstGeom>
        </p:spPr>
        <p:txBody>
          <a:bodyPr wrap="square">
            <a:spAutoFit/>
          </a:bodyPr>
          <a:lstStyle/>
          <a:p>
            <a:r>
              <a:rPr lang="en-US" sz="2800" b="1" i="1" dirty="0">
                <a:solidFill>
                  <a:srgbClr val="FF0000"/>
                </a:solidFill>
              </a:rPr>
              <a:t>if </a:t>
            </a:r>
            <a:r>
              <a:rPr lang="en-US" sz="2800" dirty="0"/>
              <a:t>P</a:t>
            </a:r>
            <a:r>
              <a:rPr lang="en-US" sz="2800" baseline="-25000" dirty="0"/>
              <a:t>i</a:t>
            </a:r>
            <a:r>
              <a:rPr lang="en-US" sz="2800" dirty="0"/>
              <a:t> is locally dependent on itself</a:t>
            </a:r>
          </a:p>
          <a:p>
            <a:pPr lvl="1"/>
            <a:r>
              <a:rPr lang="en-US" sz="2800" dirty="0"/>
              <a:t>then declare a deadlock</a:t>
            </a:r>
          </a:p>
          <a:p>
            <a:r>
              <a:rPr lang="en-US" sz="2800" b="1" i="1" dirty="0">
                <a:solidFill>
                  <a:srgbClr val="FF0000"/>
                </a:solidFill>
              </a:rPr>
              <a:t>else </a:t>
            </a:r>
            <a:r>
              <a:rPr lang="en-US" sz="2800" dirty="0"/>
              <a:t>for all P</a:t>
            </a:r>
            <a:r>
              <a:rPr lang="en-US" sz="2800" baseline="-25000" dirty="0"/>
              <a:t>j</a:t>
            </a:r>
            <a:r>
              <a:rPr lang="en-US" sz="2800" dirty="0"/>
              <a:t> and P</a:t>
            </a:r>
            <a:r>
              <a:rPr lang="en-US" sz="2800" baseline="-25000" dirty="0"/>
              <a:t>k</a:t>
            </a:r>
            <a:r>
              <a:rPr lang="en-US" sz="2800" dirty="0"/>
              <a:t> such that</a:t>
            </a:r>
          </a:p>
          <a:p>
            <a:pPr lvl="3"/>
            <a:r>
              <a:rPr lang="en-US" sz="2800" dirty="0"/>
              <a:t>(a) P</a:t>
            </a:r>
            <a:r>
              <a:rPr lang="en-US" sz="2800" baseline="-25000" dirty="0"/>
              <a:t>i</a:t>
            </a:r>
            <a:r>
              <a:rPr lang="en-US" sz="2800" dirty="0"/>
              <a:t> is locally dependent upon P</a:t>
            </a:r>
            <a:r>
              <a:rPr lang="en-US" sz="2800" baseline="-25000" dirty="0"/>
              <a:t>j</a:t>
            </a:r>
            <a:r>
              <a:rPr lang="en-US" sz="2800" dirty="0"/>
              <a:t> , and</a:t>
            </a:r>
          </a:p>
          <a:p>
            <a:pPr lvl="3"/>
            <a:r>
              <a:rPr lang="en-US" sz="2800" dirty="0"/>
              <a:t>(b) P</a:t>
            </a:r>
            <a:r>
              <a:rPr lang="en-US" sz="2800" baseline="-25000" dirty="0"/>
              <a:t>j</a:t>
            </a:r>
            <a:r>
              <a:rPr lang="en-US" sz="2800" dirty="0"/>
              <a:t> is waiting on P</a:t>
            </a:r>
            <a:r>
              <a:rPr lang="en-US" sz="2800" baseline="-25000" dirty="0"/>
              <a:t>k</a:t>
            </a:r>
            <a:r>
              <a:rPr lang="en-US" sz="2800" dirty="0"/>
              <a:t>, and</a:t>
            </a:r>
          </a:p>
          <a:p>
            <a:pPr lvl="3"/>
            <a:r>
              <a:rPr lang="en-US" sz="2800" dirty="0"/>
              <a:t>(c) P</a:t>
            </a:r>
            <a:r>
              <a:rPr lang="en-US" sz="2800" baseline="-25000" dirty="0"/>
              <a:t>j </a:t>
            </a:r>
            <a:r>
              <a:rPr lang="en-US" sz="2800" dirty="0"/>
              <a:t>and P</a:t>
            </a:r>
            <a:r>
              <a:rPr lang="en-US" sz="2800" baseline="-25000" dirty="0"/>
              <a:t>k</a:t>
            </a:r>
            <a:r>
              <a:rPr lang="en-US" sz="2800" dirty="0"/>
              <a:t> are on different sites,</a:t>
            </a:r>
          </a:p>
          <a:p>
            <a:pPr lvl="1"/>
            <a:r>
              <a:rPr lang="en-US" sz="2800" dirty="0"/>
              <a:t>  send a probe (</a:t>
            </a:r>
            <a:r>
              <a:rPr lang="en-US" sz="2800" dirty="0" err="1"/>
              <a:t>i</a:t>
            </a:r>
            <a:r>
              <a:rPr lang="en-US" sz="2800" dirty="0"/>
              <a:t>, j, k) to the home site of P</a:t>
            </a:r>
            <a:r>
              <a:rPr lang="en-US" sz="2800" baseline="-25000" dirty="0"/>
              <a:t>k</a:t>
            </a:r>
          </a:p>
        </p:txBody>
      </p:sp>
    </p:spTree>
    <p:extLst>
      <p:ext uri="{BB962C8B-B14F-4D97-AF65-F5344CB8AC3E}">
        <p14:creationId xmlns:p14="http://schemas.microsoft.com/office/powerpoint/2010/main" val="86836167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44152" y="1233675"/>
            <a:ext cx="11027718" cy="5509200"/>
          </a:xfrm>
          <a:prstGeom prst="rect">
            <a:avLst/>
          </a:prstGeom>
        </p:spPr>
        <p:txBody>
          <a:bodyPr wrap="square">
            <a:spAutoFit/>
          </a:bodyPr>
          <a:lstStyle/>
          <a:p>
            <a:r>
              <a:rPr lang="en-US" sz="2200" dirty="0"/>
              <a:t>On receipt of a probe (</a:t>
            </a:r>
            <a:r>
              <a:rPr lang="en-US" sz="2200" dirty="0" err="1"/>
              <a:t>i</a:t>
            </a:r>
            <a:r>
              <a:rPr lang="en-US" sz="2200" dirty="0"/>
              <a:t>, j, k), the site takes the following actions:</a:t>
            </a:r>
          </a:p>
          <a:p>
            <a:pPr lvl="1"/>
            <a:r>
              <a:rPr lang="en-US" sz="2200" b="1" i="1" dirty="0">
                <a:solidFill>
                  <a:srgbClr val="FF0000"/>
                </a:solidFill>
              </a:rPr>
              <a:t>if</a:t>
            </a:r>
          </a:p>
          <a:p>
            <a:pPr lvl="2"/>
            <a:r>
              <a:rPr lang="en-US" sz="2200" dirty="0"/>
              <a:t>(d) P</a:t>
            </a:r>
            <a:r>
              <a:rPr lang="en-US" sz="2200" baseline="-25000" dirty="0"/>
              <a:t>k</a:t>
            </a:r>
            <a:r>
              <a:rPr lang="en-US" sz="2200" dirty="0"/>
              <a:t> is blocked, and</a:t>
            </a:r>
          </a:p>
          <a:p>
            <a:pPr lvl="2"/>
            <a:r>
              <a:rPr lang="en-US" sz="2200" dirty="0"/>
              <a:t>(e) </a:t>
            </a:r>
            <a:r>
              <a:rPr lang="en-US" sz="2200" dirty="0" err="1"/>
              <a:t>dependent</a:t>
            </a:r>
            <a:r>
              <a:rPr lang="en-US" sz="2200" baseline="-25000" dirty="0" err="1"/>
              <a:t>k</a:t>
            </a:r>
            <a:r>
              <a:rPr lang="en-US" sz="2200" dirty="0"/>
              <a:t>(</a:t>
            </a:r>
            <a:r>
              <a:rPr lang="en-US" sz="2200" dirty="0" err="1"/>
              <a:t>i</a:t>
            </a:r>
            <a:r>
              <a:rPr lang="en-US" sz="2200" dirty="0"/>
              <a:t>) is false, and</a:t>
            </a:r>
          </a:p>
          <a:p>
            <a:pPr lvl="2"/>
            <a:r>
              <a:rPr lang="en-US" sz="2200" dirty="0"/>
              <a:t>(f) P</a:t>
            </a:r>
            <a:r>
              <a:rPr lang="en-US" sz="2200" baseline="-25000" dirty="0"/>
              <a:t>k</a:t>
            </a:r>
            <a:r>
              <a:rPr lang="en-US" sz="2200" dirty="0"/>
              <a:t> has not replied to all requests by P</a:t>
            </a:r>
            <a:r>
              <a:rPr lang="en-US" sz="2200" baseline="-25000" dirty="0"/>
              <a:t>j</a:t>
            </a:r>
            <a:r>
              <a:rPr lang="en-US" sz="2200" dirty="0"/>
              <a:t>,</a:t>
            </a:r>
          </a:p>
          <a:p>
            <a:pPr lvl="2"/>
            <a:r>
              <a:rPr lang="en-US" sz="2200" b="1" i="1" dirty="0">
                <a:solidFill>
                  <a:srgbClr val="FF0000"/>
                </a:solidFill>
              </a:rPr>
              <a:t>then</a:t>
            </a:r>
          </a:p>
          <a:p>
            <a:pPr lvl="3"/>
            <a:r>
              <a:rPr lang="en-US" sz="2200" b="1" i="1" dirty="0">
                <a:solidFill>
                  <a:srgbClr val="FF0000"/>
                </a:solidFill>
              </a:rPr>
              <a:t>begin</a:t>
            </a:r>
          </a:p>
          <a:p>
            <a:pPr lvl="4"/>
            <a:r>
              <a:rPr lang="en-US" sz="2200" dirty="0" err="1"/>
              <a:t>dependent</a:t>
            </a:r>
            <a:r>
              <a:rPr lang="en-US" sz="2200" baseline="-25000" dirty="0" err="1"/>
              <a:t>k</a:t>
            </a:r>
            <a:r>
              <a:rPr lang="en-US" sz="2200" dirty="0"/>
              <a:t>(</a:t>
            </a:r>
            <a:r>
              <a:rPr lang="en-US" sz="2200" dirty="0" err="1"/>
              <a:t>i</a:t>
            </a:r>
            <a:r>
              <a:rPr lang="en-US" sz="2200" dirty="0"/>
              <a:t>) = true;</a:t>
            </a:r>
          </a:p>
          <a:p>
            <a:pPr lvl="4"/>
            <a:r>
              <a:rPr lang="en-US" sz="2200" b="1" i="1" dirty="0">
                <a:solidFill>
                  <a:srgbClr val="FF0000"/>
                </a:solidFill>
              </a:rPr>
              <a:t>if</a:t>
            </a:r>
            <a:r>
              <a:rPr lang="en-US" sz="2200" dirty="0"/>
              <a:t> k = </a:t>
            </a:r>
            <a:r>
              <a:rPr lang="en-US" sz="2200" dirty="0" err="1"/>
              <a:t>i</a:t>
            </a:r>
            <a:endParaRPr lang="en-US" sz="2200" dirty="0"/>
          </a:p>
          <a:p>
            <a:pPr lvl="5"/>
            <a:r>
              <a:rPr lang="en-US" sz="2200" dirty="0"/>
              <a:t>then declare that P</a:t>
            </a:r>
            <a:r>
              <a:rPr lang="en-US" sz="2200" baseline="-25000" dirty="0"/>
              <a:t>i</a:t>
            </a:r>
            <a:r>
              <a:rPr lang="en-US" sz="2200" dirty="0"/>
              <a:t> is deadlocked</a:t>
            </a:r>
          </a:p>
          <a:p>
            <a:pPr lvl="4"/>
            <a:r>
              <a:rPr lang="en-US" sz="2200" b="1" i="1" dirty="0">
                <a:solidFill>
                  <a:srgbClr val="FF0000"/>
                </a:solidFill>
              </a:rPr>
              <a:t>else</a:t>
            </a:r>
            <a:r>
              <a:rPr lang="en-US" sz="2200" dirty="0"/>
              <a:t> for all P</a:t>
            </a:r>
            <a:r>
              <a:rPr lang="en-US" sz="2200" baseline="-25000" dirty="0"/>
              <a:t>m</a:t>
            </a:r>
            <a:r>
              <a:rPr lang="en-US" sz="2200" dirty="0"/>
              <a:t> and </a:t>
            </a:r>
            <a:r>
              <a:rPr lang="en-US" sz="2200" dirty="0" err="1"/>
              <a:t>P</a:t>
            </a:r>
            <a:r>
              <a:rPr lang="en-US" sz="2200" baseline="-25000" dirty="0" err="1"/>
              <a:t>n</a:t>
            </a:r>
            <a:r>
              <a:rPr lang="en-US" sz="2200" dirty="0"/>
              <a:t> such that</a:t>
            </a:r>
          </a:p>
          <a:p>
            <a:pPr lvl="5"/>
            <a:r>
              <a:rPr lang="en-US" sz="2200" dirty="0"/>
              <a:t>(a’) P</a:t>
            </a:r>
            <a:r>
              <a:rPr lang="en-US" sz="2200" baseline="-25000" dirty="0"/>
              <a:t>k</a:t>
            </a:r>
            <a:r>
              <a:rPr lang="en-US" sz="2200" dirty="0"/>
              <a:t> is locally dependent upon P</a:t>
            </a:r>
            <a:r>
              <a:rPr lang="en-US" sz="2200" baseline="-25000" dirty="0"/>
              <a:t>m</a:t>
            </a:r>
            <a:r>
              <a:rPr lang="en-US" sz="2200" dirty="0"/>
              <a:t>, and</a:t>
            </a:r>
          </a:p>
          <a:p>
            <a:pPr lvl="5"/>
            <a:r>
              <a:rPr lang="en-US" sz="2200" dirty="0"/>
              <a:t>(b’) P</a:t>
            </a:r>
            <a:r>
              <a:rPr lang="en-US" sz="2200" baseline="-25000" dirty="0"/>
              <a:t>m</a:t>
            </a:r>
            <a:r>
              <a:rPr lang="en-US" sz="2200" dirty="0"/>
              <a:t> is waiting on </a:t>
            </a:r>
            <a:r>
              <a:rPr lang="en-US" sz="2200" dirty="0" err="1"/>
              <a:t>P</a:t>
            </a:r>
            <a:r>
              <a:rPr lang="en-US" sz="2200" baseline="-25000" dirty="0" err="1"/>
              <a:t>n</a:t>
            </a:r>
            <a:r>
              <a:rPr lang="en-US" sz="2200" dirty="0"/>
              <a:t>, and</a:t>
            </a:r>
          </a:p>
          <a:p>
            <a:pPr lvl="5"/>
            <a:r>
              <a:rPr lang="en-US" sz="2200" dirty="0"/>
              <a:t>(c’) P</a:t>
            </a:r>
            <a:r>
              <a:rPr lang="en-US" sz="2200" baseline="-25000" dirty="0"/>
              <a:t>m</a:t>
            </a:r>
            <a:r>
              <a:rPr lang="en-US" sz="2200" dirty="0"/>
              <a:t> and </a:t>
            </a:r>
            <a:r>
              <a:rPr lang="en-US" sz="2200" dirty="0" err="1"/>
              <a:t>P</a:t>
            </a:r>
            <a:r>
              <a:rPr lang="en-US" sz="2200" baseline="-25000" dirty="0" err="1"/>
              <a:t>n</a:t>
            </a:r>
            <a:r>
              <a:rPr lang="en-US" sz="2200" dirty="0"/>
              <a:t> are on different sites,</a:t>
            </a:r>
          </a:p>
          <a:p>
            <a:pPr lvl="4"/>
            <a:r>
              <a:rPr lang="en-US" sz="2200" dirty="0"/>
              <a:t>send a probe (</a:t>
            </a:r>
            <a:r>
              <a:rPr lang="en-US" sz="2200" dirty="0" err="1"/>
              <a:t>i</a:t>
            </a:r>
            <a:r>
              <a:rPr lang="en-US" sz="2200" dirty="0"/>
              <a:t>, m, n) to the home site of </a:t>
            </a:r>
            <a:r>
              <a:rPr lang="en-US" sz="2200" dirty="0" err="1"/>
              <a:t>P</a:t>
            </a:r>
            <a:r>
              <a:rPr lang="en-US" sz="2200" baseline="-25000" dirty="0" err="1"/>
              <a:t>n</a:t>
            </a:r>
            <a:endParaRPr lang="en-US" sz="2200" baseline="-25000" dirty="0"/>
          </a:p>
          <a:p>
            <a:pPr lvl="3"/>
            <a:r>
              <a:rPr lang="en-US" sz="2200" b="1" i="1" dirty="0">
                <a:solidFill>
                  <a:srgbClr val="FF0000"/>
                </a:solidFill>
              </a:rPr>
              <a:t>end</a:t>
            </a:r>
          </a:p>
        </p:txBody>
      </p:sp>
    </p:spTree>
    <p:extLst>
      <p:ext uri="{BB962C8B-B14F-4D97-AF65-F5344CB8AC3E}">
        <p14:creationId xmlns:p14="http://schemas.microsoft.com/office/powerpoint/2010/main" val="233765211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5" name="Picture 4">
            <a:extLst>
              <a:ext uri="{FF2B5EF4-FFF2-40B4-BE49-F238E27FC236}">
                <a16:creationId xmlns:a16="http://schemas.microsoft.com/office/drawing/2014/main" id="{C21E0682-4C4A-8245-9739-6C9BE2326960}"/>
              </a:ext>
            </a:extLst>
          </p:cNvPr>
          <p:cNvPicPr>
            <a:picLocks noChangeAspect="1"/>
          </p:cNvPicPr>
          <p:nvPr/>
        </p:nvPicPr>
        <p:blipFill>
          <a:blip r:embed="rId2"/>
          <a:stretch>
            <a:fillRect/>
          </a:stretch>
        </p:blipFill>
        <p:spPr>
          <a:xfrm>
            <a:off x="2185989" y="1413741"/>
            <a:ext cx="7943850" cy="5129934"/>
          </a:xfrm>
          <a:prstGeom prst="rect">
            <a:avLst/>
          </a:prstGeom>
        </p:spPr>
      </p:pic>
    </p:spTree>
    <p:extLst>
      <p:ext uri="{BB962C8B-B14F-4D97-AF65-F5344CB8AC3E}">
        <p14:creationId xmlns:p14="http://schemas.microsoft.com/office/powerpoint/2010/main" val="16421231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Introduction</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48014" y="1626302"/>
            <a:ext cx="10099105" cy="3539430"/>
          </a:xfrm>
          <a:prstGeom prst="rect">
            <a:avLst/>
          </a:prstGeom>
        </p:spPr>
        <p:txBody>
          <a:bodyPr wrap="square">
            <a:spAutoFit/>
          </a:bodyPr>
          <a:lstStyle/>
          <a:p>
            <a:pPr marL="914400" lvl="1" indent="-457200">
              <a:buFont typeface="Arial" panose="020B0604020202020204" pitchFamily="34" charset="0"/>
              <a:buChar char="•"/>
            </a:pPr>
            <a:r>
              <a:rPr lang="en-US" altLang="en-US" sz="2800" dirty="0"/>
              <a:t>a process may request resources in any order</a:t>
            </a:r>
          </a:p>
          <a:p>
            <a:pPr marL="914400" lvl="1" indent="-457200">
              <a:buFont typeface="Arial" panose="020B0604020202020204" pitchFamily="34" charset="0"/>
              <a:buChar char="•"/>
            </a:pPr>
            <a:r>
              <a:rPr lang="en-US" altLang="en-US" sz="2800" dirty="0"/>
              <a:t>request order may not be known </a:t>
            </a:r>
            <a:r>
              <a:rPr lang="en-US" altLang="en-US" sz="2800" dirty="0" err="1"/>
              <a:t>apriori</a:t>
            </a:r>
            <a:endParaRPr lang="en-US" altLang="en-US" sz="2800" dirty="0"/>
          </a:p>
          <a:p>
            <a:pPr marL="914400" lvl="1" indent="-457200">
              <a:buFont typeface="Arial" panose="020B0604020202020204" pitchFamily="34" charset="0"/>
              <a:buChar char="•"/>
            </a:pPr>
            <a:r>
              <a:rPr lang="en-US" altLang="en-US" sz="2800" dirty="0"/>
              <a:t>a process can request a resource while holding others</a:t>
            </a:r>
          </a:p>
          <a:p>
            <a:pPr marL="914400" lvl="1" indent="-457200">
              <a:buFont typeface="Arial" panose="020B0604020202020204" pitchFamily="34" charset="0"/>
              <a:buChar char="•"/>
            </a:pPr>
            <a:r>
              <a:rPr lang="en-US" altLang="en-US" sz="2800" dirty="0"/>
              <a:t>if the allocation sequence of process resources is not controlled in such environments</a:t>
            </a:r>
          </a:p>
          <a:p>
            <a:pPr marL="1371600" lvl="2" indent="-457200">
              <a:buFont typeface="Arial" panose="020B0604020202020204" pitchFamily="34" charset="0"/>
              <a:buChar char="•"/>
            </a:pPr>
            <a:r>
              <a:rPr lang="en-US" altLang="en-US" sz="2800" dirty="0"/>
              <a:t>deadlocks can occur</a:t>
            </a:r>
          </a:p>
          <a:p>
            <a:pPr marL="914400" lvl="1" indent="-457200">
              <a:buFont typeface="Arial" panose="020B0604020202020204" pitchFamily="34" charset="0"/>
              <a:buChar char="•"/>
            </a:pPr>
            <a:r>
              <a:rPr lang="en-US" altLang="en-US" sz="2800" b="1" dirty="0">
                <a:solidFill>
                  <a:srgbClr val="FF0000"/>
                </a:solidFill>
              </a:rPr>
              <a:t>deadlock</a:t>
            </a:r>
            <a:r>
              <a:rPr lang="en-US" altLang="en-US" sz="2800" dirty="0">
                <a:solidFill>
                  <a:srgbClr val="FF0000"/>
                </a:solidFill>
              </a:rPr>
              <a:t> </a:t>
            </a:r>
            <a:r>
              <a:rPr lang="en-US" altLang="en-US" sz="2800" dirty="0"/>
              <a:t>- condition where a set of processes request resources that are held by other processes in the set</a:t>
            </a:r>
            <a:endParaRPr lang="en-US" altLang="en-US" sz="5400" dirty="0"/>
          </a:p>
        </p:txBody>
      </p:sp>
    </p:spTree>
    <p:extLst>
      <p:ext uri="{BB962C8B-B14F-4D97-AF65-F5344CB8AC3E}">
        <p14:creationId xmlns:p14="http://schemas.microsoft.com/office/powerpoint/2010/main" val="286957049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60628" y="1489048"/>
            <a:ext cx="9254229" cy="1815882"/>
          </a:xfrm>
          <a:prstGeom prst="rect">
            <a:avLst/>
          </a:prstGeom>
        </p:spPr>
        <p:txBody>
          <a:bodyPr wrap="square">
            <a:spAutoFit/>
          </a:bodyPr>
          <a:lstStyle/>
          <a:p>
            <a:r>
              <a:rPr lang="en-US" sz="2800" b="1" dirty="0">
                <a:solidFill>
                  <a:srgbClr val="FF0000"/>
                </a:solidFill>
              </a:rPr>
              <a:t>Performance analysis</a:t>
            </a:r>
          </a:p>
          <a:p>
            <a:endParaRPr lang="en-US" sz="2800" b="1" dirty="0">
              <a:solidFill>
                <a:srgbClr val="FF0000"/>
              </a:solidFill>
            </a:endParaRPr>
          </a:p>
          <a:p>
            <a:pPr marL="457200" indent="-457200">
              <a:buFont typeface="Arial" panose="020B0604020202020204" pitchFamily="34" charset="0"/>
              <a:buChar char="•"/>
            </a:pPr>
            <a:r>
              <a:rPr lang="en-US" sz="2800" dirty="0"/>
              <a:t>algorithm exchanges at most </a:t>
            </a:r>
            <a:r>
              <a:rPr lang="en-US" sz="2800" b="1" dirty="0"/>
              <a:t>m(n−1)/2</a:t>
            </a:r>
            <a:r>
              <a:rPr lang="en-US" sz="2800" dirty="0"/>
              <a:t> messages to detect a deadlock that involves </a:t>
            </a:r>
            <a:r>
              <a:rPr lang="en-US" sz="2800" b="1" dirty="0"/>
              <a:t>m</a:t>
            </a:r>
            <a:r>
              <a:rPr lang="en-US" sz="2800" dirty="0"/>
              <a:t> processes and spans over </a:t>
            </a:r>
            <a:r>
              <a:rPr lang="en-US" sz="2800" b="1" dirty="0"/>
              <a:t>n</a:t>
            </a:r>
            <a:r>
              <a:rPr lang="en-US" sz="2800" dirty="0"/>
              <a:t> sites</a:t>
            </a:r>
          </a:p>
        </p:txBody>
      </p:sp>
    </p:spTree>
    <p:extLst>
      <p:ext uri="{BB962C8B-B14F-4D97-AF65-F5344CB8AC3E}">
        <p14:creationId xmlns:p14="http://schemas.microsoft.com/office/powerpoint/2010/main" val="3756686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85341" y="1381956"/>
            <a:ext cx="11027718" cy="3539430"/>
          </a:xfrm>
          <a:prstGeom prst="rect">
            <a:avLst/>
          </a:prstGeom>
        </p:spPr>
        <p:txBody>
          <a:bodyPr wrap="square">
            <a:spAutoFit/>
          </a:bodyPr>
          <a:lstStyle/>
          <a:p>
            <a:pPr marL="457200" indent="-457200">
              <a:buFont typeface="Arial" panose="020B0604020202020204" pitchFamily="34" charset="0"/>
              <a:buChar char="•"/>
            </a:pPr>
            <a:r>
              <a:rPr lang="en-US" sz="2800" dirty="0"/>
              <a:t>2 types of messages are used:</a:t>
            </a:r>
          </a:p>
          <a:p>
            <a:pPr marL="914400" lvl="1" indent="-457200">
              <a:buFont typeface="Arial" panose="020B0604020202020204" pitchFamily="34" charset="0"/>
              <a:buChar char="•"/>
            </a:pPr>
            <a:r>
              <a:rPr lang="en-US" sz="2800" dirty="0">
                <a:solidFill>
                  <a:srgbClr val="FF0000"/>
                </a:solidFill>
              </a:rPr>
              <a:t>query(</a:t>
            </a:r>
            <a:r>
              <a:rPr lang="en-US" sz="2800" dirty="0" err="1">
                <a:solidFill>
                  <a:srgbClr val="FF0000"/>
                </a:solidFill>
              </a:rPr>
              <a:t>i</a:t>
            </a:r>
            <a:r>
              <a:rPr lang="en-US" sz="2800" dirty="0">
                <a:solidFill>
                  <a:srgbClr val="FF0000"/>
                </a:solidFill>
              </a:rPr>
              <a:t>, j, k)</a:t>
            </a:r>
          </a:p>
          <a:p>
            <a:pPr marL="914400" lvl="1" indent="-457200">
              <a:buFont typeface="Arial" panose="020B0604020202020204" pitchFamily="34" charset="0"/>
              <a:buChar char="•"/>
            </a:pPr>
            <a:r>
              <a:rPr lang="en-US" sz="2800" dirty="0">
                <a:solidFill>
                  <a:srgbClr val="FF0000"/>
                </a:solidFill>
              </a:rPr>
              <a:t>reply(</a:t>
            </a:r>
            <a:r>
              <a:rPr lang="en-US" sz="2800" dirty="0" err="1">
                <a:solidFill>
                  <a:srgbClr val="FF0000"/>
                </a:solidFill>
              </a:rPr>
              <a:t>i</a:t>
            </a:r>
            <a:r>
              <a:rPr lang="en-US" sz="2800" dirty="0">
                <a:solidFill>
                  <a:srgbClr val="FF0000"/>
                </a:solidFill>
              </a:rPr>
              <a:t>, j, k)</a:t>
            </a:r>
          </a:p>
          <a:p>
            <a:pPr marL="914400" lvl="1" indent="-457200">
              <a:buFont typeface="Arial" panose="020B0604020202020204" pitchFamily="34" charset="0"/>
              <a:buChar char="•"/>
            </a:pPr>
            <a:r>
              <a:rPr lang="en-US" sz="2800" dirty="0"/>
              <a:t>denote that they belong to a diffusion computation initiated by P</a:t>
            </a:r>
            <a:r>
              <a:rPr lang="en-US" sz="2800" baseline="-25000" dirty="0"/>
              <a:t>i</a:t>
            </a:r>
            <a:r>
              <a:rPr lang="en-US" sz="2800" dirty="0"/>
              <a:t> and are being sent from P</a:t>
            </a:r>
            <a:r>
              <a:rPr lang="en-US" sz="2800" baseline="-25000" dirty="0"/>
              <a:t>j</a:t>
            </a:r>
            <a:r>
              <a:rPr lang="en-US" sz="2800" dirty="0"/>
              <a:t> to P</a:t>
            </a:r>
            <a:r>
              <a:rPr lang="en-US" sz="2800" baseline="-25000" dirty="0"/>
              <a:t>k</a:t>
            </a:r>
          </a:p>
          <a:p>
            <a:pPr marL="457200" indent="-457200">
              <a:buFont typeface="Arial" panose="020B0604020202020204" pitchFamily="34" charset="0"/>
              <a:buChar char="•"/>
            </a:pPr>
            <a:r>
              <a:rPr lang="en-US" sz="2800" dirty="0"/>
              <a:t>a blocked process initiates deadlock detection by sending query messages to all processes in its dependent set (i.e., processes from which it is waiting to receive a message)</a:t>
            </a:r>
            <a:endParaRPr lang="en-US" sz="2650" dirty="0"/>
          </a:p>
        </p:txBody>
      </p:sp>
    </p:spTree>
    <p:extLst>
      <p:ext uri="{BB962C8B-B14F-4D97-AF65-F5344CB8AC3E}">
        <p14:creationId xmlns:p14="http://schemas.microsoft.com/office/powerpoint/2010/main" val="351893645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34768" y="1431384"/>
            <a:ext cx="10467546" cy="2246769"/>
          </a:xfrm>
          <a:prstGeom prst="rect">
            <a:avLst/>
          </a:prstGeom>
        </p:spPr>
        <p:txBody>
          <a:bodyPr wrap="square">
            <a:spAutoFit/>
          </a:bodyPr>
          <a:lstStyle/>
          <a:p>
            <a:pPr marL="457200" indent="-457200">
              <a:buFont typeface="Arial" panose="020B0604020202020204" pitchFamily="34" charset="0"/>
              <a:buChar char="•"/>
            </a:pPr>
            <a:r>
              <a:rPr lang="en-US" sz="2800" dirty="0"/>
              <a:t>local variable </a:t>
            </a:r>
            <a:r>
              <a:rPr lang="en-US" sz="2800" dirty="0" err="1">
                <a:solidFill>
                  <a:srgbClr val="FF0000"/>
                </a:solidFill>
              </a:rPr>
              <a:t>num</a:t>
            </a:r>
            <a:r>
              <a:rPr lang="en-US" sz="2800" baseline="-25000" dirty="0" err="1">
                <a:solidFill>
                  <a:srgbClr val="FF0000"/>
                </a:solidFill>
              </a:rPr>
              <a:t>k</a:t>
            </a:r>
            <a:r>
              <a:rPr lang="en-US" sz="2800" dirty="0">
                <a:solidFill>
                  <a:srgbClr val="FF0000"/>
                </a:solidFill>
              </a:rPr>
              <a:t>(</a:t>
            </a:r>
            <a:r>
              <a:rPr lang="en-US" sz="2800" dirty="0" err="1">
                <a:solidFill>
                  <a:srgbClr val="FF0000"/>
                </a:solidFill>
              </a:rPr>
              <a:t>i</a:t>
            </a:r>
            <a:r>
              <a:rPr lang="en-US" sz="2800" dirty="0">
                <a:solidFill>
                  <a:srgbClr val="FF0000"/>
                </a:solidFill>
              </a:rPr>
              <a:t>)</a:t>
            </a:r>
            <a:r>
              <a:rPr lang="en-US" sz="2800" dirty="0"/>
              <a:t> = number of query messages sent</a:t>
            </a:r>
          </a:p>
          <a:p>
            <a:pPr marL="457200" indent="-457200">
              <a:buFont typeface="Arial" panose="020B0604020202020204" pitchFamily="34" charset="0"/>
              <a:buChar char="•"/>
            </a:pPr>
            <a:r>
              <a:rPr lang="en-US" sz="2800" dirty="0" err="1"/>
              <a:t>P</a:t>
            </a:r>
            <a:r>
              <a:rPr lang="en-US" sz="2800" baseline="-25000" dirty="0" err="1"/>
              <a:t>k</a:t>
            </a:r>
            <a:r>
              <a:rPr lang="en-US" sz="2800" dirty="0"/>
              <a:t> maintains a </a:t>
            </a:r>
            <a:r>
              <a:rPr lang="en-US" sz="2800" dirty="0" err="1"/>
              <a:t>boolean</a:t>
            </a:r>
            <a:r>
              <a:rPr lang="en-US" sz="2800" dirty="0"/>
              <a:t> variable </a:t>
            </a:r>
            <a:r>
              <a:rPr lang="en-US" sz="2800" dirty="0" err="1">
                <a:solidFill>
                  <a:srgbClr val="FF0000"/>
                </a:solidFill>
              </a:rPr>
              <a:t>wait</a:t>
            </a:r>
            <a:r>
              <a:rPr lang="en-US" sz="2800" baseline="-25000" dirty="0" err="1">
                <a:solidFill>
                  <a:srgbClr val="FF0000"/>
                </a:solidFill>
              </a:rPr>
              <a:t>k</a:t>
            </a:r>
            <a:r>
              <a:rPr lang="en-US" sz="2800" dirty="0">
                <a:solidFill>
                  <a:srgbClr val="FF0000"/>
                </a:solidFill>
              </a:rPr>
              <a:t>(</a:t>
            </a:r>
            <a:r>
              <a:rPr lang="en-US" sz="2800" dirty="0" err="1">
                <a:solidFill>
                  <a:srgbClr val="FF0000"/>
                </a:solidFill>
              </a:rPr>
              <a:t>i</a:t>
            </a:r>
            <a:r>
              <a:rPr lang="en-US" sz="2800" dirty="0">
                <a:solidFill>
                  <a:srgbClr val="FF0000"/>
                </a:solidFill>
              </a:rPr>
              <a:t>)</a:t>
            </a:r>
            <a:r>
              <a:rPr lang="en-US" sz="2800" dirty="0"/>
              <a:t> </a:t>
            </a:r>
          </a:p>
          <a:p>
            <a:pPr marL="457200" indent="-457200">
              <a:buFont typeface="Arial" panose="020B0604020202020204" pitchFamily="34" charset="0"/>
              <a:buChar char="•"/>
            </a:pPr>
            <a:r>
              <a:rPr lang="en-US" sz="2800" dirty="0" err="1"/>
              <a:t>wait</a:t>
            </a:r>
            <a:r>
              <a:rPr lang="en-US" sz="2800" baseline="-25000" dirty="0" err="1"/>
              <a:t>k</a:t>
            </a:r>
            <a:r>
              <a:rPr lang="en-US" sz="2800" dirty="0"/>
              <a:t>(</a:t>
            </a:r>
            <a:r>
              <a:rPr lang="en-US" sz="2800" dirty="0" err="1"/>
              <a:t>i</a:t>
            </a:r>
            <a:r>
              <a:rPr lang="en-US" sz="2800" dirty="0"/>
              <a:t>) denotes that </a:t>
            </a:r>
            <a:r>
              <a:rPr lang="en-US" sz="2800" dirty="0" err="1"/>
              <a:t>P</a:t>
            </a:r>
            <a:r>
              <a:rPr lang="en-US" sz="2800" baseline="-25000" dirty="0" err="1"/>
              <a:t>k</a:t>
            </a:r>
            <a:r>
              <a:rPr lang="en-US" sz="2800" baseline="-25000" dirty="0"/>
              <a:t> </a:t>
            </a:r>
            <a:r>
              <a:rPr lang="en-US" sz="2800" dirty="0"/>
              <a:t>has been continuously blocked since it received the last engaging query from P</a:t>
            </a:r>
            <a:r>
              <a:rPr lang="en-US" sz="2800" baseline="-25000" dirty="0"/>
              <a:t>i</a:t>
            </a:r>
            <a:r>
              <a:rPr lang="en-US" sz="2800" dirty="0"/>
              <a:t> </a:t>
            </a:r>
          </a:p>
          <a:p>
            <a:endParaRPr lang="en-US" sz="2800" dirty="0"/>
          </a:p>
        </p:txBody>
      </p:sp>
    </p:spTree>
    <p:extLst>
      <p:ext uri="{BB962C8B-B14F-4D97-AF65-F5344CB8AC3E}">
        <p14:creationId xmlns:p14="http://schemas.microsoft.com/office/powerpoint/2010/main" val="47539169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406400" y="1379306"/>
            <a:ext cx="11188014" cy="5693866"/>
          </a:xfrm>
          <a:prstGeom prst="rect">
            <a:avLst/>
          </a:prstGeom>
        </p:spPr>
        <p:txBody>
          <a:bodyPr wrap="square">
            <a:spAutoFit/>
          </a:bodyPr>
          <a:lstStyle/>
          <a:p>
            <a:pPr marL="457200" indent="-457200">
              <a:buFont typeface="Arial" panose="020B0604020202020204" pitchFamily="34" charset="0"/>
              <a:buChar char="•"/>
            </a:pPr>
            <a:r>
              <a:rPr lang="en-US" sz="2800" dirty="0"/>
              <a:t>first query message received by </a:t>
            </a:r>
            <a:r>
              <a:rPr lang="en-US" sz="2800" dirty="0" err="1"/>
              <a:t>P</a:t>
            </a:r>
            <a:r>
              <a:rPr lang="en-US" sz="2800" baseline="-25000" dirty="0" err="1"/>
              <a:t>k</a:t>
            </a:r>
            <a:r>
              <a:rPr lang="en-US" sz="2800" dirty="0"/>
              <a:t> for the deadlock detection initiated by P</a:t>
            </a:r>
            <a:r>
              <a:rPr lang="en-US" sz="2800" baseline="-25000" dirty="0"/>
              <a:t>i</a:t>
            </a:r>
            <a:r>
              <a:rPr lang="en-US" sz="2800" dirty="0"/>
              <a:t> </a:t>
            </a:r>
            <a:r>
              <a:rPr lang="en-US" sz="2800" dirty="0">
                <a:sym typeface="Wingdings" pitchFamily="2" charset="2"/>
              </a:rPr>
              <a:t> </a:t>
            </a:r>
            <a:r>
              <a:rPr lang="en-US" sz="2800" b="1" i="1" dirty="0">
                <a:solidFill>
                  <a:srgbClr val="FF00FF"/>
                </a:solidFill>
                <a:sym typeface="Wingdings" pitchFamily="2" charset="2"/>
              </a:rPr>
              <a:t>engaging query</a:t>
            </a:r>
            <a:endParaRPr lang="en-US" sz="2800" b="1" i="1" dirty="0">
              <a:solidFill>
                <a:srgbClr val="FF00FF"/>
              </a:solidFill>
            </a:endParaRPr>
          </a:p>
          <a:p>
            <a:pPr marL="457200" indent="-457200">
              <a:buFont typeface="Arial" panose="020B0604020202020204" pitchFamily="34" charset="0"/>
              <a:buChar char="•"/>
            </a:pPr>
            <a:r>
              <a:rPr lang="en-US" sz="2800" dirty="0"/>
              <a:t>if an active process receives a query or reply message, it discards it</a:t>
            </a:r>
          </a:p>
          <a:p>
            <a:pPr marL="457200" indent="-457200">
              <a:buFont typeface="Arial" panose="020B0604020202020204" pitchFamily="34" charset="0"/>
              <a:buChar char="•"/>
            </a:pPr>
            <a:r>
              <a:rPr lang="en-US" sz="2800" dirty="0"/>
              <a:t>when a blocked process P</a:t>
            </a:r>
            <a:r>
              <a:rPr lang="en-US" sz="2800" baseline="-25000" dirty="0"/>
              <a:t>k</a:t>
            </a:r>
            <a:r>
              <a:rPr lang="en-US" sz="2800" dirty="0"/>
              <a:t> receives a query(</a:t>
            </a:r>
            <a:r>
              <a:rPr lang="en-US" sz="2800" dirty="0" err="1"/>
              <a:t>i</a:t>
            </a:r>
            <a:r>
              <a:rPr lang="en-US" sz="2800" dirty="0"/>
              <a:t>, j, k) message, it takes certain actions</a:t>
            </a:r>
          </a:p>
          <a:p>
            <a:pPr marL="914400" lvl="1" indent="-457200">
              <a:buFont typeface="Arial" panose="020B0604020202020204" pitchFamily="34" charset="0"/>
              <a:buChar char="•"/>
            </a:pPr>
            <a:r>
              <a:rPr lang="en-US" sz="2800" dirty="0"/>
              <a:t>if this is the engaging query from P</a:t>
            </a:r>
            <a:r>
              <a:rPr lang="en-US" sz="2800" baseline="-25000" dirty="0"/>
              <a:t>i</a:t>
            </a:r>
            <a:r>
              <a:rPr lang="en-US" sz="2800" dirty="0"/>
              <a:t>, </a:t>
            </a:r>
            <a:r>
              <a:rPr lang="en-US" sz="2800" dirty="0" err="1"/>
              <a:t>P</a:t>
            </a:r>
            <a:r>
              <a:rPr lang="en-US" sz="2800" baseline="-25000" dirty="0" err="1"/>
              <a:t>k</a:t>
            </a:r>
            <a:r>
              <a:rPr lang="en-US" sz="2800" baseline="-25000" dirty="0"/>
              <a:t> </a:t>
            </a:r>
            <a:r>
              <a:rPr lang="en-US" sz="2800" dirty="0"/>
              <a:t>propagates the query to all the processes in its dependent set and sets </a:t>
            </a:r>
            <a:r>
              <a:rPr lang="en-US" sz="2800" dirty="0" err="1"/>
              <a:t>num</a:t>
            </a:r>
            <a:r>
              <a:rPr lang="en-US" sz="2800" baseline="-25000" dirty="0" err="1"/>
              <a:t>k</a:t>
            </a:r>
            <a:r>
              <a:rPr lang="en-US" sz="2800" dirty="0"/>
              <a:t>(</a:t>
            </a:r>
            <a:r>
              <a:rPr lang="en-US" sz="2800" dirty="0" err="1"/>
              <a:t>i</a:t>
            </a:r>
            <a:r>
              <a:rPr lang="en-US" sz="2800" dirty="0"/>
              <a:t>) = number of query messages sent</a:t>
            </a:r>
          </a:p>
          <a:p>
            <a:pPr marL="914400" lvl="1" indent="-457200">
              <a:buFont typeface="Arial" panose="020B0604020202020204" pitchFamily="34" charset="0"/>
              <a:buChar char="•"/>
            </a:pPr>
            <a:r>
              <a:rPr lang="en-US" sz="2800" dirty="0"/>
              <a:t>if this is not engaging query, </a:t>
            </a:r>
            <a:r>
              <a:rPr lang="en-US" sz="2800" dirty="0" err="1"/>
              <a:t>P</a:t>
            </a:r>
            <a:r>
              <a:rPr lang="en-US" sz="2800" baseline="-25000" dirty="0" err="1"/>
              <a:t>k</a:t>
            </a:r>
            <a:r>
              <a:rPr lang="en-US" sz="2800" baseline="-25000" dirty="0"/>
              <a:t> </a:t>
            </a:r>
            <a:r>
              <a:rPr lang="en-US" sz="2800" dirty="0"/>
              <a:t>returns a reply message if </a:t>
            </a:r>
            <a:r>
              <a:rPr lang="en-US" sz="2800" dirty="0" err="1"/>
              <a:t>P</a:t>
            </a:r>
            <a:r>
              <a:rPr lang="en-US" sz="2800" baseline="-25000" dirty="0" err="1"/>
              <a:t>k</a:t>
            </a:r>
            <a:r>
              <a:rPr lang="en-US" sz="2800" dirty="0"/>
              <a:t> has been continuously blocked since it received the corresponding engaging query</a:t>
            </a:r>
          </a:p>
          <a:p>
            <a:pPr marL="914400" lvl="1" indent="-457200">
              <a:buFont typeface="Arial" panose="020B0604020202020204" pitchFamily="34" charset="0"/>
              <a:buChar char="•"/>
            </a:pPr>
            <a:r>
              <a:rPr lang="en-US" sz="2800" dirty="0"/>
              <a:t>if </a:t>
            </a:r>
            <a:r>
              <a:rPr lang="en-US" sz="2800" dirty="0" err="1"/>
              <a:t>P</a:t>
            </a:r>
            <a:r>
              <a:rPr lang="en-US" sz="2800" baseline="-25000" dirty="0" err="1"/>
              <a:t>k</a:t>
            </a:r>
            <a:r>
              <a:rPr lang="en-US" sz="2800" dirty="0"/>
              <a:t> is not blocked, it discards the query</a:t>
            </a:r>
          </a:p>
          <a:p>
            <a:endParaRPr lang="en-US" sz="2800" dirty="0"/>
          </a:p>
        </p:txBody>
      </p:sp>
    </p:spTree>
    <p:extLst>
      <p:ext uri="{BB962C8B-B14F-4D97-AF65-F5344CB8AC3E}">
        <p14:creationId xmlns:p14="http://schemas.microsoft.com/office/powerpoint/2010/main" val="25326152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7" y="1522000"/>
            <a:ext cx="10467546" cy="5262979"/>
          </a:xfrm>
          <a:prstGeom prst="rect">
            <a:avLst/>
          </a:prstGeom>
        </p:spPr>
        <p:txBody>
          <a:bodyPr wrap="square">
            <a:spAutoFit/>
          </a:bodyPr>
          <a:lstStyle/>
          <a:p>
            <a:r>
              <a:rPr lang="en-US" sz="2800" b="1" dirty="0">
                <a:solidFill>
                  <a:srgbClr val="FF0000"/>
                </a:solidFill>
              </a:rPr>
              <a:t>Initiate a deadlock detection for a blocked process P</a:t>
            </a:r>
            <a:r>
              <a:rPr lang="en-US" sz="2800" b="1" baseline="-25000" dirty="0">
                <a:solidFill>
                  <a:srgbClr val="FF0000"/>
                </a:solidFill>
              </a:rPr>
              <a:t>i</a:t>
            </a:r>
            <a:r>
              <a:rPr lang="en-US" sz="2800" b="1" dirty="0">
                <a:solidFill>
                  <a:srgbClr val="FF0000"/>
                </a:solidFill>
              </a:rPr>
              <a:t>:</a:t>
            </a:r>
          </a:p>
          <a:p>
            <a:pPr marL="914400" lvl="1" indent="-457200">
              <a:buFont typeface="Arial" panose="020B0604020202020204" pitchFamily="34" charset="0"/>
              <a:buChar char="•"/>
            </a:pPr>
            <a:r>
              <a:rPr lang="en-US" sz="2800" dirty="0"/>
              <a:t>send query(</a:t>
            </a:r>
            <a:r>
              <a:rPr lang="en-US" sz="2800" dirty="0" err="1"/>
              <a:t>i</a:t>
            </a:r>
            <a:r>
              <a:rPr lang="en-US" sz="2800" dirty="0"/>
              <a:t>, </a:t>
            </a:r>
            <a:r>
              <a:rPr lang="en-US" sz="2800" dirty="0" err="1"/>
              <a:t>i</a:t>
            </a:r>
            <a:r>
              <a:rPr lang="en-US" sz="2800" dirty="0"/>
              <a:t>, j) to all processes P</a:t>
            </a:r>
            <a:r>
              <a:rPr lang="en-US" sz="2800" baseline="-25000" dirty="0"/>
              <a:t>j</a:t>
            </a:r>
            <a:r>
              <a:rPr lang="en-US" sz="2800" dirty="0"/>
              <a:t> in the dependent set </a:t>
            </a:r>
            <a:r>
              <a:rPr lang="en-US" sz="2800" dirty="0" err="1"/>
              <a:t>DS</a:t>
            </a:r>
            <a:r>
              <a:rPr lang="en-US" sz="2800" baseline="-25000" dirty="0" err="1"/>
              <a:t>i</a:t>
            </a:r>
            <a:r>
              <a:rPr lang="en-US" sz="2800" dirty="0"/>
              <a:t> of P</a:t>
            </a:r>
            <a:r>
              <a:rPr lang="en-US" sz="2800" baseline="-25000" dirty="0"/>
              <a:t>i</a:t>
            </a:r>
            <a:endParaRPr lang="en-US" sz="2800" dirty="0"/>
          </a:p>
          <a:p>
            <a:pPr marL="914400" lvl="1" indent="-457200">
              <a:buFont typeface="Arial" panose="020B0604020202020204" pitchFamily="34" charset="0"/>
              <a:buChar char="•"/>
            </a:pPr>
            <a:r>
              <a:rPr lang="en-US" sz="2800" dirty="0" err="1"/>
              <a:t>num</a:t>
            </a:r>
            <a:r>
              <a:rPr lang="en-US" sz="2800" baseline="-25000" dirty="0" err="1"/>
              <a:t>i</a:t>
            </a:r>
            <a:r>
              <a:rPr lang="en-US" sz="2800" dirty="0"/>
              <a:t>(</a:t>
            </a:r>
            <a:r>
              <a:rPr lang="en-US" sz="2800" dirty="0" err="1"/>
              <a:t>i</a:t>
            </a:r>
            <a:r>
              <a:rPr lang="en-US" sz="2800" dirty="0"/>
              <a:t>) = |</a:t>
            </a:r>
            <a:r>
              <a:rPr lang="en-US" sz="2800" dirty="0" err="1"/>
              <a:t>DS</a:t>
            </a:r>
            <a:r>
              <a:rPr lang="en-US" sz="2800" baseline="-25000" dirty="0" err="1"/>
              <a:t>i</a:t>
            </a:r>
            <a:r>
              <a:rPr lang="en-US" sz="2800" dirty="0"/>
              <a:t>|</a:t>
            </a:r>
          </a:p>
          <a:p>
            <a:pPr marL="914400" lvl="1" indent="-457200">
              <a:buFont typeface="Arial" panose="020B0604020202020204" pitchFamily="34" charset="0"/>
              <a:buChar char="•"/>
            </a:pPr>
            <a:r>
              <a:rPr lang="en-US" sz="2800" dirty="0" err="1"/>
              <a:t>wait</a:t>
            </a:r>
            <a:r>
              <a:rPr lang="en-US" sz="2800" baseline="-25000" dirty="0" err="1"/>
              <a:t>i</a:t>
            </a:r>
            <a:r>
              <a:rPr lang="en-US" sz="2800" dirty="0"/>
              <a:t>(</a:t>
            </a:r>
            <a:r>
              <a:rPr lang="en-US" sz="2800" dirty="0" err="1"/>
              <a:t>i</a:t>
            </a:r>
            <a:r>
              <a:rPr lang="en-US" sz="2800" dirty="0"/>
              <a:t>) = true</a:t>
            </a:r>
          </a:p>
          <a:p>
            <a:r>
              <a:rPr lang="en-US" sz="2800" b="1" dirty="0">
                <a:solidFill>
                  <a:srgbClr val="FF0000"/>
                </a:solidFill>
              </a:rPr>
              <a:t>When a blocked process P</a:t>
            </a:r>
            <a:r>
              <a:rPr lang="en-US" sz="2800" b="1" baseline="-25000" dirty="0">
                <a:solidFill>
                  <a:srgbClr val="FF0000"/>
                </a:solidFill>
              </a:rPr>
              <a:t>k</a:t>
            </a:r>
            <a:r>
              <a:rPr lang="en-US" sz="2800" dirty="0">
                <a:solidFill>
                  <a:srgbClr val="FF0000"/>
                </a:solidFill>
              </a:rPr>
              <a:t> </a:t>
            </a:r>
            <a:r>
              <a:rPr lang="en-US" sz="2800" b="1" dirty="0">
                <a:solidFill>
                  <a:srgbClr val="FF0000"/>
                </a:solidFill>
              </a:rPr>
              <a:t>receives a query(</a:t>
            </a:r>
            <a:r>
              <a:rPr lang="en-US" sz="2800" b="1" dirty="0" err="1">
                <a:solidFill>
                  <a:srgbClr val="FF0000"/>
                </a:solidFill>
              </a:rPr>
              <a:t>i</a:t>
            </a:r>
            <a:r>
              <a:rPr lang="en-US" sz="2800" b="1" dirty="0">
                <a:solidFill>
                  <a:srgbClr val="FF0000"/>
                </a:solidFill>
              </a:rPr>
              <a:t>, j, k):</a:t>
            </a:r>
          </a:p>
          <a:p>
            <a:pPr marL="914400" lvl="1" indent="-457200">
              <a:buFont typeface="Arial" panose="020B0604020202020204" pitchFamily="34" charset="0"/>
              <a:buChar char="•"/>
            </a:pPr>
            <a:r>
              <a:rPr lang="en-US" sz="2800" b="1" i="1" dirty="0">
                <a:solidFill>
                  <a:srgbClr val="0000FF"/>
                </a:solidFill>
              </a:rPr>
              <a:t>if</a:t>
            </a:r>
            <a:r>
              <a:rPr lang="en-US" sz="2800" dirty="0"/>
              <a:t> this is the </a:t>
            </a:r>
            <a:r>
              <a:rPr lang="en-US" sz="2800" b="1" dirty="0"/>
              <a:t>engaging query </a:t>
            </a:r>
            <a:r>
              <a:rPr lang="en-US" sz="2800" dirty="0"/>
              <a:t>for process P</a:t>
            </a:r>
            <a:r>
              <a:rPr lang="en-US" sz="2800" baseline="-25000" dirty="0"/>
              <a:t>i</a:t>
            </a:r>
            <a:r>
              <a:rPr lang="en-US" sz="2800" dirty="0"/>
              <a:t> then </a:t>
            </a:r>
          </a:p>
          <a:p>
            <a:pPr marL="1371600" lvl="2" indent="-457200">
              <a:buFont typeface="Arial" panose="020B0604020202020204" pitchFamily="34" charset="0"/>
              <a:buChar char="•"/>
            </a:pPr>
            <a:r>
              <a:rPr lang="en-US" sz="2800" dirty="0"/>
              <a:t>send query(</a:t>
            </a:r>
            <a:r>
              <a:rPr lang="en-US" sz="2800" dirty="0" err="1"/>
              <a:t>i</a:t>
            </a:r>
            <a:r>
              <a:rPr lang="en-US" sz="2800" dirty="0"/>
              <a:t>, k, m) to all P</a:t>
            </a:r>
            <a:r>
              <a:rPr lang="en-US" sz="2800" baseline="-25000" dirty="0"/>
              <a:t>m</a:t>
            </a:r>
            <a:r>
              <a:rPr lang="en-US" sz="2800" dirty="0"/>
              <a:t> in its dependent set </a:t>
            </a:r>
            <a:r>
              <a:rPr lang="en-US" sz="2800" dirty="0" err="1"/>
              <a:t>DS</a:t>
            </a:r>
            <a:r>
              <a:rPr lang="en-US" sz="2800" baseline="-25000" dirty="0" err="1"/>
              <a:t>k</a:t>
            </a:r>
            <a:endParaRPr lang="en-US" sz="2800" dirty="0"/>
          </a:p>
          <a:p>
            <a:pPr marL="1371600" lvl="2" indent="-457200">
              <a:buFont typeface="Arial" panose="020B0604020202020204" pitchFamily="34" charset="0"/>
              <a:buChar char="•"/>
            </a:pPr>
            <a:r>
              <a:rPr lang="en-US" sz="2800" dirty="0" err="1"/>
              <a:t>num</a:t>
            </a:r>
            <a:r>
              <a:rPr lang="en-US" sz="2800" baseline="-25000" dirty="0" err="1"/>
              <a:t>k</a:t>
            </a:r>
            <a:r>
              <a:rPr lang="en-US" sz="2800" dirty="0"/>
              <a:t>(</a:t>
            </a:r>
            <a:r>
              <a:rPr lang="en-US" sz="2800" dirty="0" err="1"/>
              <a:t>i</a:t>
            </a:r>
            <a:r>
              <a:rPr lang="en-US" sz="2800" dirty="0"/>
              <a:t>) = |</a:t>
            </a:r>
            <a:r>
              <a:rPr lang="en-US" sz="2800" dirty="0" err="1"/>
              <a:t>DS</a:t>
            </a:r>
            <a:r>
              <a:rPr lang="en-US" sz="2800" baseline="-25000" dirty="0" err="1"/>
              <a:t>k</a:t>
            </a:r>
            <a:r>
              <a:rPr lang="en-US" sz="2800" dirty="0"/>
              <a:t>|</a:t>
            </a:r>
          </a:p>
          <a:p>
            <a:pPr marL="1371600" lvl="2" indent="-457200">
              <a:buFont typeface="Arial" panose="020B0604020202020204" pitchFamily="34" charset="0"/>
              <a:buChar char="•"/>
            </a:pPr>
            <a:r>
              <a:rPr lang="en-US" sz="2800" dirty="0" err="1"/>
              <a:t>wait</a:t>
            </a:r>
            <a:r>
              <a:rPr lang="en-US" sz="2800" baseline="-25000" dirty="0" err="1"/>
              <a:t>k</a:t>
            </a:r>
            <a:r>
              <a:rPr lang="en-US" sz="2800" dirty="0"/>
              <a:t>(</a:t>
            </a:r>
            <a:r>
              <a:rPr lang="en-US" sz="2800" dirty="0" err="1"/>
              <a:t>i</a:t>
            </a:r>
            <a:r>
              <a:rPr lang="en-US" sz="2800" dirty="0"/>
              <a:t>) = true</a:t>
            </a:r>
          </a:p>
          <a:p>
            <a:pPr marL="914400" lvl="1" indent="-457200">
              <a:buFont typeface="Arial" panose="020B0604020202020204" pitchFamily="34" charset="0"/>
              <a:buChar char="•"/>
            </a:pPr>
            <a:r>
              <a:rPr lang="en-US" sz="2800" b="1" i="1" dirty="0">
                <a:solidFill>
                  <a:srgbClr val="0000FF"/>
                </a:solidFill>
              </a:rPr>
              <a:t>else</a:t>
            </a:r>
            <a:r>
              <a:rPr lang="en-US" sz="2800" dirty="0"/>
              <a:t> if </a:t>
            </a:r>
            <a:r>
              <a:rPr lang="en-US" sz="2800" dirty="0" err="1"/>
              <a:t>wait</a:t>
            </a:r>
            <a:r>
              <a:rPr lang="en-US" sz="2800" baseline="-25000" dirty="0" err="1"/>
              <a:t>k</a:t>
            </a:r>
            <a:r>
              <a:rPr lang="en-US" sz="2800" dirty="0"/>
              <a:t>(</a:t>
            </a:r>
            <a:r>
              <a:rPr lang="en-US" sz="2800" dirty="0" err="1"/>
              <a:t>i</a:t>
            </a:r>
            <a:r>
              <a:rPr lang="en-US" sz="2800" dirty="0"/>
              <a:t>) = true then </a:t>
            </a:r>
          </a:p>
          <a:p>
            <a:pPr marL="1371600" lvl="2" indent="-457200">
              <a:buFont typeface="Arial" panose="020B0604020202020204" pitchFamily="34" charset="0"/>
              <a:buChar char="•"/>
            </a:pPr>
            <a:r>
              <a:rPr lang="en-US" sz="2800" dirty="0"/>
              <a:t>send a reply(</a:t>
            </a:r>
            <a:r>
              <a:rPr lang="en-US" sz="2800" dirty="0" err="1"/>
              <a:t>i</a:t>
            </a:r>
            <a:r>
              <a:rPr lang="en-US" sz="2800" dirty="0"/>
              <a:t>, k, j) to P</a:t>
            </a:r>
            <a:r>
              <a:rPr lang="en-US" sz="2800" baseline="-25000" dirty="0"/>
              <a:t>j</a:t>
            </a:r>
            <a:r>
              <a:rPr lang="en-US" sz="2800" dirty="0"/>
              <a:t> </a:t>
            </a:r>
          </a:p>
          <a:p>
            <a:endParaRPr lang="en-US" sz="2650" dirty="0"/>
          </a:p>
        </p:txBody>
      </p:sp>
    </p:spTree>
    <p:extLst>
      <p:ext uri="{BB962C8B-B14F-4D97-AF65-F5344CB8AC3E}">
        <p14:creationId xmlns:p14="http://schemas.microsoft.com/office/powerpoint/2010/main" val="27818147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7" y="1522000"/>
            <a:ext cx="10110573" cy="3108543"/>
          </a:xfrm>
          <a:prstGeom prst="rect">
            <a:avLst/>
          </a:prstGeom>
        </p:spPr>
        <p:txBody>
          <a:bodyPr wrap="square">
            <a:spAutoFit/>
          </a:bodyPr>
          <a:lstStyle/>
          <a:p>
            <a:r>
              <a:rPr lang="en-US" sz="2800" b="1" dirty="0">
                <a:solidFill>
                  <a:srgbClr val="FF0000"/>
                </a:solidFill>
              </a:rPr>
              <a:t>When a process P</a:t>
            </a:r>
            <a:r>
              <a:rPr lang="en-US" sz="2800" b="1" baseline="-25000" dirty="0">
                <a:solidFill>
                  <a:srgbClr val="FF0000"/>
                </a:solidFill>
              </a:rPr>
              <a:t>k</a:t>
            </a:r>
            <a:r>
              <a:rPr lang="en-US" sz="2800" dirty="0">
                <a:solidFill>
                  <a:srgbClr val="FF0000"/>
                </a:solidFill>
              </a:rPr>
              <a:t> </a:t>
            </a:r>
            <a:r>
              <a:rPr lang="en-US" sz="2800" b="1" dirty="0">
                <a:solidFill>
                  <a:srgbClr val="FF0000"/>
                </a:solidFill>
              </a:rPr>
              <a:t>receives a reply(</a:t>
            </a:r>
            <a:r>
              <a:rPr lang="en-US" sz="2800" b="1" dirty="0" err="1">
                <a:solidFill>
                  <a:srgbClr val="FF0000"/>
                </a:solidFill>
              </a:rPr>
              <a:t>i</a:t>
            </a:r>
            <a:r>
              <a:rPr lang="en-US" sz="2800" b="1" dirty="0">
                <a:solidFill>
                  <a:srgbClr val="FF0000"/>
                </a:solidFill>
              </a:rPr>
              <a:t>, j, k):</a:t>
            </a:r>
          </a:p>
          <a:p>
            <a:pPr marL="914400" lvl="1" indent="-457200">
              <a:buFont typeface="Arial" panose="020B0604020202020204" pitchFamily="34" charset="0"/>
              <a:buChar char="•"/>
            </a:pPr>
            <a:r>
              <a:rPr lang="en-US" sz="2800" b="1" i="1" dirty="0">
                <a:solidFill>
                  <a:srgbClr val="0000FF"/>
                </a:solidFill>
              </a:rPr>
              <a:t>if </a:t>
            </a:r>
            <a:r>
              <a:rPr lang="en-US" sz="2800" dirty="0" err="1"/>
              <a:t>wait</a:t>
            </a:r>
            <a:r>
              <a:rPr lang="en-US" sz="2800" baseline="-25000" dirty="0" err="1"/>
              <a:t>k</a:t>
            </a:r>
            <a:r>
              <a:rPr lang="en-US" sz="2800" dirty="0"/>
              <a:t>(</a:t>
            </a:r>
            <a:r>
              <a:rPr lang="en-US" sz="2800" dirty="0" err="1"/>
              <a:t>i</a:t>
            </a:r>
            <a:r>
              <a:rPr lang="en-US" sz="2800" dirty="0"/>
              <a:t>) = true then</a:t>
            </a:r>
          </a:p>
          <a:p>
            <a:pPr marL="1371600" lvl="2" indent="-457200">
              <a:buFont typeface="Arial" panose="020B0604020202020204" pitchFamily="34" charset="0"/>
              <a:buChar char="•"/>
            </a:pPr>
            <a:r>
              <a:rPr lang="en-US" sz="2800" dirty="0" err="1"/>
              <a:t>num</a:t>
            </a:r>
            <a:r>
              <a:rPr lang="en-US" sz="2800" baseline="-25000" dirty="0" err="1"/>
              <a:t>k</a:t>
            </a:r>
            <a:r>
              <a:rPr lang="en-US" sz="2800" dirty="0"/>
              <a:t>(</a:t>
            </a:r>
            <a:r>
              <a:rPr lang="en-US" sz="2800" dirty="0" err="1"/>
              <a:t>i</a:t>
            </a:r>
            <a:r>
              <a:rPr lang="en-US" sz="2800" dirty="0"/>
              <a:t>) = </a:t>
            </a:r>
            <a:r>
              <a:rPr lang="en-US" sz="2800" dirty="0" err="1"/>
              <a:t>num</a:t>
            </a:r>
            <a:r>
              <a:rPr lang="en-US" sz="2800" baseline="-25000" dirty="0" err="1"/>
              <a:t>k</a:t>
            </a:r>
            <a:r>
              <a:rPr lang="en-US" sz="2800" dirty="0"/>
              <a:t>(</a:t>
            </a:r>
            <a:r>
              <a:rPr lang="en-US" sz="2800" dirty="0" err="1"/>
              <a:t>i</a:t>
            </a:r>
            <a:r>
              <a:rPr lang="en-US" sz="2800" dirty="0"/>
              <a:t>) − 1</a:t>
            </a:r>
          </a:p>
          <a:p>
            <a:pPr marL="914400" lvl="1" indent="-457200">
              <a:buFont typeface="Arial" panose="020B0604020202020204" pitchFamily="34" charset="0"/>
              <a:buChar char="•"/>
            </a:pPr>
            <a:r>
              <a:rPr lang="en-US" sz="2800" b="1" i="1" dirty="0">
                <a:solidFill>
                  <a:srgbClr val="0000FF"/>
                </a:solidFill>
              </a:rPr>
              <a:t>if</a:t>
            </a:r>
            <a:r>
              <a:rPr lang="en-US" sz="2800" dirty="0"/>
              <a:t> </a:t>
            </a:r>
            <a:r>
              <a:rPr lang="en-US" sz="2800" dirty="0" err="1"/>
              <a:t>num</a:t>
            </a:r>
            <a:r>
              <a:rPr lang="en-US" sz="2800" baseline="-25000" dirty="0" err="1"/>
              <a:t>k</a:t>
            </a:r>
            <a:r>
              <a:rPr lang="en-US" sz="2800" dirty="0"/>
              <a:t>(</a:t>
            </a:r>
            <a:r>
              <a:rPr lang="en-US" sz="2800" dirty="0" err="1"/>
              <a:t>i</a:t>
            </a:r>
            <a:r>
              <a:rPr lang="en-US" sz="2800" dirty="0"/>
              <a:t>) = 0 then</a:t>
            </a:r>
          </a:p>
          <a:p>
            <a:pPr marL="1371600" lvl="2" indent="-457200">
              <a:buFont typeface="Arial" panose="020B0604020202020204" pitchFamily="34" charset="0"/>
              <a:buChar char="•"/>
            </a:pPr>
            <a:r>
              <a:rPr lang="en-US" sz="2800" b="1" i="1" dirty="0">
                <a:solidFill>
                  <a:srgbClr val="0000FF"/>
                </a:solidFill>
              </a:rPr>
              <a:t>if</a:t>
            </a:r>
            <a:r>
              <a:rPr lang="en-US" sz="2800" dirty="0"/>
              <a:t>  </a:t>
            </a:r>
            <a:r>
              <a:rPr lang="en-US" sz="2800" dirty="0" err="1"/>
              <a:t>i</a:t>
            </a:r>
            <a:r>
              <a:rPr lang="en-US" sz="2800" dirty="0"/>
              <a:t> = k then </a:t>
            </a:r>
            <a:r>
              <a:rPr lang="en-US" sz="2800" b="1" dirty="0"/>
              <a:t>declare a deadlock</a:t>
            </a:r>
          </a:p>
          <a:p>
            <a:pPr marL="1371600" lvl="2" indent="-457200">
              <a:buFont typeface="Arial" panose="020B0604020202020204" pitchFamily="34" charset="0"/>
              <a:buChar char="•"/>
            </a:pPr>
            <a:r>
              <a:rPr lang="en-US" sz="2800" b="1" i="1" dirty="0">
                <a:solidFill>
                  <a:srgbClr val="0000FF"/>
                </a:solidFill>
              </a:rPr>
              <a:t>else</a:t>
            </a:r>
            <a:r>
              <a:rPr lang="en-US" sz="2800" dirty="0"/>
              <a:t> send reply(</a:t>
            </a:r>
            <a:r>
              <a:rPr lang="en-US" sz="2800" dirty="0" err="1"/>
              <a:t>i</a:t>
            </a:r>
            <a:r>
              <a:rPr lang="en-US" sz="2800" dirty="0"/>
              <a:t>, k, m) to the process P</a:t>
            </a:r>
            <a:r>
              <a:rPr lang="en-US" sz="2800" baseline="-25000" dirty="0"/>
              <a:t>m </a:t>
            </a:r>
            <a:r>
              <a:rPr lang="en-US" sz="2800" dirty="0"/>
              <a:t>which sent </a:t>
            </a:r>
          </a:p>
          <a:p>
            <a:pPr marL="2286000" lvl="4" indent="-457200"/>
            <a:r>
              <a:rPr lang="en-US" sz="2800" dirty="0"/>
              <a:t>   the engaging query</a:t>
            </a:r>
            <a:endParaRPr lang="en-US" sz="2650" dirty="0"/>
          </a:p>
        </p:txBody>
      </p:sp>
    </p:spTree>
    <p:extLst>
      <p:ext uri="{BB962C8B-B14F-4D97-AF65-F5344CB8AC3E}">
        <p14:creationId xmlns:p14="http://schemas.microsoft.com/office/powerpoint/2010/main" val="83231755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41" name="Rectangle 40">
            <a:extLst>
              <a:ext uri="{FF2B5EF4-FFF2-40B4-BE49-F238E27FC236}">
                <a16:creationId xmlns:a16="http://schemas.microsoft.com/office/drawing/2014/main" id="{4A37440B-D6B6-5948-AB13-FA0D4CD67D91}"/>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EEB40D2B-062D-7940-BC6F-FF5B4CC15F49}"/>
              </a:ext>
            </a:extLst>
          </p:cNvPr>
          <p:cNvGrpSpPr/>
          <p:nvPr/>
        </p:nvGrpSpPr>
        <p:grpSpPr>
          <a:xfrm>
            <a:off x="1567541" y="1306286"/>
            <a:ext cx="8541658" cy="4363216"/>
            <a:chOff x="1828799" y="1872343"/>
            <a:chExt cx="8541658" cy="4363216"/>
          </a:xfrm>
        </p:grpSpPr>
        <p:sp>
          <p:nvSpPr>
            <p:cNvPr id="5" name="TextBox 4">
              <a:extLst>
                <a:ext uri="{FF2B5EF4-FFF2-40B4-BE49-F238E27FC236}">
                  <a16:creationId xmlns:a16="http://schemas.microsoft.com/office/drawing/2014/main" id="{A0B249DD-7312-AF41-81AE-EF1E897A892D}"/>
                </a:ext>
              </a:extLst>
            </p:cNvPr>
            <p:cNvSpPr txBox="1"/>
            <p:nvPr/>
          </p:nvSpPr>
          <p:spPr>
            <a:xfrm>
              <a:off x="1828800" y="1886857"/>
              <a:ext cx="856343" cy="923330"/>
            </a:xfrm>
            <a:prstGeom prst="rect">
              <a:avLst/>
            </a:prstGeom>
            <a:noFill/>
            <a:ln w="38100">
              <a:solidFill>
                <a:schemeClr val="tx1"/>
              </a:solidFill>
            </a:ln>
          </p:spPr>
          <p:txBody>
            <a:bodyPr wrap="square" rtlCol="0">
              <a:spAutoFit/>
            </a:bodyPr>
            <a:lstStyle/>
            <a:p>
              <a:r>
                <a:rPr lang="en-US" sz="5400" dirty="0"/>
                <a:t> B</a:t>
              </a:r>
            </a:p>
          </p:txBody>
        </p:sp>
        <p:sp>
          <p:nvSpPr>
            <p:cNvPr id="8" name="TextBox 7">
              <a:extLst>
                <a:ext uri="{FF2B5EF4-FFF2-40B4-BE49-F238E27FC236}">
                  <a16:creationId xmlns:a16="http://schemas.microsoft.com/office/drawing/2014/main" id="{1AC7EDB2-DC5A-8C4F-A9B4-C4D058670A15}"/>
                </a:ext>
              </a:extLst>
            </p:cNvPr>
            <p:cNvSpPr txBox="1"/>
            <p:nvPr/>
          </p:nvSpPr>
          <p:spPr>
            <a:xfrm>
              <a:off x="1828799" y="5312229"/>
              <a:ext cx="856343" cy="923330"/>
            </a:xfrm>
            <a:prstGeom prst="rect">
              <a:avLst/>
            </a:prstGeom>
            <a:noFill/>
            <a:ln w="38100">
              <a:solidFill>
                <a:schemeClr val="tx1"/>
              </a:solidFill>
            </a:ln>
          </p:spPr>
          <p:txBody>
            <a:bodyPr wrap="square" rtlCol="0">
              <a:spAutoFit/>
            </a:bodyPr>
            <a:lstStyle/>
            <a:p>
              <a:r>
                <a:rPr lang="en-US" sz="5400" dirty="0"/>
                <a:t> A</a:t>
              </a:r>
            </a:p>
          </p:txBody>
        </p:sp>
        <p:sp>
          <p:nvSpPr>
            <p:cNvPr id="9" name="TextBox 8">
              <a:extLst>
                <a:ext uri="{FF2B5EF4-FFF2-40B4-BE49-F238E27FC236}">
                  <a16:creationId xmlns:a16="http://schemas.microsoft.com/office/drawing/2014/main" id="{FA9A0E6E-3BAD-C84D-8B2A-A2735D62693A}"/>
                </a:ext>
              </a:extLst>
            </p:cNvPr>
            <p:cNvSpPr txBox="1"/>
            <p:nvPr/>
          </p:nvSpPr>
          <p:spPr>
            <a:xfrm>
              <a:off x="5812970" y="5312229"/>
              <a:ext cx="856343" cy="923330"/>
            </a:xfrm>
            <a:prstGeom prst="rect">
              <a:avLst/>
            </a:prstGeom>
            <a:noFill/>
            <a:ln w="38100">
              <a:solidFill>
                <a:schemeClr val="tx1"/>
              </a:solidFill>
            </a:ln>
          </p:spPr>
          <p:txBody>
            <a:bodyPr wrap="square" rtlCol="0">
              <a:spAutoFit/>
            </a:bodyPr>
            <a:lstStyle/>
            <a:p>
              <a:r>
                <a:rPr lang="en-US" sz="5400" dirty="0"/>
                <a:t> F</a:t>
              </a:r>
            </a:p>
          </p:txBody>
        </p:sp>
        <p:sp>
          <p:nvSpPr>
            <p:cNvPr id="10" name="TextBox 9">
              <a:extLst>
                <a:ext uri="{FF2B5EF4-FFF2-40B4-BE49-F238E27FC236}">
                  <a16:creationId xmlns:a16="http://schemas.microsoft.com/office/drawing/2014/main" id="{564A4EF8-74B2-5044-BDB2-5448E9B601F1}"/>
                </a:ext>
              </a:extLst>
            </p:cNvPr>
            <p:cNvSpPr txBox="1"/>
            <p:nvPr/>
          </p:nvSpPr>
          <p:spPr>
            <a:xfrm>
              <a:off x="9492343" y="1886857"/>
              <a:ext cx="856343" cy="923330"/>
            </a:xfrm>
            <a:prstGeom prst="rect">
              <a:avLst/>
            </a:prstGeom>
            <a:noFill/>
            <a:ln w="38100">
              <a:solidFill>
                <a:schemeClr val="tx1"/>
              </a:solidFill>
            </a:ln>
          </p:spPr>
          <p:txBody>
            <a:bodyPr wrap="square" rtlCol="0">
              <a:spAutoFit/>
            </a:bodyPr>
            <a:lstStyle/>
            <a:p>
              <a:r>
                <a:rPr lang="en-US" sz="5400" dirty="0"/>
                <a:t> D</a:t>
              </a:r>
            </a:p>
          </p:txBody>
        </p:sp>
        <p:sp>
          <p:nvSpPr>
            <p:cNvPr id="11" name="TextBox 10">
              <a:extLst>
                <a:ext uri="{FF2B5EF4-FFF2-40B4-BE49-F238E27FC236}">
                  <a16:creationId xmlns:a16="http://schemas.microsoft.com/office/drawing/2014/main" id="{DE8F2BCB-9052-0349-8196-FF11D214443F}"/>
                </a:ext>
              </a:extLst>
            </p:cNvPr>
            <p:cNvSpPr txBox="1"/>
            <p:nvPr/>
          </p:nvSpPr>
          <p:spPr>
            <a:xfrm>
              <a:off x="5812971" y="1872343"/>
              <a:ext cx="856343" cy="923330"/>
            </a:xfrm>
            <a:prstGeom prst="rect">
              <a:avLst/>
            </a:prstGeom>
            <a:noFill/>
            <a:ln w="38100">
              <a:solidFill>
                <a:schemeClr val="tx1"/>
              </a:solidFill>
            </a:ln>
          </p:spPr>
          <p:txBody>
            <a:bodyPr wrap="square" rtlCol="0">
              <a:spAutoFit/>
            </a:bodyPr>
            <a:lstStyle/>
            <a:p>
              <a:r>
                <a:rPr lang="en-US" sz="5400" dirty="0"/>
                <a:t> C</a:t>
              </a:r>
            </a:p>
          </p:txBody>
        </p:sp>
        <p:sp>
          <p:nvSpPr>
            <p:cNvPr id="12" name="TextBox 11">
              <a:extLst>
                <a:ext uri="{FF2B5EF4-FFF2-40B4-BE49-F238E27FC236}">
                  <a16:creationId xmlns:a16="http://schemas.microsoft.com/office/drawing/2014/main" id="{AA896E91-DB31-F141-B957-8C88DA8B31AA}"/>
                </a:ext>
              </a:extLst>
            </p:cNvPr>
            <p:cNvSpPr txBox="1"/>
            <p:nvPr/>
          </p:nvSpPr>
          <p:spPr>
            <a:xfrm>
              <a:off x="9514114" y="5312229"/>
              <a:ext cx="856343" cy="923330"/>
            </a:xfrm>
            <a:prstGeom prst="rect">
              <a:avLst/>
            </a:prstGeom>
            <a:noFill/>
            <a:ln w="38100">
              <a:solidFill>
                <a:schemeClr val="tx1"/>
              </a:solidFill>
            </a:ln>
          </p:spPr>
          <p:txBody>
            <a:bodyPr wrap="square" rtlCol="0">
              <a:spAutoFit/>
            </a:bodyPr>
            <a:lstStyle/>
            <a:p>
              <a:r>
                <a:rPr lang="en-US" sz="5400" dirty="0"/>
                <a:t> E</a:t>
              </a:r>
            </a:p>
          </p:txBody>
        </p:sp>
        <p:cxnSp>
          <p:nvCxnSpPr>
            <p:cNvPr id="14" name="Straight Arrow Connector 13">
              <a:extLst>
                <a:ext uri="{FF2B5EF4-FFF2-40B4-BE49-F238E27FC236}">
                  <a16:creationId xmlns:a16="http://schemas.microsoft.com/office/drawing/2014/main" id="{CC5AE0E0-41DF-BC4F-A06D-F842C656C363}"/>
                </a:ext>
              </a:extLst>
            </p:cNvPr>
            <p:cNvCxnSpPr>
              <a:stCxn id="8" idx="0"/>
              <a:endCxn id="5" idx="2"/>
            </p:cNvCxnSpPr>
            <p:nvPr/>
          </p:nvCxnSpPr>
          <p:spPr>
            <a:xfrm flipV="1">
              <a:off x="2256971" y="2810187"/>
              <a:ext cx="1" cy="250204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A55499F-F420-FA46-97CB-149E567DEC6B}"/>
                </a:ext>
              </a:extLst>
            </p:cNvPr>
            <p:cNvCxnSpPr>
              <a:cxnSpLocks/>
              <a:stCxn id="5" idx="3"/>
              <a:endCxn id="11" idx="1"/>
            </p:cNvCxnSpPr>
            <p:nvPr/>
          </p:nvCxnSpPr>
          <p:spPr>
            <a:xfrm flipV="1">
              <a:off x="2685143" y="2339500"/>
              <a:ext cx="3127828" cy="90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E8B4E78-FBB6-5F4E-AC95-5FD795519359}"/>
                </a:ext>
              </a:extLst>
            </p:cNvPr>
            <p:cNvCxnSpPr>
              <a:cxnSpLocks/>
              <a:endCxn id="9" idx="0"/>
            </p:cNvCxnSpPr>
            <p:nvPr/>
          </p:nvCxnSpPr>
          <p:spPr>
            <a:xfrm>
              <a:off x="2685142" y="2579354"/>
              <a:ext cx="3556000" cy="273287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42A61A2-A88C-BF48-A26A-BC901530300B}"/>
                </a:ext>
              </a:extLst>
            </p:cNvPr>
            <p:cNvCxnSpPr>
              <a:cxnSpLocks/>
              <a:stCxn id="8" idx="3"/>
              <a:endCxn id="9" idx="1"/>
            </p:cNvCxnSpPr>
            <p:nvPr/>
          </p:nvCxnSpPr>
          <p:spPr>
            <a:xfrm>
              <a:off x="2685142" y="5773894"/>
              <a:ext cx="3127828" cy="0"/>
            </a:xfrm>
            <a:prstGeom prst="straightConnector1">
              <a:avLst/>
            </a:prstGeom>
            <a:ln w="381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0C02815-9977-634D-BE23-631A5B26D903}"/>
                </a:ext>
              </a:extLst>
            </p:cNvPr>
            <p:cNvCxnSpPr>
              <a:cxnSpLocks/>
              <a:stCxn id="11" idx="3"/>
              <a:endCxn id="10" idx="1"/>
            </p:cNvCxnSpPr>
            <p:nvPr/>
          </p:nvCxnSpPr>
          <p:spPr>
            <a:xfrm>
              <a:off x="6669314" y="2339500"/>
              <a:ext cx="2823029" cy="902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C2CDA6A-7178-6B4F-9BDA-6BD6A95C87EF}"/>
                </a:ext>
              </a:extLst>
            </p:cNvPr>
            <p:cNvCxnSpPr>
              <a:cxnSpLocks/>
              <a:stCxn id="10" idx="2"/>
              <a:endCxn id="12" idx="0"/>
            </p:cNvCxnSpPr>
            <p:nvPr/>
          </p:nvCxnSpPr>
          <p:spPr>
            <a:xfrm>
              <a:off x="9920515" y="2810187"/>
              <a:ext cx="21771" cy="250204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4817341-77D6-BC4D-8AB1-41A0E6AD2723}"/>
                </a:ext>
              </a:extLst>
            </p:cNvPr>
            <p:cNvCxnSpPr>
              <a:cxnSpLocks/>
            </p:cNvCxnSpPr>
            <p:nvPr/>
          </p:nvCxnSpPr>
          <p:spPr>
            <a:xfrm>
              <a:off x="6669312" y="2463938"/>
              <a:ext cx="3011717" cy="283377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3285D62-22C0-B143-BD2A-1E8FA3F963CB}"/>
                </a:ext>
              </a:extLst>
            </p:cNvPr>
            <p:cNvCxnSpPr>
              <a:cxnSpLocks/>
              <a:stCxn id="12" idx="1"/>
              <a:endCxn id="9" idx="3"/>
            </p:cNvCxnSpPr>
            <p:nvPr/>
          </p:nvCxnSpPr>
          <p:spPr>
            <a:xfrm flipH="1">
              <a:off x="6669313" y="5773894"/>
              <a:ext cx="284480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0151329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lnSpcReduction="10000"/>
          </a:bodyPr>
          <a:lstStyle/>
          <a:p>
            <a:pPr lvl="0" indent="0" algn="ctr">
              <a:lnSpc>
                <a:spcPct val="100000"/>
              </a:lnSpc>
              <a:spcBef>
                <a:spcPct val="0"/>
              </a:spcBef>
            </a:pPr>
            <a:r>
              <a:rPr lang="en-US" altLang="en-US" b="0" spc="0" dirty="0" err="1">
                <a:solidFill>
                  <a:srgbClr val="0000FF"/>
                </a:solidFill>
              </a:rPr>
              <a:t>Chandy</a:t>
            </a:r>
            <a:r>
              <a:rPr lang="en-US" altLang="en-US" b="0" spc="0" dirty="0">
                <a:solidFill>
                  <a:srgbClr val="0000FF"/>
                </a:solidFill>
              </a:rPr>
              <a:t>–</a:t>
            </a:r>
            <a:r>
              <a:rPr lang="en-US" altLang="en-US" b="0" spc="0" dirty="0" err="1">
                <a:solidFill>
                  <a:srgbClr val="0000FF"/>
                </a:solidFill>
              </a:rPr>
              <a:t>Misra</a:t>
            </a:r>
            <a:r>
              <a:rPr lang="en-US" altLang="en-US" b="0" spc="0" dirty="0">
                <a:solidFill>
                  <a:srgbClr val="0000FF"/>
                </a:solidFill>
              </a:rPr>
              <a:t>–Haas Algorithm for the OR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62228" y="1711471"/>
            <a:ext cx="10110573" cy="1815882"/>
          </a:xfrm>
          <a:prstGeom prst="rect">
            <a:avLst/>
          </a:prstGeom>
        </p:spPr>
        <p:txBody>
          <a:bodyPr wrap="square">
            <a:spAutoFit/>
          </a:bodyPr>
          <a:lstStyle/>
          <a:p>
            <a:r>
              <a:rPr lang="en-US" sz="2800" b="1" dirty="0">
                <a:solidFill>
                  <a:srgbClr val="FF0000"/>
                </a:solidFill>
              </a:rPr>
              <a:t>Performance analysis</a:t>
            </a:r>
          </a:p>
          <a:p>
            <a:pPr marL="457200" indent="-457200">
              <a:buFont typeface="Arial" panose="020B0604020202020204" pitchFamily="34" charset="0"/>
              <a:buChar char="•"/>
            </a:pPr>
            <a:r>
              <a:rPr lang="en-US" sz="2800" dirty="0"/>
              <a:t>for every deadlock detection, the algorithm exchanges e query messages and </a:t>
            </a:r>
            <a:r>
              <a:rPr lang="en-US" sz="2800" b="1" dirty="0"/>
              <a:t>e</a:t>
            </a:r>
            <a:r>
              <a:rPr lang="en-US" sz="2800" dirty="0"/>
              <a:t> reply</a:t>
            </a:r>
            <a:r>
              <a:rPr lang="en-US" sz="2800" i="1" dirty="0"/>
              <a:t> </a:t>
            </a:r>
            <a:r>
              <a:rPr lang="en-US" sz="2800" dirty="0"/>
              <a:t>messages, where </a:t>
            </a:r>
            <a:r>
              <a:rPr lang="en-US" sz="2800" b="1" dirty="0"/>
              <a:t>e = n(n − 1)</a:t>
            </a:r>
          </a:p>
          <a:p>
            <a:pPr marL="457200" indent="-457200">
              <a:buFont typeface="Arial" panose="020B0604020202020204" pitchFamily="34" charset="0"/>
              <a:buChar char="•"/>
            </a:pPr>
            <a:r>
              <a:rPr lang="en-US" sz="2800" dirty="0"/>
              <a:t>e is the number of edges, n is the number of processes</a:t>
            </a:r>
            <a:endParaRPr lang="en-US" sz="2650" dirty="0"/>
          </a:p>
        </p:txBody>
      </p:sp>
    </p:spTree>
    <p:extLst>
      <p:ext uri="{BB962C8B-B14F-4D97-AF65-F5344CB8AC3E}">
        <p14:creationId xmlns:p14="http://schemas.microsoft.com/office/powerpoint/2010/main" val="3580638817"/>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Deadlock Resolution</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708454" y="1307608"/>
            <a:ext cx="11170508" cy="4378122"/>
          </a:xfrm>
          <a:prstGeom prst="rect">
            <a:avLst/>
          </a:prstGeom>
        </p:spPr>
        <p:txBody>
          <a:bodyPr wrap="square">
            <a:spAutoFit/>
          </a:bodyPr>
          <a:lstStyle/>
          <a:p>
            <a:pPr marL="914400" lvl="1" indent="-457200">
              <a:buFont typeface="Arial" panose="020B0604020202020204" pitchFamily="34" charset="0"/>
              <a:buChar char="•"/>
            </a:pPr>
            <a:r>
              <a:rPr lang="en-US" sz="2800" dirty="0"/>
              <a:t>deadlock resolution involves breaking existing wait-for dependencies between processes</a:t>
            </a:r>
          </a:p>
          <a:p>
            <a:pPr marL="914400" lvl="1" indent="-457200">
              <a:buFont typeface="Arial" panose="020B0604020202020204" pitchFamily="34" charset="0"/>
              <a:buChar char="•"/>
            </a:pPr>
            <a:r>
              <a:rPr lang="en-US" sz="2800" dirty="0"/>
              <a:t>rolling back one or more deadlocked processes </a:t>
            </a:r>
          </a:p>
          <a:p>
            <a:pPr marL="914400" lvl="1" indent="-457200">
              <a:buFont typeface="Arial" panose="020B0604020202020204" pitchFamily="34" charset="0"/>
              <a:buChar char="•"/>
            </a:pPr>
            <a:r>
              <a:rPr lang="en-US" sz="2800" dirty="0"/>
              <a:t>assigning resources of rolled back processes to blocked processes</a:t>
            </a:r>
          </a:p>
          <a:p>
            <a:pPr marL="914400" lvl="1" indent="-457200">
              <a:buFont typeface="Arial" panose="020B0604020202020204" pitchFamily="34" charset="0"/>
              <a:buChar char="•"/>
            </a:pPr>
            <a:r>
              <a:rPr lang="en-US" sz="2800" dirty="0"/>
              <a:t>blocked processes resume execution</a:t>
            </a:r>
          </a:p>
          <a:p>
            <a:pPr marL="914400" lvl="1" indent="-457200">
              <a:buFont typeface="Arial" panose="020B0604020202020204" pitchFamily="34" charset="0"/>
              <a:buChar char="•"/>
            </a:pPr>
            <a:r>
              <a:rPr lang="en-US" sz="2800" dirty="0"/>
              <a:t>when a wait-for dependency is broken</a:t>
            </a:r>
          </a:p>
          <a:p>
            <a:pPr marL="1371600" lvl="2" indent="-457200">
              <a:buFont typeface="Arial" panose="020B0604020202020204" pitchFamily="34" charset="0"/>
              <a:buChar char="•"/>
            </a:pPr>
            <a:r>
              <a:rPr lang="en-US" sz="2800" dirty="0"/>
              <a:t>the corresponding information should be immediately cleaned from the system</a:t>
            </a:r>
          </a:p>
          <a:p>
            <a:pPr marL="457200" indent="-457200">
              <a:buFont typeface="Arial" panose="020B0604020202020204" pitchFamily="34" charset="0"/>
              <a:buChar char="•"/>
            </a:pPr>
            <a:r>
              <a:rPr lang="en-US" sz="2800" dirty="0"/>
              <a:t>otherwise may result in detection of phantom deadlocks</a:t>
            </a:r>
          </a:p>
          <a:p>
            <a:endParaRPr lang="en-US" sz="2650" dirty="0"/>
          </a:p>
        </p:txBody>
      </p:sp>
    </p:spTree>
    <p:extLst>
      <p:ext uri="{BB962C8B-B14F-4D97-AF65-F5344CB8AC3E}">
        <p14:creationId xmlns:p14="http://schemas.microsoft.com/office/powerpoint/2010/main" val="1564991432"/>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316173"/>
            <a:ext cx="8432800" cy="1143000"/>
          </a:xfrm>
        </p:spPr>
        <p:txBody>
          <a:bodyPr>
            <a:normAutofit/>
          </a:bodyPr>
          <a:lstStyle/>
          <a:p>
            <a:r>
              <a:rPr lang="en-US" altLang="en-US" sz="4000" b="0" dirty="0">
                <a:solidFill>
                  <a:srgbClr val="0000FF"/>
                </a:solidFill>
              </a:rPr>
              <a:t>References</a:t>
            </a:r>
            <a:endParaRPr lang="fr-FR" sz="4000" dirty="0"/>
          </a:p>
        </p:txBody>
      </p:sp>
      <p:sp>
        <p:nvSpPr>
          <p:cNvPr id="4" name="Rectangle 3"/>
          <p:cNvSpPr txBox="1">
            <a:spLocks noChangeArrowheads="1"/>
          </p:cNvSpPr>
          <p:nvPr/>
        </p:nvSpPr>
        <p:spPr>
          <a:xfrm>
            <a:off x="1323835" y="1655023"/>
            <a:ext cx="9062112" cy="396785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t>Ajay D. </a:t>
            </a:r>
            <a:r>
              <a:rPr lang="en-US" dirty="0" err="1"/>
              <a:t>Kshemkalyani</a:t>
            </a:r>
            <a:r>
              <a:rPr lang="en-US" dirty="0"/>
              <a:t>, and </a:t>
            </a:r>
            <a:r>
              <a:rPr lang="en-US" dirty="0" err="1"/>
              <a:t>Mukesh</a:t>
            </a:r>
            <a:r>
              <a:rPr lang="en-US" dirty="0"/>
              <a:t> </a:t>
            </a:r>
            <a:r>
              <a:rPr lang="en-US" dirty="0" err="1"/>
              <a:t>Singhal</a:t>
            </a:r>
            <a:r>
              <a:rPr lang="en-US" dirty="0"/>
              <a:t>, Chapter 10, “Distributed Computing: Principles, Algorithms, and Systems”, Cambridge University Press, 2008.</a:t>
            </a:r>
          </a:p>
          <a:p>
            <a:pPr>
              <a:lnSpc>
                <a:spcPct val="100000"/>
              </a:lnSpc>
            </a:pPr>
            <a:r>
              <a:rPr lang="fr-FR" dirty="0"/>
              <a:t>http://greenteapress.com/complexity/html/thinkcomplexity014.html</a:t>
            </a:r>
          </a:p>
          <a:p>
            <a:pPr>
              <a:lnSpc>
                <a:spcPct val="100000"/>
              </a:lnSpc>
            </a:pPr>
            <a:r>
              <a:rPr lang="en-US" dirty="0"/>
              <a:t>ube.ege.edu.tr/~</a:t>
            </a:r>
            <a:r>
              <a:rPr lang="en-US" dirty="0" err="1"/>
              <a:t>cinsdiki</a:t>
            </a:r>
            <a:r>
              <a:rPr lang="en-US" dirty="0"/>
              <a:t>/2006...8.../Chandy-Misra-Haas-DistDeadlockDetection.ppt</a:t>
            </a:r>
            <a:endParaRPr lang="fr-FR" dirty="0"/>
          </a:p>
          <a:p>
            <a:pPr>
              <a:lnSpc>
                <a:spcPct val="100000"/>
              </a:lnSpc>
            </a:pPr>
            <a:endParaRPr lang="fr-FR" sz="2800" dirty="0"/>
          </a:p>
        </p:txBody>
      </p:sp>
      <p:sp>
        <p:nvSpPr>
          <p:cNvPr id="7" name="Footer Placeholder 6"/>
          <p:cNvSpPr>
            <a:spLocks noGrp="1"/>
          </p:cNvSpPr>
          <p:nvPr>
            <p:ph type="ftr" sz="quarter" idx="13"/>
          </p:nvPr>
        </p:nvSpPr>
        <p:spPr/>
        <p:txBody>
          <a:bodyPr/>
          <a:lstStyle/>
          <a:p>
            <a:r>
              <a:rPr lang="en-US"/>
              <a:t>Course Title: Distributed Computing</a:t>
            </a:r>
            <a:endParaRPr lang="en-US" dirty="0"/>
          </a:p>
        </p:txBody>
      </p:sp>
    </p:spTree>
    <p:extLst>
      <p:ext uri="{BB962C8B-B14F-4D97-AF65-F5344CB8AC3E}">
        <p14:creationId xmlns:p14="http://schemas.microsoft.com/office/powerpoint/2010/main" val="2970768405"/>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System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263242" y="1462275"/>
            <a:ext cx="11665516" cy="4662815"/>
          </a:xfrm>
          <a:prstGeom prst="rect">
            <a:avLst/>
          </a:prstGeom>
        </p:spPr>
        <p:txBody>
          <a:bodyPr wrap="square">
            <a:spAutoFit/>
          </a:bodyPr>
          <a:lstStyle/>
          <a:p>
            <a:pPr marL="914400" lvl="1" indent="-457200">
              <a:buFont typeface="Arial" panose="020B0604020202020204" pitchFamily="34" charset="0"/>
              <a:buChar char="•"/>
            </a:pPr>
            <a:r>
              <a:rPr lang="en-US" altLang="en-US" sz="2700" dirty="0">
                <a:solidFill>
                  <a:srgbClr val="FF0000"/>
                </a:solidFill>
              </a:rPr>
              <a:t>N</a:t>
            </a:r>
            <a:r>
              <a:rPr lang="en-US" altLang="en-US" sz="2700" dirty="0"/>
              <a:t> processors, </a:t>
            </a:r>
            <a:r>
              <a:rPr lang="en-US" altLang="en-US" sz="2700" dirty="0">
                <a:solidFill>
                  <a:srgbClr val="FF0000"/>
                </a:solidFill>
              </a:rPr>
              <a:t>N</a:t>
            </a:r>
            <a:r>
              <a:rPr lang="en-US" altLang="en-US" sz="2700" dirty="0"/>
              <a:t> processes, each process runs on a processor</a:t>
            </a:r>
          </a:p>
          <a:p>
            <a:pPr marL="914400" lvl="1" indent="-457200">
              <a:buFont typeface="Arial" panose="020B0604020202020204" pitchFamily="34" charset="0"/>
              <a:buChar char="•"/>
            </a:pPr>
            <a:r>
              <a:rPr lang="en-US" altLang="en-US" sz="2700" dirty="0"/>
              <a:t>systems have only reusable resources</a:t>
            </a:r>
          </a:p>
          <a:p>
            <a:pPr marL="914400" lvl="1" indent="-457200">
              <a:buFont typeface="Arial" panose="020B0604020202020204" pitchFamily="34" charset="0"/>
              <a:buChar char="•"/>
            </a:pPr>
            <a:r>
              <a:rPr lang="en-US" altLang="en-US" sz="2700" dirty="0"/>
              <a:t>processes are allowed to make only exclusive access to resources</a:t>
            </a:r>
          </a:p>
          <a:p>
            <a:pPr marL="914400" lvl="1" indent="-457200">
              <a:buFont typeface="Arial" panose="020B0604020202020204" pitchFamily="34" charset="0"/>
              <a:buChar char="•"/>
            </a:pPr>
            <a:r>
              <a:rPr lang="en-US" altLang="en-US" sz="2700" dirty="0"/>
              <a:t>only one copy/instance of each resource is present</a:t>
            </a:r>
          </a:p>
          <a:p>
            <a:pPr marL="914400" lvl="1" indent="-457200">
              <a:buFont typeface="Arial" panose="020B0604020202020204" pitchFamily="34" charset="0"/>
              <a:buChar char="•"/>
            </a:pPr>
            <a:r>
              <a:rPr lang="en-US" altLang="en-US" sz="2700" dirty="0"/>
              <a:t>process can be in two states</a:t>
            </a:r>
          </a:p>
          <a:p>
            <a:pPr marL="1371600" lvl="2" indent="-457200">
              <a:buFont typeface="Arial" panose="020B0604020202020204" pitchFamily="34" charset="0"/>
              <a:buChar char="•"/>
            </a:pPr>
            <a:r>
              <a:rPr lang="en-US" altLang="en-US" sz="2700" dirty="0"/>
              <a:t>running </a:t>
            </a:r>
          </a:p>
          <a:p>
            <a:pPr marL="1371600" lvl="2" indent="-457200">
              <a:buFont typeface="Arial" panose="020B0604020202020204" pitchFamily="34" charset="0"/>
              <a:buChar char="•"/>
            </a:pPr>
            <a:r>
              <a:rPr lang="en-US" altLang="en-US" sz="2700" dirty="0"/>
              <a:t>blocked</a:t>
            </a:r>
          </a:p>
          <a:p>
            <a:pPr marL="914400" lvl="1" indent="-457200">
              <a:buFont typeface="Arial" panose="020B0604020202020204" pitchFamily="34" charset="0"/>
              <a:buChar char="•"/>
            </a:pPr>
            <a:r>
              <a:rPr lang="en-US" altLang="en-US" sz="2700" dirty="0">
                <a:solidFill>
                  <a:srgbClr val="FF0000"/>
                </a:solidFill>
              </a:rPr>
              <a:t>running state/active state</a:t>
            </a:r>
            <a:r>
              <a:rPr lang="en-US" altLang="en-US" sz="2700" dirty="0"/>
              <a:t>:</a:t>
            </a:r>
          </a:p>
          <a:p>
            <a:pPr marL="1371600" lvl="2" indent="-457200">
              <a:buFont typeface="Arial" panose="020B0604020202020204" pitchFamily="34" charset="0"/>
              <a:buChar char="•"/>
            </a:pPr>
            <a:r>
              <a:rPr lang="en-US" altLang="en-US" sz="2700" dirty="0"/>
              <a:t>process has all the needed resources </a:t>
            </a:r>
          </a:p>
          <a:p>
            <a:pPr marL="1371600" lvl="2" indent="-457200">
              <a:buFont typeface="Arial" panose="020B0604020202020204" pitchFamily="34" charset="0"/>
              <a:buChar char="•"/>
            </a:pPr>
            <a:r>
              <a:rPr lang="en-US" altLang="en-US" sz="2700" dirty="0"/>
              <a:t>either is executing or is ready for execution</a:t>
            </a:r>
          </a:p>
          <a:p>
            <a:pPr marL="914400" lvl="1" indent="-457200">
              <a:buFont typeface="Arial" panose="020B0604020202020204" pitchFamily="34" charset="0"/>
              <a:buChar char="•"/>
            </a:pPr>
            <a:r>
              <a:rPr lang="en-US" altLang="en-US" sz="2700" dirty="0">
                <a:solidFill>
                  <a:srgbClr val="FF0000"/>
                </a:solidFill>
              </a:rPr>
              <a:t>blocked state </a:t>
            </a:r>
            <a:r>
              <a:rPr lang="en-US" altLang="en-US" sz="2700" dirty="0"/>
              <a:t>- process is waiting to acquire some resource</a:t>
            </a:r>
          </a:p>
        </p:txBody>
      </p:sp>
    </p:spTree>
    <p:extLst>
      <p:ext uri="{BB962C8B-B14F-4D97-AF65-F5344CB8AC3E}">
        <p14:creationId xmlns:p14="http://schemas.microsoft.com/office/powerpoint/2010/main" val="67277890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3493" y="2967335"/>
            <a:ext cx="3805016"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rgbClr val="0000FF"/>
                </a:solidFill>
                <a:effectLst>
                  <a:outerShdw blurRad="12700" dist="38100" dir="2700000" algn="tl" rotWithShape="0">
                    <a:schemeClr val="accent5">
                      <a:lumMod val="60000"/>
                      <a:lumOff val="40000"/>
                    </a:schemeClr>
                  </a:outerShdw>
                </a:effectLst>
              </a:rPr>
              <a:t>Thank You</a:t>
            </a:r>
          </a:p>
        </p:txBody>
      </p:sp>
      <p:sp>
        <p:nvSpPr>
          <p:cNvPr id="5" name="Footer Placeholder 4"/>
          <p:cNvSpPr>
            <a:spLocks noGrp="1"/>
          </p:cNvSpPr>
          <p:nvPr>
            <p:ph type="ftr" sz="quarter" idx="13"/>
          </p:nvPr>
        </p:nvSpPr>
        <p:spPr/>
        <p:txBody>
          <a:bodyPr/>
          <a:lstStyle/>
          <a:p>
            <a:r>
              <a:rPr lang="en-US"/>
              <a:t>Course Title: Distributed Computing</a:t>
            </a:r>
          </a:p>
        </p:txBody>
      </p:sp>
    </p:spTree>
    <p:extLst>
      <p:ext uri="{BB962C8B-B14F-4D97-AF65-F5344CB8AC3E}">
        <p14:creationId xmlns:p14="http://schemas.microsoft.com/office/powerpoint/2010/main" val="38317322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(WFG)</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1105469" y="1505317"/>
            <a:ext cx="9608024" cy="3539430"/>
          </a:xfrm>
          <a:prstGeom prst="rect">
            <a:avLst/>
          </a:prstGeom>
        </p:spPr>
        <p:txBody>
          <a:bodyPr wrap="square">
            <a:spAutoFit/>
          </a:bodyPr>
          <a:lstStyle/>
          <a:p>
            <a:pPr>
              <a:buFont typeface="Arial" pitchFamily="34" charset="0"/>
              <a:buChar char="•"/>
            </a:pPr>
            <a:r>
              <a:rPr lang="en-US" sz="2800" dirty="0"/>
              <a:t>state of a distributed system can be modeled as a directed graph</a:t>
            </a:r>
          </a:p>
          <a:p>
            <a:pPr lvl="1">
              <a:buFont typeface="Arial" pitchFamily="34" charset="0"/>
              <a:buChar char="•"/>
            </a:pPr>
            <a:r>
              <a:rPr lang="en-US" sz="2800" b="1" i="1" dirty="0">
                <a:solidFill>
                  <a:srgbClr val="FF0000"/>
                </a:solidFill>
              </a:rPr>
              <a:t>wait-for graph (WFG)</a:t>
            </a:r>
            <a:endParaRPr lang="en-US" sz="2800" dirty="0"/>
          </a:p>
          <a:p>
            <a:pPr lvl="2">
              <a:buFont typeface="Arial" pitchFamily="34" charset="0"/>
              <a:buChar char="•"/>
            </a:pPr>
            <a:r>
              <a:rPr lang="en-US" sz="2800" dirty="0"/>
              <a:t> nodes are processes </a:t>
            </a:r>
          </a:p>
          <a:p>
            <a:pPr lvl="2">
              <a:buFont typeface="Arial" pitchFamily="34" charset="0"/>
              <a:buChar char="•"/>
            </a:pPr>
            <a:r>
              <a:rPr lang="en-US" sz="2800" dirty="0"/>
              <a:t>a directed edge from node P</a:t>
            </a:r>
            <a:r>
              <a:rPr lang="en-US" sz="2800" baseline="-25000" dirty="0"/>
              <a:t>1</a:t>
            </a:r>
            <a:r>
              <a:rPr lang="en-US" sz="2800" dirty="0"/>
              <a:t> to node P</a:t>
            </a:r>
            <a:r>
              <a:rPr lang="en-US" sz="2800" baseline="-25000" dirty="0"/>
              <a:t>2</a:t>
            </a:r>
            <a:r>
              <a:rPr lang="en-US" sz="2800" dirty="0"/>
              <a:t> if </a:t>
            </a:r>
          </a:p>
          <a:p>
            <a:pPr lvl="3">
              <a:buFont typeface="Arial" pitchFamily="34" charset="0"/>
              <a:buChar char="•"/>
            </a:pPr>
            <a:r>
              <a:rPr lang="en-US" sz="2800" dirty="0"/>
              <a:t>P</a:t>
            </a:r>
            <a:r>
              <a:rPr lang="en-US" sz="2800" baseline="-25000" dirty="0"/>
              <a:t>1</a:t>
            </a:r>
            <a:r>
              <a:rPr lang="en-US" sz="2800" dirty="0"/>
              <a:t> is blocked </a:t>
            </a:r>
          </a:p>
          <a:p>
            <a:pPr lvl="3">
              <a:buFont typeface="Arial" pitchFamily="34" charset="0"/>
              <a:buChar char="•"/>
            </a:pPr>
            <a:r>
              <a:rPr lang="en-US" sz="2800" dirty="0"/>
              <a:t>P</a:t>
            </a:r>
            <a:r>
              <a:rPr lang="en-US" sz="2800" baseline="-25000" dirty="0"/>
              <a:t>1</a:t>
            </a:r>
            <a:r>
              <a:rPr lang="en-US" sz="2800" dirty="0"/>
              <a:t> is waiting for P</a:t>
            </a:r>
            <a:r>
              <a:rPr lang="en-US" sz="2800" baseline="-25000" dirty="0"/>
              <a:t>2</a:t>
            </a:r>
            <a:r>
              <a:rPr lang="en-US" sz="2800" dirty="0"/>
              <a:t> to release some resource</a:t>
            </a:r>
          </a:p>
          <a:p>
            <a:pPr>
              <a:buFont typeface="Arial" pitchFamily="34" charset="0"/>
              <a:buChar char="•"/>
            </a:pPr>
            <a:r>
              <a:rPr lang="en-US" sz="2800" dirty="0"/>
              <a:t>a system is deadlocked if and only if there exists a directed cycle or knot in the </a:t>
            </a:r>
            <a:r>
              <a:rPr lang="en-US" sz="2800" dirty="0" err="1"/>
              <a:t>WFG</a:t>
            </a:r>
            <a:endParaRPr lang="en-US" sz="2800" dirty="0"/>
          </a:p>
        </p:txBody>
      </p:sp>
    </p:spTree>
    <p:extLst>
      <p:ext uri="{BB962C8B-B14F-4D97-AF65-F5344CB8AC3E}">
        <p14:creationId xmlns:p14="http://schemas.microsoft.com/office/powerpoint/2010/main" val="6727789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44034" name="Picture 2"/>
          <p:cNvPicPr>
            <a:picLocks noChangeAspect="1" noChangeArrowheads="1"/>
          </p:cNvPicPr>
          <p:nvPr/>
        </p:nvPicPr>
        <p:blipFill>
          <a:blip r:embed="rId2"/>
          <a:srcRect/>
          <a:stretch>
            <a:fillRect/>
          </a:stretch>
        </p:blipFill>
        <p:spPr bwMode="auto">
          <a:xfrm>
            <a:off x="2044790" y="1625702"/>
            <a:ext cx="7316380" cy="4905459"/>
          </a:xfrm>
          <a:prstGeom prst="rect">
            <a:avLst/>
          </a:prstGeom>
          <a:noFill/>
          <a:ln w="9525">
            <a:noFill/>
            <a:miter lim="800000"/>
            <a:headEnd/>
            <a:tailEnd/>
          </a:ln>
          <a:effectLst/>
        </p:spPr>
      </p:pic>
    </p:spTree>
    <p:extLst>
      <p:ext uri="{BB962C8B-B14F-4D97-AF65-F5344CB8AC3E}">
        <p14:creationId xmlns:p14="http://schemas.microsoft.com/office/powerpoint/2010/main" val="6727789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600075" y="1971473"/>
            <a:ext cx="11258550" cy="2677656"/>
          </a:xfrm>
          <a:prstGeom prst="rect">
            <a:avLst/>
          </a:prstGeom>
        </p:spPr>
        <p:txBody>
          <a:bodyPr wrap="square">
            <a:spAutoFit/>
          </a:bodyPr>
          <a:lstStyle/>
          <a:p>
            <a:pPr>
              <a:buFont typeface="Arial" pitchFamily="34" charset="0"/>
              <a:buChar char="•"/>
            </a:pPr>
            <a:r>
              <a:rPr lang="en-US" sz="2800" dirty="0"/>
              <a:t>knot – </a:t>
            </a:r>
          </a:p>
          <a:p>
            <a:pPr lvl="1">
              <a:buFont typeface="Arial" pitchFamily="34" charset="0"/>
              <a:buChar char="•"/>
            </a:pPr>
            <a:r>
              <a:rPr lang="en-US" sz="2800" dirty="0"/>
              <a:t>collection of vertices and edges such that every vertex in the knot has outgoing edges, and all outgoing edges from vertices in the knot terminate at other vertices in the knot</a:t>
            </a:r>
          </a:p>
          <a:p>
            <a:pPr lvl="1">
              <a:buFont typeface="Arial" pitchFamily="34" charset="0"/>
              <a:buChar char="•"/>
            </a:pPr>
            <a:r>
              <a:rPr lang="en-US" sz="2800" dirty="0"/>
              <a:t>it is impossible to leave the knot while following any path along its directed edges</a:t>
            </a:r>
            <a:endParaRPr lang="en-US" altLang="en-US" sz="2800" dirty="0"/>
          </a:p>
        </p:txBody>
      </p:sp>
    </p:spTree>
    <p:extLst>
      <p:ext uri="{BB962C8B-B14F-4D97-AF65-F5344CB8AC3E}">
        <p14:creationId xmlns:p14="http://schemas.microsoft.com/office/powerpoint/2010/main" val="6727789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Wait-for graph (</a:t>
            </a:r>
            <a:r>
              <a:rPr lang="en-US" altLang="en-US" b="0" spc="0" dirty="0" err="1">
                <a:solidFill>
                  <a:srgbClr val="0000FF"/>
                </a:solidFill>
              </a:rPr>
              <a:t>WFG</a:t>
            </a:r>
            <a:r>
              <a:rPr lang="en-US" altLang="en-US" b="0" spc="0" dirty="0">
                <a:solidFill>
                  <a:srgbClr val="0000FF"/>
                </a:solidFill>
              </a:rPr>
              <a:t>)</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1026" name="Picture 2" descr="Image result for cycle vs knot"/>
          <p:cNvPicPr>
            <a:picLocks noChangeAspect="1" noChangeArrowheads="1"/>
          </p:cNvPicPr>
          <p:nvPr/>
        </p:nvPicPr>
        <p:blipFill>
          <a:blip r:embed="rId2"/>
          <a:srcRect/>
          <a:stretch>
            <a:fillRect/>
          </a:stretch>
        </p:blipFill>
        <p:spPr bwMode="auto">
          <a:xfrm>
            <a:off x="1224176" y="1400758"/>
            <a:ext cx="2247900" cy="2724151"/>
          </a:xfrm>
          <a:prstGeom prst="rect">
            <a:avLst/>
          </a:prstGeom>
          <a:noFill/>
        </p:spPr>
      </p:pic>
      <p:sp>
        <p:nvSpPr>
          <p:cNvPr id="7" name="TextBox 6"/>
          <p:cNvSpPr txBox="1"/>
          <p:nvPr/>
        </p:nvSpPr>
        <p:spPr>
          <a:xfrm>
            <a:off x="3600664" y="1491266"/>
            <a:ext cx="8472274" cy="738664"/>
          </a:xfrm>
          <a:prstGeom prst="rect">
            <a:avLst/>
          </a:prstGeom>
          <a:noFill/>
        </p:spPr>
        <p:txBody>
          <a:bodyPr wrap="square" rtlCol="0">
            <a:spAutoFit/>
          </a:bodyPr>
          <a:lstStyle/>
          <a:p>
            <a:r>
              <a:rPr lang="fr-FR" sz="1400" dirty="0"/>
              <a:t>Image Source: https://www.google.co.in/search?q=cycle+vs+knot&amp;biw=1366&amp;bih=657&amp;source=lnms&amp;tbm=isch&amp;sa=X&amp;ved=0ahUKEwihz9GVwrLPAhVBto8KHZx9D_IQ_AUIBigB#imgrc=7y11eqv7-wrLpM%3A</a:t>
            </a:r>
          </a:p>
        </p:txBody>
      </p:sp>
      <p:sp>
        <p:nvSpPr>
          <p:cNvPr id="4" name="Rectangle 3">
            <a:extLst>
              <a:ext uri="{FF2B5EF4-FFF2-40B4-BE49-F238E27FC236}">
                <a16:creationId xmlns:a16="http://schemas.microsoft.com/office/drawing/2014/main" id="{C2C86F32-AC70-D847-ABAD-E1200033A488}"/>
              </a:ext>
            </a:extLst>
          </p:cNvPr>
          <p:cNvSpPr/>
          <p:nvPr/>
        </p:nvSpPr>
        <p:spPr>
          <a:xfrm>
            <a:off x="661987" y="5752304"/>
            <a:ext cx="6096000" cy="523220"/>
          </a:xfrm>
          <a:prstGeom prst="rect">
            <a:avLst/>
          </a:prstGeom>
        </p:spPr>
        <p:txBody>
          <a:bodyPr>
            <a:spAutoFit/>
          </a:bodyPr>
          <a:lstStyle/>
          <a:p>
            <a:r>
              <a:rPr lang="en-US" sz="1400" dirty="0"/>
              <a:t>Image Source: https://</a:t>
            </a:r>
            <a:r>
              <a:rPr lang="en-US" sz="1400" dirty="0" err="1"/>
              <a:t>www.cs.colostate.edu</a:t>
            </a:r>
            <a:r>
              <a:rPr lang="en-US" sz="1400" dirty="0"/>
              <a:t>/~cs551/CourseNotes/Deadlock/</a:t>
            </a:r>
            <a:r>
              <a:rPr lang="en-US" sz="1400" dirty="0" err="1"/>
              <a:t>WFGs.html</a:t>
            </a:r>
            <a:endParaRPr lang="en-US" sz="1400" dirty="0"/>
          </a:p>
        </p:txBody>
      </p:sp>
      <p:pic>
        <p:nvPicPr>
          <p:cNvPr id="5" name="Picture 4">
            <a:extLst>
              <a:ext uri="{FF2B5EF4-FFF2-40B4-BE49-F238E27FC236}">
                <a16:creationId xmlns:a16="http://schemas.microsoft.com/office/drawing/2014/main" id="{58676B73-892C-4C4C-90D8-ADDC4D9497D5}"/>
              </a:ext>
            </a:extLst>
          </p:cNvPr>
          <p:cNvPicPr>
            <a:picLocks noChangeAspect="1"/>
          </p:cNvPicPr>
          <p:nvPr/>
        </p:nvPicPr>
        <p:blipFill>
          <a:blip r:embed="rId3"/>
          <a:stretch>
            <a:fillRect/>
          </a:stretch>
        </p:blipFill>
        <p:spPr>
          <a:xfrm>
            <a:off x="6053137" y="2666045"/>
            <a:ext cx="5572125" cy="3429000"/>
          </a:xfrm>
          <a:prstGeom prst="rect">
            <a:avLst/>
          </a:prstGeom>
        </p:spPr>
      </p:pic>
    </p:spTree>
    <p:extLst>
      <p:ext uri="{BB962C8B-B14F-4D97-AF65-F5344CB8AC3E}">
        <p14:creationId xmlns:p14="http://schemas.microsoft.com/office/powerpoint/2010/main" val="1318648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sp>
        <p:nvSpPr>
          <p:cNvPr id="10" name="Rectangle 9"/>
          <p:cNvSpPr/>
          <p:nvPr/>
        </p:nvSpPr>
        <p:spPr>
          <a:xfrm>
            <a:off x="823784" y="1466372"/>
            <a:ext cx="10297298" cy="3539430"/>
          </a:xfrm>
          <a:prstGeom prst="rect">
            <a:avLst/>
          </a:prstGeom>
        </p:spPr>
        <p:txBody>
          <a:bodyPr wrap="square">
            <a:spAutoFit/>
          </a:bodyPr>
          <a:lstStyle/>
          <a:p>
            <a:pPr marL="457200" indent="-457200">
              <a:buFont typeface="Arial" panose="020B0604020202020204" pitchFamily="34" charset="0"/>
              <a:buChar char="•"/>
            </a:pPr>
            <a:r>
              <a:rPr lang="en-US" sz="2800" dirty="0"/>
              <a:t>a process can request more than one resource simultaneously</a:t>
            </a:r>
          </a:p>
          <a:p>
            <a:pPr marL="457200" indent="-457200">
              <a:buFont typeface="Arial" panose="020B0604020202020204" pitchFamily="34" charset="0"/>
              <a:buChar char="•"/>
            </a:pPr>
            <a:r>
              <a:rPr lang="en-US" sz="2800" dirty="0"/>
              <a:t>request is satisfied only after all the requested resources are granted to the process</a:t>
            </a:r>
          </a:p>
          <a:p>
            <a:pPr marL="457200" indent="-457200">
              <a:buFont typeface="Arial" panose="020B0604020202020204" pitchFamily="34" charset="0"/>
              <a:buChar char="•"/>
            </a:pPr>
            <a:r>
              <a:rPr lang="en-US" sz="2800" dirty="0"/>
              <a:t>requested resources may exist at different locations</a:t>
            </a:r>
          </a:p>
          <a:p>
            <a:pPr marL="457200" indent="-457200">
              <a:buFont typeface="Arial" panose="020B0604020202020204" pitchFamily="34" charset="0"/>
              <a:buChar char="•"/>
            </a:pPr>
            <a:r>
              <a:rPr lang="en-US" sz="2800" dirty="0"/>
              <a:t>out degree of a node in the WFG for AND model can be greater than 1</a:t>
            </a:r>
          </a:p>
          <a:p>
            <a:pPr marL="457200" indent="-457200">
              <a:buFont typeface="Arial" panose="020B0604020202020204" pitchFamily="34" charset="0"/>
              <a:buChar char="•"/>
            </a:pPr>
            <a:r>
              <a:rPr lang="en-US" sz="2800" dirty="0"/>
              <a:t>presence of a cycle in the WFG indicates a deadlock</a:t>
            </a:r>
          </a:p>
          <a:p>
            <a:pPr marL="457200" indent="-457200">
              <a:buFont typeface="Arial" panose="020B0604020202020204" pitchFamily="34" charset="0"/>
              <a:buChar char="•"/>
            </a:pPr>
            <a:r>
              <a:rPr lang="en-US" sz="2800" dirty="0"/>
              <a:t>each node of the WFG is called an AND node</a:t>
            </a:r>
            <a:endParaRPr lang="en-US" sz="2650" dirty="0"/>
          </a:p>
        </p:txBody>
      </p:sp>
    </p:spTree>
    <p:extLst>
      <p:ext uri="{BB962C8B-B14F-4D97-AF65-F5344CB8AC3E}">
        <p14:creationId xmlns:p14="http://schemas.microsoft.com/office/powerpoint/2010/main" val="196386923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06400" y="90675"/>
            <a:ext cx="8432800" cy="1143000"/>
          </a:xfrm>
        </p:spPr>
        <p:txBody>
          <a:bodyPr>
            <a:normAutofit/>
          </a:bodyPr>
          <a:lstStyle/>
          <a:p>
            <a:pPr lvl="0" indent="0" algn="ctr">
              <a:lnSpc>
                <a:spcPct val="100000"/>
              </a:lnSpc>
              <a:spcBef>
                <a:spcPct val="0"/>
              </a:spcBef>
            </a:pPr>
            <a:r>
              <a:rPr lang="en-US" altLang="en-US" b="0" spc="0" dirty="0">
                <a:solidFill>
                  <a:srgbClr val="0000FF"/>
                </a:solidFill>
              </a:rPr>
              <a:t>AND Model</a:t>
            </a:r>
            <a:endParaRPr lang="en-US" dirty="0"/>
          </a:p>
        </p:txBody>
      </p:sp>
      <p:sp>
        <p:nvSpPr>
          <p:cNvPr id="9" name="Footer Placeholder 8"/>
          <p:cNvSpPr>
            <a:spLocks noGrp="1"/>
          </p:cNvSpPr>
          <p:nvPr>
            <p:ph type="ftr" sz="quarter" idx="13"/>
          </p:nvPr>
        </p:nvSpPr>
        <p:spPr/>
        <p:txBody>
          <a:bodyPr/>
          <a:lstStyle/>
          <a:p>
            <a:r>
              <a:rPr lang="en-US"/>
              <a:t>Course Title: Distributed Computing</a:t>
            </a:r>
          </a:p>
        </p:txBody>
      </p:sp>
      <p:pic>
        <p:nvPicPr>
          <p:cNvPr id="44034" name="Picture 2"/>
          <p:cNvPicPr>
            <a:picLocks noChangeAspect="1" noChangeArrowheads="1"/>
          </p:cNvPicPr>
          <p:nvPr/>
        </p:nvPicPr>
        <p:blipFill>
          <a:blip r:embed="rId2"/>
          <a:srcRect/>
          <a:stretch>
            <a:fillRect/>
          </a:stretch>
        </p:blipFill>
        <p:spPr bwMode="auto">
          <a:xfrm>
            <a:off x="1192745" y="1426086"/>
            <a:ext cx="7408335" cy="4967112"/>
          </a:xfrm>
          <a:prstGeom prst="rect">
            <a:avLst/>
          </a:prstGeom>
          <a:noFill/>
          <a:ln w="9525">
            <a:noFill/>
            <a:miter lim="800000"/>
            <a:headEnd/>
            <a:tailEnd/>
          </a:ln>
          <a:effectLst/>
        </p:spPr>
      </p:pic>
    </p:spTree>
    <p:extLst>
      <p:ext uri="{BB962C8B-B14F-4D97-AF65-F5344CB8AC3E}">
        <p14:creationId xmlns:p14="http://schemas.microsoft.com/office/powerpoint/2010/main" val="264727750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11092</TotalTime>
  <Words>1945</Words>
  <Application>Microsoft Office PowerPoint</Application>
  <PresentationFormat>Widescreen</PresentationFormat>
  <Paragraphs>206</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Distributed Computing Deadlock Detection in Distributed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Software Engineering</dc:title>
  <dc:creator>admin</dc:creator>
  <cp:lastModifiedBy>Barsha Mitra</cp:lastModifiedBy>
  <cp:revision>886</cp:revision>
  <dcterms:created xsi:type="dcterms:W3CDTF">2016-05-19T10:09:53Z</dcterms:created>
  <dcterms:modified xsi:type="dcterms:W3CDTF">2020-10-05T12:28:28Z</dcterms:modified>
</cp:coreProperties>
</file>