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547" r:id="rId3"/>
    <p:sldId id="552" r:id="rId4"/>
    <p:sldId id="594" r:id="rId5"/>
    <p:sldId id="595" r:id="rId6"/>
    <p:sldId id="596" r:id="rId7"/>
    <p:sldId id="598" r:id="rId8"/>
    <p:sldId id="599" r:id="rId9"/>
    <p:sldId id="600" r:id="rId10"/>
    <p:sldId id="553" r:id="rId11"/>
    <p:sldId id="425" r:id="rId12"/>
    <p:sldId id="601" r:id="rId13"/>
    <p:sldId id="626" r:id="rId14"/>
    <p:sldId id="555" r:id="rId15"/>
    <p:sldId id="548" r:id="rId16"/>
    <p:sldId id="627" r:id="rId17"/>
    <p:sldId id="628" r:id="rId18"/>
    <p:sldId id="602" r:id="rId19"/>
    <p:sldId id="604" r:id="rId20"/>
    <p:sldId id="629" r:id="rId21"/>
    <p:sldId id="630" r:id="rId22"/>
    <p:sldId id="605" r:id="rId23"/>
    <p:sldId id="631" r:id="rId24"/>
    <p:sldId id="611" r:id="rId25"/>
    <p:sldId id="41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50000" autoAdjust="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22/02/2017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Consensus and Agreement Algorithms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7" y="1645975"/>
            <a:ext cx="7156704" cy="46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46" y="1580466"/>
            <a:ext cx="101078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requires a designated process, called the </a:t>
            </a:r>
            <a:r>
              <a:rPr lang="en-US" altLang="en-US" sz="2800" b="1" dirty="0">
                <a:solidFill>
                  <a:srgbClr val="0000FF"/>
                </a:solidFill>
              </a:rPr>
              <a:t>source process</a:t>
            </a:r>
            <a:r>
              <a:rPr lang="en-US" altLang="en-US" sz="2800" dirty="0"/>
              <a:t>, with an initial value, to reach agreement with the other processes about its initial value, subject to the following conditions: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/>
              <a:t> if the source process is non-faulty, then the  agreed upon value by all the non-faulty processes must be the same as the initial value of the source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a value</a:t>
            </a:r>
            <a:endParaRPr lang="en-US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1218" y="1708482"/>
            <a:ext cx="964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the source process is faulty, then the correct processes can agree upon any default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irrelevant what the faulty processes agree upon – or whether they terminate and agree upon anything at all</a:t>
            </a:r>
            <a:endParaRPr lang="en-US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108901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Consensus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610" y="1662819"/>
            <a:ext cx="106806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Initiated by all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(single)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/>
              <a:t>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all the non-faulty processes have the same initial value, then the agreed upon value by all the non-faulty processes must be that same value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non-fault processes broadcast different initial values, then these processes should decide upon a common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a value</a:t>
            </a:r>
          </a:p>
        </p:txBody>
      </p:sp>
    </p:spTree>
    <p:extLst>
      <p:ext uri="{BB962C8B-B14F-4D97-AF65-F5344CB8AC3E}">
        <p14:creationId xmlns:p14="http://schemas.microsoft.com/office/powerpoint/2010/main" val="5886433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Interactive Consistency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681815"/>
            <a:ext cx="115659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Initiated by all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array of values A[v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…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process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is non-faulty and its initial value is 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then all non-faulty processes agree on 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as the </a:t>
            </a:r>
            <a:r>
              <a:rPr lang="en-US" altLang="en-US" sz="2800" dirty="0" err="1"/>
              <a:t>i</a:t>
            </a:r>
            <a:r>
              <a:rPr lang="en-US" altLang="en-US" sz="2800" baseline="30000" dirty="0" err="1"/>
              <a:t>th</a:t>
            </a:r>
            <a:r>
              <a:rPr lang="en-US" altLang="en-US" sz="2800" dirty="0"/>
              <a:t> element of the array 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j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is faulty, then the non-faulty processes can agree on any value for A[j]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the array A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Equivalence of the Problems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1988" y="1596757"/>
            <a:ext cx="9608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 problems are equivalent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solution  to any one of them can be used as a solution to the other 2 problems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Agreement in a Failure-free System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589" y="1588590"/>
            <a:ext cx="100762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consensus can be reached by collecting information from the different processes, arriving at a “decision,” and distributing this decision in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distributed mechanism would have each process broadcast its values to others, and each process computes the same function on the values received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 can be reached by using an application specific function – </a:t>
            </a:r>
            <a:r>
              <a:rPr lang="en-US" sz="2800" dirty="0">
                <a:solidFill>
                  <a:srgbClr val="0000FF"/>
                </a:solidFill>
              </a:rPr>
              <a:t>majority, max, and min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 communication with all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7763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Agreement in a Failure-free System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589" y="1348560"/>
            <a:ext cx="10076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synchronous system </a:t>
            </a:r>
            <a:r>
              <a:rPr lang="en-US" sz="2800" b="1" dirty="0"/>
              <a:t>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 be done in a constant number of rounds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common knowledge of the decision value can be obtained using an additional 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asynchronous system </a:t>
            </a:r>
            <a:r>
              <a:rPr lang="en-US" sz="2800" b="1" dirty="0"/>
              <a:t>–</a:t>
            </a:r>
            <a:r>
              <a:rPr lang="en-U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consensus can be reached in a constant number of message hops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concurrent common knowledge of the consensus value can be attained using an additional algorithm</a:t>
            </a:r>
          </a:p>
        </p:txBody>
      </p:sp>
    </p:spTree>
    <p:extLst>
      <p:ext uri="{BB962C8B-B14F-4D97-AF65-F5344CB8AC3E}">
        <p14:creationId xmlns:p14="http://schemas.microsoft.com/office/powerpoint/2010/main" val="5433059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Upper Bound on Byzantine Processes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1988" y="1596757"/>
            <a:ext cx="82477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 system of 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processes, the Byzantine agreement problem (and the other variants of the agreement problem) can be solved in a synchronous system only if the number of Byzantine  processes 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 is such that </a:t>
            </a:r>
          </a:p>
          <a:p>
            <a:endParaRPr lang="en-US" sz="2800" dirty="0"/>
          </a:p>
          <a:p>
            <a:pPr lvl="6"/>
            <a:r>
              <a:rPr lang="en-US" sz="2800" b="1" dirty="0">
                <a:solidFill>
                  <a:srgbClr val="FF0000"/>
                </a:solidFill>
              </a:rPr>
              <a:t>f ≤ 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</a:t>
            </a:r>
            <a:r>
              <a:rPr lang="en-US" sz="2800" b="1" dirty="0">
                <a:solidFill>
                  <a:srgbClr val="FF0000"/>
                </a:solidFill>
              </a:rPr>
              <a:t>(n−1)/</a:t>
            </a:r>
            <a:r>
              <a:rPr lang="fr-FR" sz="2800" b="1" dirty="0">
                <a:solidFill>
                  <a:srgbClr val="FF0000"/>
                </a:solidFill>
              </a:rPr>
              <a:t>3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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Synchronous System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537" y="1641750"/>
            <a:ext cx="4418329" cy="405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582" y="1850192"/>
            <a:ext cx="4579890" cy="393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2737791" y="3864898"/>
            <a:ext cx="832513" cy="805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8709547" y="1929191"/>
            <a:ext cx="832513" cy="805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460" y="1478021"/>
            <a:ext cx="1036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agreement among processes in a distributed system is a fundamental requirement for a wide range of applications</a:t>
            </a:r>
          </a:p>
          <a:p>
            <a:pPr lvl="1"/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processes need to exchange information to negotiate with one another and eventually reach a common understanding or agreement, before taking actions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E1491-7237-254E-8157-67AFF8D29EA4}"/>
              </a:ext>
            </a:extLst>
          </p:cNvPr>
          <p:cNvGrpSpPr/>
          <p:nvPr/>
        </p:nvGrpSpPr>
        <p:grpSpPr>
          <a:xfrm>
            <a:off x="2595728" y="1792758"/>
            <a:ext cx="5980714" cy="3882828"/>
            <a:chOff x="438271" y="-138734"/>
            <a:chExt cx="4424036" cy="28184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82C4D4-2E03-DD40-BC35-01EA9E7FD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71" y="-101618"/>
              <a:ext cx="687070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8450BD-05E6-6B4C-82A6-CBC75543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197" y="1933765"/>
              <a:ext cx="626110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52B27D-B3BD-3B46-9D45-D82B85D9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025" y="-138734"/>
              <a:ext cx="626745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BAFCEB-02A0-3340-AB37-58FB39DF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57" y="2070738"/>
              <a:ext cx="626745" cy="60896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Text Box 574">
              <a:extLst>
                <a:ext uri="{FF2B5EF4-FFF2-40B4-BE49-F238E27FC236}">
                  <a16:creationId xmlns:a16="http://schemas.microsoft.com/office/drawing/2014/main" id="{EC3B96ED-F0AA-D249-AD31-8EEC1C676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431" y="941837"/>
              <a:ext cx="285750" cy="352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575">
              <a:extLst>
                <a:ext uri="{FF2B5EF4-FFF2-40B4-BE49-F238E27FC236}">
                  <a16:creationId xmlns:a16="http://schemas.microsoft.com/office/drawing/2014/main" id="{3261C720-AF0D-A24D-B124-5878B6A39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63" y="814925"/>
              <a:ext cx="2857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476">
              <a:extLst>
                <a:ext uri="{FF2B5EF4-FFF2-40B4-BE49-F238E27FC236}">
                  <a16:creationId xmlns:a16="http://schemas.microsoft.com/office/drawing/2014/main" id="{4E49B562-AEFD-9F47-9CF0-00A74E9DB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396" y="-29872"/>
              <a:ext cx="391795" cy="360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474">
              <a:extLst>
                <a:ext uri="{FF2B5EF4-FFF2-40B4-BE49-F238E27FC236}">
                  <a16:creationId xmlns:a16="http://schemas.microsoft.com/office/drawing/2014/main" id="{628AB59B-AB3C-4446-A294-B4AD4FC77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608" y="-31794"/>
              <a:ext cx="391160" cy="41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477">
              <a:extLst>
                <a:ext uri="{FF2B5EF4-FFF2-40B4-BE49-F238E27FC236}">
                  <a16:creationId xmlns:a16="http://schemas.microsoft.com/office/drawing/2014/main" id="{3583206A-9787-CC4B-BEA3-D3B44BB2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632" y="2033012"/>
              <a:ext cx="391795" cy="375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475">
              <a:extLst>
                <a:ext uri="{FF2B5EF4-FFF2-40B4-BE49-F238E27FC236}">
                  <a16:creationId xmlns:a16="http://schemas.microsoft.com/office/drawing/2014/main" id="{93AF6A41-28A1-C84D-8EA8-05260FE45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05" y="2166442"/>
              <a:ext cx="391160" cy="39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</a:t>
              </a:r>
              <a:r>
                <a:rPr lang="en-US" sz="2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AutoShape 471">
              <a:extLst>
                <a:ext uri="{FF2B5EF4-FFF2-40B4-BE49-F238E27FC236}">
                  <a16:creationId xmlns:a16="http://schemas.microsoft.com/office/drawing/2014/main" id="{D96E034E-6A83-884F-81DF-89EC94E745D5}"/>
                </a:ext>
              </a:extLst>
            </p:cNvPr>
            <p:cNvCxnSpPr>
              <a:cxnSpLocks noChangeShapeType="1"/>
              <a:stCxn id="11" idx="0"/>
            </p:cNvCxnSpPr>
            <p:nvPr/>
          </p:nvCxnSpPr>
          <p:spPr bwMode="auto">
            <a:xfrm flipH="1" flipV="1">
              <a:off x="799821" y="495663"/>
              <a:ext cx="10409" cy="157507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472">
              <a:extLst>
                <a:ext uri="{FF2B5EF4-FFF2-40B4-BE49-F238E27FC236}">
                  <a16:creationId xmlns:a16="http://schemas.microsoft.com/office/drawing/2014/main" id="{310DFB50-138D-BB47-9F8F-1F68B4C40082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1125341" y="165749"/>
              <a:ext cx="3082684" cy="3711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73">
              <a:extLst>
                <a:ext uri="{FF2B5EF4-FFF2-40B4-BE49-F238E27FC236}">
                  <a16:creationId xmlns:a16="http://schemas.microsoft.com/office/drawing/2014/main" id="{E4BC0518-FF86-C043-99DF-02CC8436AB49}"/>
                </a:ext>
              </a:extLst>
            </p:cNvPr>
            <p:cNvCxnSpPr>
              <a:cxnSpLocks noChangeShapeType="1"/>
              <a:endCxn id="9" idx="2"/>
            </p:cNvCxnSpPr>
            <p:nvPr/>
          </p:nvCxnSpPr>
          <p:spPr bwMode="auto">
            <a:xfrm>
              <a:off x="1024722" y="418167"/>
              <a:ext cx="3211475" cy="18200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 Box 574">
            <a:extLst>
              <a:ext uri="{FF2B5EF4-FFF2-40B4-BE49-F238E27FC236}">
                <a16:creationId xmlns:a16="http://schemas.microsoft.com/office/drawing/2014/main" id="{84214A8E-52D2-BC42-BD6D-3748079D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870" y="3241193"/>
            <a:ext cx="386296" cy="4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 Box 574">
            <a:extLst>
              <a:ext uri="{FF2B5EF4-FFF2-40B4-BE49-F238E27FC236}">
                <a16:creationId xmlns:a16="http://schemas.microsoft.com/office/drawing/2014/main" id="{D06C27AD-422A-C241-8497-33119921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130" y="1732837"/>
            <a:ext cx="386296" cy="48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2CCFF713-B3B7-4C45-B3A6-1096DE45CB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642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166604-FE8B-7944-B4FA-58FD4E69EABD}"/>
              </a:ext>
            </a:extLst>
          </p:cNvPr>
          <p:cNvGrpSpPr/>
          <p:nvPr/>
        </p:nvGrpSpPr>
        <p:grpSpPr>
          <a:xfrm>
            <a:off x="1911096" y="1904680"/>
            <a:ext cx="6422960" cy="4413823"/>
            <a:chOff x="0" y="0"/>
            <a:chExt cx="4476730" cy="30489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B26F90A-3141-0845-9DB8-BCE5D3BE8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099" y="1879915"/>
              <a:ext cx="566420" cy="5524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16142D7-2687-A14D-B908-AF576963D63C}"/>
                </a:ext>
              </a:extLst>
            </p:cNvPr>
            <p:cNvGrpSpPr/>
            <p:nvPr/>
          </p:nvGrpSpPr>
          <p:grpSpPr>
            <a:xfrm>
              <a:off x="0" y="0"/>
              <a:ext cx="4476730" cy="3048986"/>
              <a:chOff x="0" y="0"/>
              <a:chExt cx="4476730" cy="3048986"/>
            </a:xfrm>
          </p:grpSpPr>
          <p:cxnSp>
            <p:nvCxnSpPr>
              <p:cNvPr id="33" name="AutoShape 471">
                <a:extLst>
                  <a:ext uri="{FF2B5EF4-FFF2-40B4-BE49-F238E27FC236}">
                    <a16:creationId xmlns:a16="http://schemas.microsoft.com/office/drawing/2014/main" id="{355AD6B0-63A9-B448-BFBC-5AD528AEBC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1155" y="386206"/>
                <a:ext cx="2923540" cy="1665605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68900C7-0F37-754F-89A8-EDA10D30A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397"/>
                <a:ext cx="621665" cy="55245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69C785C-E5A3-914E-A245-865F5B0C9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381" y="0"/>
                <a:ext cx="567055" cy="55245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E447BC1-29C3-A847-A97F-17042A7A1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" y="2004864"/>
                <a:ext cx="567055" cy="55245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576">
                <a:extLst>
                  <a:ext uri="{FF2B5EF4-FFF2-40B4-BE49-F238E27FC236}">
                    <a16:creationId xmlns:a16="http://schemas.microsoft.com/office/drawing/2014/main" id="{0B67D087-CA56-564C-987A-A582CBC56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7441" y="5679"/>
                <a:ext cx="258445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 Box 574">
                <a:extLst>
                  <a:ext uri="{FF2B5EF4-FFF2-40B4-BE49-F238E27FC236}">
                    <a16:creationId xmlns:a16="http://schemas.microsoft.com/office/drawing/2014/main" id="{49796005-578C-3144-A333-DC5E14511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7" y="976874"/>
                <a:ext cx="258445" cy="259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Text Box 575">
                <a:extLst>
                  <a:ext uri="{FF2B5EF4-FFF2-40B4-BE49-F238E27FC236}">
                    <a16:creationId xmlns:a16="http://schemas.microsoft.com/office/drawing/2014/main" id="{D6054028-08EE-504E-8E11-52D1B6B44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734" y="607707"/>
                <a:ext cx="258445" cy="259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" name="Text Box 476">
                <a:extLst>
                  <a:ext uri="{FF2B5EF4-FFF2-40B4-BE49-F238E27FC236}">
                    <a16:creationId xmlns:a16="http://schemas.microsoft.com/office/drawing/2014/main" id="{C3026650-F0DE-C040-A750-9EC3789B1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2651" y="96551"/>
                <a:ext cx="354330" cy="327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Text Box 474">
                <a:extLst>
                  <a:ext uri="{FF2B5EF4-FFF2-40B4-BE49-F238E27FC236}">
                    <a16:creationId xmlns:a16="http://schemas.microsoft.com/office/drawing/2014/main" id="{F8BEB446-4502-4A4A-9EE6-4695EB13B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628" y="96551"/>
                <a:ext cx="354330" cy="379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2" name="Text Box 477">
                <a:extLst>
                  <a:ext uri="{FF2B5EF4-FFF2-40B4-BE49-F238E27FC236}">
                    <a16:creationId xmlns:a16="http://schemas.microsoft.com/office/drawing/2014/main" id="{5817DFF0-5B37-A84C-AF03-00A387E07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5369" y="1970787"/>
                <a:ext cx="354330" cy="340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Text Box 475">
                <a:extLst>
                  <a:ext uri="{FF2B5EF4-FFF2-40B4-BE49-F238E27FC236}">
                    <a16:creationId xmlns:a16="http://schemas.microsoft.com/office/drawing/2014/main" id="{C2FD9529-CBDD-5F43-B0AC-ACF2CC354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46" y="2090057"/>
                <a:ext cx="353695" cy="356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4" name="AutoShape 471">
                <a:extLst>
                  <a:ext uri="{FF2B5EF4-FFF2-40B4-BE49-F238E27FC236}">
                    <a16:creationId xmlns:a16="http://schemas.microsoft.com/office/drawing/2014/main" id="{9739A771-B821-B343-85C9-8CF35F9B7C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23731" y="573630"/>
                <a:ext cx="9525" cy="142938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lg" len="lg"/>
                <a:tailEnd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72">
                <a:extLst>
                  <a:ext uri="{FF2B5EF4-FFF2-40B4-BE49-F238E27FC236}">
                    <a16:creationId xmlns:a16="http://schemas.microsoft.com/office/drawing/2014/main" id="{406691D7-B31E-C541-9FDF-9B59C365EF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24745" y="272616"/>
                <a:ext cx="2788285" cy="3365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73">
                <a:extLst>
                  <a:ext uri="{FF2B5EF4-FFF2-40B4-BE49-F238E27FC236}">
                    <a16:creationId xmlns:a16="http://schemas.microsoft.com/office/drawing/2014/main" id="{4C0BADB2-53A9-C742-90E1-6BA2A48B0D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33873" y="505476"/>
                <a:ext cx="2905125" cy="1651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72">
                <a:extLst>
                  <a:ext uri="{FF2B5EF4-FFF2-40B4-BE49-F238E27FC236}">
                    <a16:creationId xmlns:a16="http://schemas.microsoft.com/office/drawing/2014/main" id="{D50E704C-A0B8-264D-9FDE-1E5AE75BE6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24745" y="550912"/>
                <a:ext cx="2990850" cy="1758950"/>
              </a:xfrm>
              <a:prstGeom prst="straightConnector1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73">
                <a:extLst>
                  <a:ext uri="{FF2B5EF4-FFF2-40B4-BE49-F238E27FC236}">
                    <a16:creationId xmlns:a16="http://schemas.microsoft.com/office/drawing/2014/main" id="{47022EE4-D6DE-CF4D-AAAC-22D8C33857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9066" y="2345635"/>
                <a:ext cx="2884805" cy="36195"/>
              </a:xfrm>
              <a:prstGeom prst="straightConnector1">
                <a:avLst/>
              </a:prstGeom>
              <a:noFill/>
              <a:ln w="19050">
                <a:solidFill>
                  <a:srgbClr val="320CD2"/>
                </a:solidFill>
                <a:prstDash val="dash"/>
                <a:round/>
                <a:headEnd type="triangle" w="lg" len="lg"/>
                <a:tailEnd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960F50C-5429-CC43-BA82-DABBE97E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01" y="2430827"/>
                <a:ext cx="3251200" cy="419100"/>
              </a:xfrm>
              <a:custGeom>
                <a:avLst/>
                <a:gdLst>
                  <a:gd name="T0" fmla="*/ 0 w 5120"/>
                  <a:gd name="T1" fmla="*/ 180 h 660"/>
                  <a:gd name="T2" fmla="*/ 190 w 5120"/>
                  <a:gd name="T3" fmla="*/ 310 h 660"/>
                  <a:gd name="T4" fmla="*/ 300 w 5120"/>
                  <a:gd name="T5" fmla="*/ 380 h 660"/>
                  <a:gd name="T6" fmla="*/ 340 w 5120"/>
                  <a:gd name="T7" fmla="*/ 390 h 660"/>
                  <a:gd name="T8" fmla="*/ 520 w 5120"/>
                  <a:gd name="T9" fmla="*/ 460 h 660"/>
                  <a:gd name="T10" fmla="*/ 630 w 5120"/>
                  <a:gd name="T11" fmla="*/ 500 h 660"/>
                  <a:gd name="T12" fmla="*/ 660 w 5120"/>
                  <a:gd name="T13" fmla="*/ 520 h 660"/>
                  <a:gd name="T14" fmla="*/ 1040 w 5120"/>
                  <a:gd name="T15" fmla="*/ 600 h 660"/>
                  <a:gd name="T16" fmla="*/ 1480 w 5120"/>
                  <a:gd name="T17" fmla="*/ 660 h 660"/>
                  <a:gd name="T18" fmla="*/ 2040 w 5120"/>
                  <a:gd name="T19" fmla="*/ 650 h 660"/>
                  <a:gd name="T20" fmla="*/ 2510 w 5120"/>
                  <a:gd name="T21" fmla="*/ 610 h 660"/>
                  <a:gd name="T22" fmla="*/ 3270 w 5120"/>
                  <a:gd name="T23" fmla="*/ 500 h 660"/>
                  <a:gd name="T24" fmla="*/ 3510 w 5120"/>
                  <a:gd name="T25" fmla="*/ 480 h 660"/>
                  <a:gd name="T26" fmla="*/ 3580 w 5120"/>
                  <a:gd name="T27" fmla="*/ 460 h 660"/>
                  <a:gd name="T28" fmla="*/ 3730 w 5120"/>
                  <a:gd name="T29" fmla="*/ 450 h 660"/>
                  <a:gd name="T30" fmla="*/ 4060 w 5120"/>
                  <a:gd name="T31" fmla="*/ 390 h 660"/>
                  <a:gd name="T32" fmla="*/ 4350 w 5120"/>
                  <a:gd name="T33" fmla="*/ 320 h 660"/>
                  <a:gd name="T34" fmla="*/ 4660 w 5120"/>
                  <a:gd name="T35" fmla="*/ 250 h 660"/>
                  <a:gd name="T36" fmla="*/ 4870 w 5120"/>
                  <a:gd name="T37" fmla="*/ 170 h 660"/>
                  <a:gd name="T38" fmla="*/ 4940 w 5120"/>
                  <a:gd name="T39" fmla="*/ 130 h 660"/>
                  <a:gd name="T40" fmla="*/ 5000 w 5120"/>
                  <a:gd name="T41" fmla="*/ 110 h 660"/>
                  <a:gd name="T42" fmla="*/ 5060 w 5120"/>
                  <a:gd name="T43" fmla="*/ 60 h 660"/>
                  <a:gd name="T44" fmla="*/ 5080 w 5120"/>
                  <a:gd name="T45" fmla="*/ 30 h 660"/>
                  <a:gd name="T46" fmla="*/ 5120 w 5120"/>
                  <a:gd name="T47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20" h="660">
                    <a:moveTo>
                      <a:pt x="0" y="180"/>
                    </a:moveTo>
                    <a:cubicBezTo>
                      <a:pt x="56" y="236"/>
                      <a:pt x="121" y="273"/>
                      <a:pt x="190" y="310"/>
                    </a:cubicBezTo>
                    <a:cubicBezTo>
                      <a:pt x="228" y="331"/>
                      <a:pt x="261" y="361"/>
                      <a:pt x="300" y="380"/>
                    </a:cubicBezTo>
                    <a:cubicBezTo>
                      <a:pt x="312" y="386"/>
                      <a:pt x="327" y="385"/>
                      <a:pt x="340" y="390"/>
                    </a:cubicBezTo>
                    <a:cubicBezTo>
                      <a:pt x="403" y="416"/>
                      <a:pt x="454" y="443"/>
                      <a:pt x="520" y="460"/>
                    </a:cubicBezTo>
                    <a:cubicBezTo>
                      <a:pt x="588" y="505"/>
                      <a:pt x="504" y="454"/>
                      <a:pt x="630" y="500"/>
                    </a:cubicBezTo>
                    <a:cubicBezTo>
                      <a:pt x="641" y="504"/>
                      <a:pt x="649" y="515"/>
                      <a:pt x="660" y="520"/>
                    </a:cubicBezTo>
                    <a:cubicBezTo>
                      <a:pt x="779" y="573"/>
                      <a:pt x="913" y="590"/>
                      <a:pt x="1040" y="600"/>
                    </a:cubicBezTo>
                    <a:cubicBezTo>
                      <a:pt x="1176" y="645"/>
                      <a:pt x="1338" y="640"/>
                      <a:pt x="1480" y="660"/>
                    </a:cubicBezTo>
                    <a:cubicBezTo>
                      <a:pt x="1667" y="657"/>
                      <a:pt x="1853" y="655"/>
                      <a:pt x="2040" y="650"/>
                    </a:cubicBezTo>
                    <a:cubicBezTo>
                      <a:pt x="2197" y="645"/>
                      <a:pt x="2351" y="616"/>
                      <a:pt x="2510" y="610"/>
                    </a:cubicBezTo>
                    <a:cubicBezTo>
                      <a:pt x="2766" y="582"/>
                      <a:pt x="3013" y="523"/>
                      <a:pt x="3270" y="500"/>
                    </a:cubicBezTo>
                    <a:cubicBezTo>
                      <a:pt x="3402" y="474"/>
                      <a:pt x="3230" y="505"/>
                      <a:pt x="3510" y="480"/>
                    </a:cubicBezTo>
                    <a:cubicBezTo>
                      <a:pt x="3534" y="478"/>
                      <a:pt x="3556" y="463"/>
                      <a:pt x="3580" y="460"/>
                    </a:cubicBezTo>
                    <a:cubicBezTo>
                      <a:pt x="3630" y="455"/>
                      <a:pt x="3680" y="453"/>
                      <a:pt x="3730" y="450"/>
                    </a:cubicBezTo>
                    <a:cubicBezTo>
                      <a:pt x="3842" y="431"/>
                      <a:pt x="3947" y="403"/>
                      <a:pt x="4060" y="390"/>
                    </a:cubicBezTo>
                    <a:cubicBezTo>
                      <a:pt x="4151" y="360"/>
                      <a:pt x="4255" y="339"/>
                      <a:pt x="4350" y="320"/>
                    </a:cubicBezTo>
                    <a:cubicBezTo>
                      <a:pt x="4455" y="299"/>
                      <a:pt x="4553" y="263"/>
                      <a:pt x="4660" y="250"/>
                    </a:cubicBezTo>
                    <a:cubicBezTo>
                      <a:pt x="4720" y="210"/>
                      <a:pt x="4803" y="203"/>
                      <a:pt x="4870" y="170"/>
                    </a:cubicBezTo>
                    <a:cubicBezTo>
                      <a:pt x="4942" y="134"/>
                      <a:pt x="4852" y="165"/>
                      <a:pt x="4940" y="130"/>
                    </a:cubicBezTo>
                    <a:cubicBezTo>
                      <a:pt x="4960" y="122"/>
                      <a:pt x="5000" y="110"/>
                      <a:pt x="5000" y="110"/>
                    </a:cubicBezTo>
                    <a:cubicBezTo>
                      <a:pt x="5018" y="92"/>
                      <a:pt x="5042" y="78"/>
                      <a:pt x="5060" y="60"/>
                    </a:cubicBezTo>
                    <a:cubicBezTo>
                      <a:pt x="5068" y="52"/>
                      <a:pt x="5072" y="38"/>
                      <a:pt x="5080" y="30"/>
                    </a:cubicBezTo>
                    <a:cubicBezTo>
                      <a:pt x="5092" y="18"/>
                      <a:pt x="5108" y="12"/>
                      <a:pt x="51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lg" len="lg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BB6F7F9-24D4-C449-AB0E-027AEA45C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216" y="414604"/>
                <a:ext cx="273685" cy="1647825"/>
              </a:xfrm>
              <a:custGeom>
                <a:avLst/>
                <a:gdLst>
                  <a:gd name="T0" fmla="*/ 58 w 431"/>
                  <a:gd name="T1" fmla="*/ 2540 h 2595"/>
                  <a:gd name="T2" fmla="*/ 128 w 431"/>
                  <a:gd name="T3" fmla="*/ 2480 h 2595"/>
                  <a:gd name="T4" fmla="*/ 188 w 431"/>
                  <a:gd name="T5" fmla="*/ 2420 h 2595"/>
                  <a:gd name="T6" fmla="*/ 248 w 431"/>
                  <a:gd name="T7" fmla="*/ 2290 h 2595"/>
                  <a:gd name="T8" fmla="*/ 368 w 431"/>
                  <a:gd name="T9" fmla="*/ 1920 h 2595"/>
                  <a:gd name="T10" fmla="*/ 398 w 431"/>
                  <a:gd name="T11" fmla="*/ 1770 h 2595"/>
                  <a:gd name="T12" fmla="*/ 418 w 431"/>
                  <a:gd name="T13" fmla="*/ 1190 h 2595"/>
                  <a:gd name="T14" fmla="*/ 308 w 431"/>
                  <a:gd name="T15" fmla="*/ 380 h 2595"/>
                  <a:gd name="T16" fmla="*/ 258 w 431"/>
                  <a:gd name="T17" fmla="*/ 250 h 2595"/>
                  <a:gd name="T18" fmla="*/ 178 w 431"/>
                  <a:gd name="T19" fmla="*/ 140 h 2595"/>
                  <a:gd name="T20" fmla="*/ 158 w 431"/>
                  <a:gd name="T21" fmla="*/ 110 h 2595"/>
                  <a:gd name="T22" fmla="*/ 98 w 431"/>
                  <a:gd name="T23" fmla="*/ 70 h 2595"/>
                  <a:gd name="T24" fmla="*/ 78 w 431"/>
                  <a:gd name="T25" fmla="*/ 40 h 2595"/>
                  <a:gd name="T26" fmla="*/ 18 w 431"/>
                  <a:gd name="T27" fmla="*/ 0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1" h="2595">
                    <a:moveTo>
                      <a:pt x="58" y="2540"/>
                    </a:moveTo>
                    <a:cubicBezTo>
                      <a:pt x="165" y="2433"/>
                      <a:pt x="0" y="2595"/>
                      <a:pt x="128" y="2480"/>
                    </a:cubicBezTo>
                    <a:cubicBezTo>
                      <a:pt x="149" y="2461"/>
                      <a:pt x="188" y="2420"/>
                      <a:pt x="188" y="2420"/>
                    </a:cubicBezTo>
                    <a:cubicBezTo>
                      <a:pt x="203" y="2374"/>
                      <a:pt x="229" y="2334"/>
                      <a:pt x="248" y="2290"/>
                    </a:cubicBezTo>
                    <a:cubicBezTo>
                      <a:pt x="300" y="2173"/>
                      <a:pt x="327" y="2042"/>
                      <a:pt x="368" y="1920"/>
                    </a:cubicBezTo>
                    <a:cubicBezTo>
                      <a:pt x="375" y="1868"/>
                      <a:pt x="382" y="1819"/>
                      <a:pt x="398" y="1770"/>
                    </a:cubicBezTo>
                    <a:cubicBezTo>
                      <a:pt x="414" y="1535"/>
                      <a:pt x="418" y="1503"/>
                      <a:pt x="418" y="1190"/>
                    </a:cubicBezTo>
                    <a:cubicBezTo>
                      <a:pt x="418" y="930"/>
                      <a:pt x="431" y="625"/>
                      <a:pt x="308" y="380"/>
                    </a:cubicBezTo>
                    <a:cubicBezTo>
                      <a:pt x="300" y="314"/>
                      <a:pt x="310" y="285"/>
                      <a:pt x="258" y="250"/>
                    </a:cubicBezTo>
                    <a:cubicBezTo>
                      <a:pt x="242" y="201"/>
                      <a:pt x="220" y="168"/>
                      <a:pt x="178" y="140"/>
                    </a:cubicBezTo>
                    <a:cubicBezTo>
                      <a:pt x="171" y="130"/>
                      <a:pt x="167" y="118"/>
                      <a:pt x="158" y="110"/>
                    </a:cubicBezTo>
                    <a:cubicBezTo>
                      <a:pt x="140" y="94"/>
                      <a:pt x="98" y="70"/>
                      <a:pt x="98" y="70"/>
                    </a:cubicBezTo>
                    <a:cubicBezTo>
                      <a:pt x="91" y="60"/>
                      <a:pt x="87" y="48"/>
                      <a:pt x="78" y="40"/>
                    </a:cubicBezTo>
                    <a:cubicBezTo>
                      <a:pt x="60" y="24"/>
                      <a:pt x="18" y="0"/>
                      <a:pt x="18" y="0"/>
                    </a:cubicBezTo>
                  </a:path>
                </a:pathLst>
              </a:custGeom>
              <a:noFill/>
              <a:ln w="19050">
                <a:solidFill>
                  <a:srgbClr val="320CD2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1" name="AutoShape 483">
                <a:extLst>
                  <a:ext uri="{FF2B5EF4-FFF2-40B4-BE49-F238E27FC236}">
                    <a16:creationId xmlns:a16="http://schemas.microsoft.com/office/drawing/2014/main" id="{A7575C3A-055E-5240-868A-E45DDF5678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737113" y="550912"/>
                <a:ext cx="25400" cy="1328420"/>
              </a:xfrm>
              <a:prstGeom prst="straightConnector1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Text Box 484">
                <a:extLst>
                  <a:ext uri="{FF2B5EF4-FFF2-40B4-BE49-F238E27FC236}">
                    <a16:creationId xmlns:a16="http://schemas.microsoft.com/office/drawing/2014/main" id="{4DDE11CE-17E1-1F42-9DCE-F3F1946B1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8755" y="920079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320CD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Text Box 486">
                <a:extLst>
                  <a:ext uri="{FF2B5EF4-FFF2-40B4-BE49-F238E27FC236}">
                    <a16:creationId xmlns:a16="http://schemas.microsoft.com/office/drawing/2014/main" id="{BF39D739-8C2F-C24D-AFA9-B68DE9767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253" y="1062067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Text Box 487">
                <a:extLst>
                  <a:ext uri="{FF2B5EF4-FFF2-40B4-BE49-F238E27FC236}">
                    <a16:creationId xmlns:a16="http://schemas.microsoft.com/office/drawing/2014/main" id="{7B977066-72F7-7B4B-AF7D-F5408FE45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663" y="2086342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320CD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Text Box 488">
                <a:extLst>
                  <a:ext uri="{FF2B5EF4-FFF2-40B4-BE49-F238E27FC236}">
                    <a16:creationId xmlns:a16="http://schemas.microsoft.com/office/drawing/2014/main" id="{C94F6C13-6F8D-494A-9AAC-72F4C6C07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326" y="2788636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Text Box 489">
                <a:extLst>
                  <a:ext uri="{FF2B5EF4-FFF2-40B4-BE49-F238E27FC236}">
                    <a16:creationId xmlns:a16="http://schemas.microsoft.com/office/drawing/2014/main" id="{BB8B10F6-F909-1C44-B243-FDCBE83DA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393" y="846381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7" name="Text Box 490">
                <a:extLst>
                  <a:ext uri="{FF2B5EF4-FFF2-40B4-BE49-F238E27FC236}">
                    <a16:creationId xmlns:a16="http://schemas.microsoft.com/office/drawing/2014/main" id="{F009315C-5ABF-2A47-872A-30CA61655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3222" y="1669774"/>
                <a:ext cx="307975" cy="260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DE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</a:t>
                </a:r>
                <a:endParaRPr lang="en-IN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99693B0-1821-DC4B-8879-D0EC88854D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10210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498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502" y="1242661"/>
            <a:ext cx="11223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Oral Message algorithm, </a:t>
            </a:r>
            <a:r>
              <a:rPr lang="en-US" altLang="en-US" sz="2400" dirty="0">
                <a:solidFill>
                  <a:srgbClr val="FF0000"/>
                </a:solidFill>
              </a:rPr>
              <a:t>OM(f) </a:t>
            </a:r>
            <a:r>
              <a:rPr lang="en-US" altLang="en-US" sz="2400" dirty="0"/>
              <a:t>consists of f+1 “phases/rounds”</a:t>
            </a:r>
          </a:p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Algorithm </a:t>
            </a:r>
            <a:r>
              <a:rPr lang="en-US" altLang="en-US" sz="2400" dirty="0">
                <a:solidFill>
                  <a:srgbClr val="FF0000"/>
                </a:solidFill>
              </a:rPr>
              <a:t>OM(0) </a:t>
            </a:r>
            <a:r>
              <a:rPr lang="en-US" altLang="en-US" sz="2400" dirty="0"/>
              <a:t>is the “base case” (no faults)</a:t>
            </a:r>
          </a:p>
          <a:p>
            <a:pPr lvl="1">
              <a:buFontTx/>
              <a:buAutoNum type="arabicParenR"/>
            </a:pPr>
            <a:r>
              <a:rPr lang="en-US" altLang="en-US" sz="2400" dirty="0"/>
              <a:t>Commander sends value to every lieutenant</a:t>
            </a:r>
          </a:p>
          <a:p>
            <a:pPr lvl="1">
              <a:buFontTx/>
              <a:buAutoNum type="arabicParenR"/>
            </a:pPr>
            <a:r>
              <a:rPr lang="en-US" altLang="en-US" sz="2400" dirty="0"/>
              <a:t>Each lieutenant uses value received from commander, or a default value if no value was received</a:t>
            </a:r>
          </a:p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Recursive algorithm </a:t>
            </a:r>
            <a:r>
              <a:rPr lang="en-US" altLang="en-US" sz="2400" dirty="0">
                <a:solidFill>
                  <a:srgbClr val="FF0000"/>
                </a:solidFill>
              </a:rPr>
              <a:t>OM(f) </a:t>
            </a:r>
            <a:r>
              <a:rPr lang="en-US" altLang="en-US" sz="2400" dirty="0"/>
              <a:t>handles up to f faults 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Commander sends value to every lieutenant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For each lieutenant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let </a:t>
            </a:r>
            <a:r>
              <a:rPr lang="en-US" altLang="en-US" sz="2400" i="1" dirty="0"/>
              <a:t>v</a:t>
            </a:r>
            <a:r>
              <a:rPr lang="en-US" altLang="en-US" sz="2400" i="1" baseline="-25000" dirty="0"/>
              <a:t>i </a:t>
            </a:r>
            <a:r>
              <a:rPr lang="en-US" altLang="en-US" sz="2400" i="1" dirty="0"/>
              <a:t> </a:t>
            </a:r>
            <a:r>
              <a:rPr lang="en-US" altLang="en-US" sz="2400" dirty="0"/>
              <a:t>be the value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received from commander, or a default value if no value was received. 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acts as commander and runs </a:t>
            </a:r>
            <a:r>
              <a:rPr lang="en-US" altLang="en-US" sz="2400" dirty="0" err="1"/>
              <a:t>Alg</a:t>
            </a:r>
            <a:r>
              <a:rPr lang="en-US" altLang="en-US" sz="2400" dirty="0"/>
              <a:t> OM(f -1) to send </a:t>
            </a:r>
            <a:r>
              <a:rPr lang="en-US" altLang="en-US" sz="2400" i="1" dirty="0"/>
              <a:t>v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to each of the </a:t>
            </a:r>
            <a:r>
              <a:rPr lang="en-US" altLang="en-US" sz="2400" i="1" dirty="0"/>
              <a:t>n-2 </a:t>
            </a:r>
            <a:r>
              <a:rPr lang="en-US" altLang="en-US" sz="2400" dirty="0"/>
              <a:t>other lieutenants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For each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and each </a:t>
            </a:r>
            <a:r>
              <a:rPr lang="en-US" altLang="en-US" sz="2400" i="1" dirty="0"/>
              <a:t>j </a:t>
            </a:r>
            <a:r>
              <a:rPr lang="en-US" altLang="en-US" sz="2400" dirty="0"/>
              <a:t>not equal to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</a:t>
            </a:r>
            <a:r>
              <a:rPr lang="en-US" altLang="en-US" sz="2400" dirty="0"/>
              <a:t>let </a:t>
            </a:r>
            <a:r>
              <a:rPr lang="en-US" altLang="en-US" sz="2400" i="1" dirty="0" err="1"/>
              <a:t>v</a:t>
            </a:r>
            <a:r>
              <a:rPr lang="en-US" altLang="en-US" sz="2400" i="1" baseline="-25000" dirty="0" err="1"/>
              <a:t>j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be the value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received from lieutenant </a:t>
            </a:r>
            <a:r>
              <a:rPr lang="en-US" altLang="en-US" sz="2400" i="1" dirty="0"/>
              <a:t>j </a:t>
            </a:r>
            <a:r>
              <a:rPr lang="en-US" altLang="en-US" sz="2400" dirty="0"/>
              <a:t>in step (2) (using </a:t>
            </a:r>
            <a:r>
              <a:rPr lang="en-US" altLang="en-US" sz="2400" dirty="0" err="1"/>
              <a:t>Alg</a:t>
            </a:r>
            <a:r>
              <a:rPr lang="en-US" altLang="en-US" sz="2400" dirty="0"/>
              <a:t> OM(f-1)), or else a default value if no such value was received. 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uses the value </a:t>
            </a:r>
            <a:r>
              <a:rPr lang="en-US" altLang="en-US" sz="2400" i="1" dirty="0">
                <a:solidFill>
                  <a:srgbClr val="FF0000"/>
                </a:solidFill>
              </a:rPr>
              <a:t>majority</a:t>
            </a:r>
            <a:r>
              <a:rPr lang="en-US" altLang="en-US" sz="2400" i="1" dirty="0"/>
              <a:t>(v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… , v</a:t>
            </a:r>
            <a:r>
              <a:rPr lang="en-US" altLang="en-US" sz="2400" i="1" baseline="-25000" dirty="0"/>
              <a:t>n-1</a:t>
            </a:r>
            <a:r>
              <a:rPr lang="en-US" altLang="en-US" sz="2400" i="1" dirty="0"/>
              <a:t>) to compute the agreed upon value.</a:t>
            </a:r>
            <a:endParaRPr lang="en-US" altLang="en-US" sz="2400" dirty="0"/>
          </a:p>
          <a:p>
            <a:pPr>
              <a:buClr>
                <a:srgbClr val="101141"/>
              </a:buClr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3910195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01336" y="1775580"/>
          <a:ext cx="999868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4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 message</a:t>
                      </a:r>
                    </a:p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already</a:t>
                      </a:r>
                      <a:endParaRPr lang="fr-FR" sz="2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visited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Aims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tolerate</a:t>
                      </a:r>
                      <a:endParaRPr lang="fr-FR" sz="2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gets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sent to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messages in</a:t>
                      </a:r>
                    </a:p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(n-1)(n-2)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(f+1)-x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(f+1)-x-1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(n-1)(n-2)…(n-x-1)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f+1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(n-1)(n-2)…(n-f-1)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70164" y="5817717"/>
            <a:ext cx="6745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exponential number of messages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f</a:t>
            </a:r>
            <a:r>
              <a:rPr lang="en-US" sz="2800" dirty="0"/>
              <a:t>)  used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, Chapter 14, “Distributed Computing: Principles, Algorithms, and Systems”, Cambridge University Press, 2008.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83" y="1571427"/>
            <a:ext cx="102094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Failure models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among the </a:t>
            </a:r>
            <a:r>
              <a:rPr lang="en-US" altLang="en-US" sz="2800" b="1" dirty="0"/>
              <a:t>n</a:t>
            </a:r>
            <a:r>
              <a:rPr lang="en-US" altLang="en-US" sz="2800" dirty="0"/>
              <a:t> processes in the system, at most </a:t>
            </a:r>
            <a:r>
              <a:rPr lang="en-US" altLang="en-US" sz="2800" b="1" dirty="0"/>
              <a:t>f</a:t>
            </a:r>
            <a:r>
              <a:rPr lang="en-US" altLang="en-US" sz="2800" dirty="0"/>
              <a:t> processes can be faulty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faulty process can behave in any manner allowed by the failure model assumed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various failure models 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fail-stop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Byzantine failures</a:t>
            </a:r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541" y="1538475"/>
            <a:ext cx="10582876" cy="324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Failure models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FF"/>
                </a:solidFill>
              </a:rPr>
              <a:t>Fail-stop model </a:t>
            </a:r>
            <a:r>
              <a:rPr lang="en-US" altLang="en-US" sz="2800" dirty="0"/>
              <a:t>– </a:t>
            </a:r>
          </a:p>
          <a:p>
            <a:pPr marL="1371600" lvl="2" indent="-4572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process may crash in the middle of a step</a:t>
            </a:r>
          </a:p>
          <a:p>
            <a:pPr marL="1371600" lvl="2" indent="-4572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step could be the execution of a local operation or processing of a message for a send or receive event</a:t>
            </a:r>
          </a:p>
          <a:p>
            <a:pPr marL="1371600" lvl="2" indent="-4572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process may send a message to only a subset of the destination set before crashing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FF"/>
                </a:solidFill>
              </a:rPr>
              <a:t>Byzantine failure model </a:t>
            </a:r>
            <a:r>
              <a:rPr lang="en-US" altLang="en-US" sz="2800" dirty="0"/>
              <a:t>- a process may behave arbitrarily</a:t>
            </a:r>
          </a:p>
        </p:txBody>
      </p:sp>
    </p:spTree>
    <p:extLst>
      <p:ext uri="{BB962C8B-B14F-4D97-AF65-F5344CB8AC3E}">
        <p14:creationId xmlns:p14="http://schemas.microsoft.com/office/powerpoint/2010/main" val="17573413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6029" y="1593339"/>
            <a:ext cx="94315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Synchronous/Asynchronous communication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 failure-prone process chooses to send a message to process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but fails, then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cannot detect the non-arrival of the message in an asynchronous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scenario is indistinguishable from the scenario in which the message takes a very long time to travel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impossible to reach a consensus in asynchronous systems</a:t>
            </a:r>
          </a:p>
        </p:txBody>
      </p:sp>
    </p:spTree>
    <p:extLst>
      <p:ext uri="{BB962C8B-B14F-4D97-AF65-F5344CB8AC3E}">
        <p14:creationId xmlns:p14="http://schemas.microsoft.com/office/powerpoint/2010/main" val="20055310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96510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Synchronous/Asynchronous communication (contd..)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synchronous system </a:t>
            </a:r>
            <a:r>
              <a:rPr lang="en-US" alt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message that has not been sent can be recognized by the intended recipient, at the end of the round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intended recipient can deal with the non-arrival of the expected message by assuming the arrival of a message containing some default data, and then proceeding with the next round of the algorithm</a:t>
            </a:r>
          </a:p>
          <a:p>
            <a:pPr lvl="1"/>
            <a:r>
              <a:rPr lang="en-US" altLang="en-US" sz="2800" b="1" dirty="0"/>
              <a:t>Network connectivity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system has full connectivity, i.e., each process can communicate with any other by direct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3103660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745" y="1466372"/>
            <a:ext cx="107172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Sender identification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process receiving a message always knows identity of sender process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also true for malicious senders</a:t>
            </a:r>
          </a:p>
          <a:p>
            <a:pPr lvl="1"/>
            <a:r>
              <a:rPr lang="en-US" altLang="en-US" sz="2800" b="1" dirty="0"/>
              <a:t>Channel reliability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channels are reliable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only the processes may fail (under one of various failure models)</a:t>
            </a:r>
          </a:p>
          <a:p>
            <a:pPr lvl="1"/>
            <a:r>
              <a:rPr lang="en-US" sz="2800" b="1" dirty="0"/>
              <a:t>Agreement variable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agreement variable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boolean or multivalued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need not be an integer</a:t>
            </a:r>
          </a:p>
        </p:txBody>
      </p:sp>
    </p:spTree>
    <p:extLst>
      <p:ext uri="{BB962C8B-B14F-4D97-AF65-F5344CB8AC3E}">
        <p14:creationId xmlns:p14="http://schemas.microsoft.com/office/powerpoint/2010/main" val="31144383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10" y="1466372"/>
            <a:ext cx="107172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Non-authenticated messages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with unauthenticated messages, when a faulty process relays a message to other processes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it can forge the message and claim that it was received from another process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it can also tamper with the contents of a received message before relaying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receiver cannot verify its authenticity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unauthenticated message is also called </a:t>
            </a:r>
            <a:r>
              <a:rPr lang="en-US" altLang="en-US" sz="2800" dirty="0">
                <a:solidFill>
                  <a:srgbClr val="FF00FF"/>
                </a:solidFill>
              </a:rPr>
              <a:t>oral message </a:t>
            </a:r>
            <a:r>
              <a:rPr lang="en-US" altLang="en-US" sz="2800" dirty="0"/>
              <a:t>or </a:t>
            </a:r>
            <a:r>
              <a:rPr lang="en-US" altLang="en-US" sz="2800" dirty="0">
                <a:solidFill>
                  <a:srgbClr val="FF00FF"/>
                </a:solidFill>
              </a:rPr>
              <a:t>unsigned message</a:t>
            </a:r>
          </a:p>
        </p:txBody>
      </p:sp>
    </p:spTree>
    <p:extLst>
      <p:ext uri="{BB962C8B-B14F-4D97-AF65-F5344CB8AC3E}">
        <p14:creationId xmlns:p14="http://schemas.microsoft.com/office/powerpoint/2010/main" val="16085344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Authenticated messages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using authentication via techniques such as digital signatures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some process forges a message or tampers with the contents of a received message before relaying it, the recipient can detect the forgery or tampering</a:t>
            </a:r>
          </a:p>
        </p:txBody>
      </p:sp>
    </p:spTree>
    <p:extLst>
      <p:ext uri="{BB962C8B-B14F-4D97-AF65-F5344CB8AC3E}">
        <p14:creationId xmlns:p14="http://schemas.microsoft.com/office/powerpoint/2010/main" val="533713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1492</Words>
  <Application>Microsoft Office PowerPoint</Application>
  <PresentationFormat>Widescreen</PresentationFormat>
  <Paragraphs>206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Distributed Computing Consensus and Agreement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919</cp:revision>
  <dcterms:created xsi:type="dcterms:W3CDTF">2016-05-19T10:09:53Z</dcterms:created>
  <dcterms:modified xsi:type="dcterms:W3CDTF">2020-10-05T11:39:25Z</dcterms:modified>
</cp:coreProperties>
</file>