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60" r:id="rId2"/>
    <p:sldId id="257" r:id="rId3"/>
    <p:sldId id="261" r:id="rId4"/>
    <p:sldId id="294" r:id="rId5"/>
    <p:sldId id="279" r:id="rId6"/>
    <p:sldId id="295" r:id="rId7"/>
    <p:sldId id="296" r:id="rId8"/>
    <p:sldId id="281" r:id="rId9"/>
    <p:sldId id="263" r:id="rId10"/>
    <p:sldId id="265" r:id="rId11"/>
    <p:sldId id="266" r:id="rId12"/>
    <p:sldId id="297" r:id="rId13"/>
    <p:sldId id="298" r:id="rId14"/>
    <p:sldId id="299" r:id="rId15"/>
    <p:sldId id="300" r:id="rId16"/>
    <p:sldId id="301" r:id="rId17"/>
    <p:sldId id="302" r:id="rId18"/>
    <p:sldId id="339" r:id="rId19"/>
    <p:sldId id="340" r:id="rId20"/>
    <p:sldId id="341" r:id="rId21"/>
    <p:sldId id="342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4" r:id="rId42"/>
    <p:sldId id="325" r:id="rId43"/>
    <p:sldId id="326" r:id="rId44"/>
    <p:sldId id="327" r:id="rId45"/>
    <p:sldId id="343" r:id="rId46"/>
    <p:sldId id="344" r:id="rId47"/>
    <p:sldId id="345" r:id="rId48"/>
    <p:sldId id="346" r:id="rId49"/>
    <p:sldId id="328" r:id="rId50"/>
    <p:sldId id="329" r:id="rId51"/>
    <p:sldId id="330" r:id="rId52"/>
    <p:sldId id="347" r:id="rId53"/>
    <p:sldId id="331" r:id="rId54"/>
    <p:sldId id="335" r:id="rId55"/>
    <p:sldId id="336" r:id="rId56"/>
    <p:sldId id="337" r:id="rId57"/>
    <p:sldId id="33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086" autoAdjust="0"/>
  </p:normalViewPr>
  <p:slideViewPr>
    <p:cSldViewPr>
      <p:cViewPr varScale="1">
        <p:scale>
          <a:sx n="69" d="100"/>
          <a:sy n="69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51307-9DF1-4DB4-87FC-F821EE031310}" type="datetimeFigureOut">
              <a:rPr lang="en-IN" smtClean="0"/>
              <a:pPr/>
              <a:t>23-10-2020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C050C-96BB-4128-BAED-FEB0D0434A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29150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340FD-AD84-41D4-9E3F-3C2B9432AE80}" type="datetimeFigureOut">
              <a:rPr lang="en-US" smtClean="0"/>
              <a:pPr/>
              <a:t>10/23/2020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4EC1B-CAF8-4848-98AF-62A7A00990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69126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24444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62832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02222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41024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2850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29183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8247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14400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7395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Lecture-1</a:t>
            </a:r>
            <a:br>
              <a:rPr lang="en-GB" dirty="0" smtClean="0"/>
            </a:br>
            <a:r>
              <a:rPr lang="en-GB" dirty="0" smtClean="0"/>
              <a:t>Database Sytems and applications(IS ZC332)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28596" y="61436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10/23/2020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10/23/2020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Lectuer-11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Systems and Applications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Narang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Write_item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X,x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) command includes the following steps: </a:t>
            </a:r>
          </a:p>
          <a:p>
            <a:pPr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Find the address of the disk block that contains item X. </a:t>
            </a:r>
          </a:p>
          <a:p>
            <a:pPr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Copy that disk block into a buffer in main memory (if that disk block is not already in some main memory buffer). </a:t>
            </a:r>
          </a:p>
          <a:p>
            <a:pPr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Copy item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from the program variable named x into its correct location in the buffer. </a:t>
            </a:r>
          </a:p>
          <a:p>
            <a:pPr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Store the updated block from the buffer back to disk (either immediately or at some later point in time). 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 Sample Transactions</a:t>
            </a:r>
            <a:endParaRPr lang="en-US" sz="4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Two sample transactions: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–(a) Transaction T1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–(b) Transaction T2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3000372"/>
            <a:ext cx="7072362" cy="28575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transaction is an atomic unit of work that is either completed in its entirety or not done at all.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–For recovery purposes, the system needs to keep track of when the transaction starts, terminates, and commits or aborts.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Transaction and System Concepts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30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Recovery manager keeps track of the following operations: </a:t>
            </a:r>
          </a:p>
          <a:p>
            <a:pPr algn="just">
              <a:lnSpc>
                <a:spcPct val="17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–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begin_transaction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marks the beginning of transaction execution.</a:t>
            </a:r>
          </a:p>
          <a:p>
            <a:pPr algn="just">
              <a:lnSpc>
                <a:spcPct val="17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–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read or write: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These specify read or write operations on the database items that are executed as part of a transaction. </a:t>
            </a:r>
          </a:p>
          <a:p>
            <a:pPr algn="just">
              <a:lnSpc>
                <a:spcPct val="17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–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end_transaction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specifies that read and write transaction operations have ended and marks the end limit of transaction execution.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1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493837"/>
            <a:ext cx="8155632" cy="42394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commit_transaction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signals a successful end of the transaction so that any changes (updates) executed by the transaction can be safely committed to the database and will not be undone.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rollback (or abort):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signals that the transaction has ended unsuccessfully, so that any changes or effects that the transaction may have applied to the database must be undone.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37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ACID properties: </a:t>
            </a:r>
          </a:p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Atomicity: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transaction is an atomic unit of processing; it is either performed in its entirety or not performed at all. </a:t>
            </a:r>
          </a:p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Consistency preservation: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correct execution of the transaction must take the database from one consistent state to another. </a:t>
            </a:r>
          </a:p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Isolation: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Execution of a transaction should not be interfered with any other transactions executing concurrently.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Durability: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Once a transaction changes the database and the changes are committed, these changes must never be lost because of subsequent failure.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Desirable Properties of Transactions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71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States of a Transaction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3000364" y="6143644"/>
            <a:ext cx="3714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2000240"/>
            <a:ext cx="822960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912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Multiprogramming in modern systems increases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throughput drastically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as the resources are shared by more than one process.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a DBMS multiple transactions are executed concurrently.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transaction is a collection of operations that perform a single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logical operation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function in a database application. Each transaction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unit of atomicity.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for transactions we consider data items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resources because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transactions process data by accessing them.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multiple transactions access data elements in 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concurrent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this may destroy the consistency of the database.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Multiprogramming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20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The Lost Update Problem 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–This occurs when two transactions that access the same database items have their operations interleaved in a way that makes the value of some database item incorrect.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The Temporary Update (or Dirty Read) Problem 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–This occurs when one transaction updates a database item and then the transaction fails for some reason.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–The updated item is accessed by another transaction before it is changed back to its original value. 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The Incorrect Summary Problem 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–If one transaction is calculating an aggregate summary function on a number of records while other transactions are updating some of these records, the aggregate function may calculate some values before they are updated and others after they are updated.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Why Concurrency Control is needed</a:t>
            </a: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Lost Update Problem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71612"/>
            <a:ext cx="822960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2209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 Semester</a:t>
            </a:r>
          </a:p>
          <a:p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2020-21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Temporary Update Problem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43050"/>
            <a:ext cx="8229600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Incorrect Summary Problem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88" y="1571612"/>
            <a:ext cx="8358187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Transaction schedule or history: </a:t>
            </a:r>
          </a:p>
          <a:p>
            <a:pPr algn="just">
              <a:lnSpc>
                <a:spcPct val="17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–When transactions are executing concurrently in an interleaved fashion, the order of execution of operations from the various transactions forms what is known as a transaction schedule (or history). </a:t>
            </a:r>
          </a:p>
          <a:p>
            <a:pPr algn="just">
              <a:lnSpc>
                <a:spcPct val="17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schedule (or history) S of n transactions T1, T2, …,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Tn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lnSpc>
                <a:spcPct val="17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–It is an ordering of the operations of the transactions subject to the constraint that, for each transaction Ti that participates in S, the operations of T1 in S must appear in the same order in which they occur in T1. </a:t>
            </a:r>
          </a:p>
          <a:p>
            <a:pPr algn="just">
              <a:lnSpc>
                <a:spcPct val="17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–Note, however, that operations from other transactions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can be interleaved with the operations of Ti in S. 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Transaction Schedule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77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7128792" cy="4320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631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a serial schedule, instructions belonging to one single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appear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together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serial schedule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always results in correct database state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reflect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real world situations.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serial schedule does not exploit the concurrency. Hence, it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efficient.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the transactions are executed concurrently then the resources can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 utilized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more efficiently hence more throughput is achieved.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Serial Schedule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31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When the instructions of different transactions of a schedule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executed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an interleaved manner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call such schedules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concurrent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schedules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kind of concurrent schedules may result in incorrect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Concurrent Schedule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5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7776864" cy="43168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80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Serial schedule: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–A schedule S is serial if, for every transaction T participating in the schedule, all the operations of T are executed consecutively in the schedule.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Otherwise, the schedule is called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nonserial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schedule.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schedule: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–A schedule S is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if it is equivalent to some serial schedule of the same n transactions.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Characterizing Schedules based on </a:t>
            </a:r>
            <a:r>
              <a:rPr lang="en-I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Serializability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19629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T1		T2			T1              T2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read(X)						         Read(X) 	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X=X-N						         X=X+M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Write(X) 					         Write(X)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Read(Y)				                   read(X)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Y=Y+N					 X=X-N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Write(Y)					 Write(X)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Read(X)			 Read(Y)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X=X+M			 Y=Y+N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Write(X)			Write(Y)	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Serial Schedules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1809746" y="3762362"/>
            <a:ext cx="45259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19629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T1		T2			T1              T2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read(X)					Read(X) 	         	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X=X-N					 X=X-N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 Read(X)			 Write(X)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 X=X+M 				         Read(X)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Write(X) 					         X=X+M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Read(Y)					                           Write(X)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 Write(X)			 Read(Y)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Y=Y+N					 Y=Y+N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Write(Y)					 Write(Y)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		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		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				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Non Serial Schedules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1809746" y="3762362"/>
            <a:ext cx="45259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Single-User System: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–At most one user at a time can use the system. 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Multiuser System: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–Many users can access the system concurrently. 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Concurrency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Interleaved processing: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Concurrent execution of processes is interleaved in a single CPU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Parallel processing: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Processes are concurrently executed in multiple CPUs.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Single User Vs Multiuser System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Two operations in a schedule are said to have conflict if they satisfy all three of the following conditions:</a:t>
            </a:r>
          </a:p>
          <a:p>
            <a:pPr marL="857250" lvl="1" indent="-457200" algn="just">
              <a:lnSpc>
                <a:spcPct val="150000"/>
              </a:lnSpc>
              <a:buAutoNum type="arabicParenR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They belong to different transactions</a:t>
            </a:r>
          </a:p>
          <a:p>
            <a:pPr marL="857250" lvl="1" indent="-457200" algn="just">
              <a:lnSpc>
                <a:spcPct val="150000"/>
              </a:lnSpc>
              <a:buAutoNum type="arabicParenR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They Access the same data item X</a:t>
            </a:r>
          </a:p>
          <a:p>
            <a:pPr marL="857250" lvl="1" indent="-457200" algn="just">
              <a:lnSpc>
                <a:spcPct val="150000"/>
              </a:lnSpc>
              <a:buAutoNum type="arabicParenR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At least one of the operations is 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write_item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(X)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Conflicting Operations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58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5400600" cy="3816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844823"/>
            <a:ext cx="1409700" cy="3228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54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a schedule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be transformed into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serial schedule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 by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series of swaps of non-conflicting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operations,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say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 are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conflict equivalent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Further, we say that a schedule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conflict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it is conflict equivalent to a serial schedule.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our example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S4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above example is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serial schedule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is conflict equivalent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Hence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conflict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serializable schedule.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571456" cy="1143000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Conflict Equivalence Schedules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82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2889448" cy="15799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3645024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schedule we cannot perform any swap between instructions of T1 and T2. Hence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conflict serializable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38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alt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Serializability</a:t>
            </a:r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is used for Concurrency Control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Being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not the same as being serial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Being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implies that the schedule is a correct schedule.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–It will leave the database in a consistent state.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–The interleaving is appropriate and will result in a state as if the transactions were serially executed, yet will achieve efficiency due to concurrent execution.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Testing for Conflict </a:t>
            </a:r>
            <a:r>
              <a:rPr lang="en-I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Serializability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–Looks at only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read_Item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(X) and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write_Item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(X) operations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–Constructs a precedence graph (serialization graph) - a graph with directed edges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–An edge is created from Ti to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if one of the operations in Ti appears before a conflicting operation in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–The schedule is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if and only if the precedence graph has no cycles.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7776864" cy="43168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9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Constructing the Precedence Graphs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Constructing the precedence graphs for schedules A and D to test for conflict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serializability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–(a) Precedence graph for serial schedule A.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–(b) Precedence graph for serial schedule B.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–(c) Precedence graph for schedule C (not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–(d) Precedence graph for schedule D 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serializable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equivalent to schedule A).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52" y="4429132"/>
            <a:ext cx="6429420" cy="18573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Another example of </a:t>
            </a:r>
            <a:r>
              <a:rPr lang="en-I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Serializability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Testing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85926"/>
            <a:ext cx="8229600" cy="37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Another example of </a:t>
            </a:r>
            <a:r>
              <a:rPr lang="en-I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Serializability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Testing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43050"/>
            <a:ext cx="8229600" cy="262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4015316" y="5013970"/>
            <a:ext cx="642942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868144" y="5013970"/>
            <a:ext cx="642942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944010" y="6014102"/>
            <a:ext cx="642942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IN" dirty="0"/>
          </a:p>
        </p:txBody>
      </p:sp>
      <p:cxnSp>
        <p:nvCxnSpPr>
          <p:cNvPr id="11" name="Elbow Connector 10"/>
          <p:cNvCxnSpPr>
            <a:stCxn id="9" idx="6"/>
            <a:endCxn id="10" idx="6"/>
          </p:cNvCxnSpPr>
          <p:nvPr/>
        </p:nvCxnSpPr>
        <p:spPr>
          <a:xfrm flipH="1">
            <a:off x="5586952" y="5264003"/>
            <a:ext cx="924134" cy="1000132"/>
          </a:xfrm>
          <a:prstGeom prst="bentConnector3">
            <a:avLst>
              <a:gd name="adj1" fmla="val -247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2"/>
            <a:endCxn id="8" idx="2"/>
          </p:cNvCxnSpPr>
          <p:nvPr/>
        </p:nvCxnSpPr>
        <p:spPr>
          <a:xfrm rot="10800000">
            <a:off x="4015316" y="5264003"/>
            <a:ext cx="928694" cy="1000132"/>
          </a:xfrm>
          <a:prstGeom prst="bentConnector3">
            <a:avLst>
              <a:gd name="adj1" fmla="val 1246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25"/>
          <p:cNvCxnSpPr>
            <a:stCxn id="8" idx="0"/>
            <a:endCxn id="9" idx="0"/>
          </p:cNvCxnSpPr>
          <p:nvPr/>
        </p:nvCxnSpPr>
        <p:spPr>
          <a:xfrm rot="5400000" flipH="1" flipV="1">
            <a:off x="5263201" y="4087556"/>
            <a:ext cx="12700" cy="185282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4"/>
            <a:endCxn id="8" idx="4"/>
          </p:cNvCxnSpPr>
          <p:nvPr/>
        </p:nvCxnSpPr>
        <p:spPr>
          <a:xfrm rot="5400000">
            <a:off x="5263201" y="4587622"/>
            <a:ext cx="12700" cy="185282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Interleaving and Parallel Processing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8064896" cy="34563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518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Another Example of </a:t>
            </a:r>
            <a:r>
              <a:rPr lang="en-I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Serializability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Testing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43050"/>
            <a:ext cx="8229600" cy="272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4591380" y="4869160"/>
            <a:ext cx="642942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6377330" y="4873150"/>
            <a:ext cx="642942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520074" y="5869292"/>
            <a:ext cx="642942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IN" dirty="0"/>
          </a:p>
        </p:txBody>
      </p:sp>
      <p:cxnSp>
        <p:nvCxnSpPr>
          <p:cNvPr id="11" name="Elbow Connector 10"/>
          <p:cNvCxnSpPr>
            <a:stCxn id="10" idx="2"/>
            <a:endCxn id="8" idx="2"/>
          </p:cNvCxnSpPr>
          <p:nvPr/>
        </p:nvCxnSpPr>
        <p:spPr>
          <a:xfrm rot="10800000">
            <a:off x="4591380" y="5119193"/>
            <a:ext cx="928694" cy="1000132"/>
          </a:xfrm>
          <a:prstGeom prst="bentConnector3">
            <a:avLst>
              <a:gd name="adj1" fmla="val 1529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" idx="6"/>
            <a:endCxn id="9" idx="6"/>
          </p:cNvCxnSpPr>
          <p:nvPr/>
        </p:nvCxnSpPr>
        <p:spPr>
          <a:xfrm flipV="1">
            <a:off x="6163016" y="5123183"/>
            <a:ext cx="857256" cy="996142"/>
          </a:xfrm>
          <a:prstGeom prst="bentConnector3">
            <a:avLst>
              <a:gd name="adj1" fmla="val 1266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6"/>
            <a:endCxn id="9" idx="2"/>
          </p:cNvCxnSpPr>
          <p:nvPr/>
        </p:nvCxnSpPr>
        <p:spPr>
          <a:xfrm>
            <a:off x="5234322" y="5119193"/>
            <a:ext cx="1143008" cy="39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Purpose of Concurrency Control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–To enforce Isolation (through mutual exclusion) among conflicting transactions.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–To preserve database consistency through consistency preserving execution of transactions.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–To resolve read-write and write-write conflicts.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–In concurrent execution environment if T1 conflicts with T2 over a data item A, then the existing concurrency control decides if T1 or T2 should get the A and if the other transaction is rolled-back or waits. </a:t>
            </a:r>
          </a:p>
          <a:p>
            <a:pPr>
              <a:lnSpc>
                <a:spcPct val="150000"/>
              </a:lnSpc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Database Concurrency Control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071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One way to ensure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serializability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to allow the transactions to access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items in a mutually exclusive manner.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is to make sure that when one transaction access a data item no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transaction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modify that data item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following techniques implement mutual exclusion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concurrency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i="1" dirty="0">
                <a:latin typeface="Times New Roman" pitchFamily="18" charset="0"/>
                <a:cs typeface="Times New Roman" pitchFamily="18" charset="0"/>
              </a:rPr>
              <a:t>1. Lock-based protocols</a:t>
            </a:r>
          </a:p>
          <a:p>
            <a:pPr>
              <a:lnSpc>
                <a:spcPct val="150000"/>
              </a:lnSpc>
            </a:pPr>
            <a:r>
              <a:rPr lang="en-IN" i="1" dirty="0">
                <a:latin typeface="Times New Roman" pitchFamily="18" charset="0"/>
                <a:cs typeface="Times New Roman" pitchFamily="18" charset="0"/>
              </a:rPr>
              <a:t>2. Timestamp-based protocols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Implementing </a:t>
            </a:r>
            <a:r>
              <a:rPr lang="en-I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Serializability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5992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Locking is an operation which secures </a:t>
            </a:r>
          </a:p>
          <a:p>
            <a:pPr algn="just">
              <a:lnSpc>
                <a:spcPct val="12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(a) permission to Read </a:t>
            </a:r>
          </a:p>
          <a:p>
            <a:pPr algn="just">
              <a:lnSpc>
                <a:spcPct val="12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(b) permission to Write a data item for a transaction. </a:t>
            </a:r>
          </a:p>
          <a:p>
            <a:pPr algn="just">
              <a:lnSpc>
                <a:spcPct val="12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–Example: 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Lock (X). Data item X is locked in behalf of the requesting transaction. 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Unlocking is an operation which removes these permissions from the data item. 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Unlock (X): Data item X is made available to all other transactions. 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Lock and Unlock are Atomic operations.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Locking Mechanism </a:t>
            </a:r>
          </a:p>
        </p:txBody>
      </p:sp>
    </p:spTree>
    <p:extLst>
      <p:ext uri="{BB962C8B-B14F-4D97-AF65-F5344CB8AC3E}">
        <p14:creationId xmlns="" xmlns:p14="http://schemas.microsoft.com/office/powerpoint/2010/main" val="29282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Shared/Exclusive locks </a:t>
            </a:r>
          </a:p>
          <a:p>
            <a:pPr algn="just">
              <a:lnSpc>
                <a:spcPct val="16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–Shared mode: shared lock (X) </a:t>
            </a:r>
          </a:p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More than one transaction can apply share lock on X for reading its value, but no write lock can be applied on X by any other transaction. </a:t>
            </a:r>
          </a:p>
          <a:p>
            <a:pPr algn="just">
              <a:lnSpc>
                <a:spcPct val="160000"/>
              </a:lnSpc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	–Exclusive mode: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lock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(X) </a:t>
            </a:r>
          </a:p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Only one write lock on X can exist at any time, and no shared lock can be applied by any other transaction on X. </a:t>
            </a:r>
          </a:p>
          <a:p>
            <a:pPr algn="just">
              <a:lnSpc>
                <a:spcPct val="160000"/>
              </a:lnSpc>
              <a:buFont typeface="Arial" pitchFamily="34" charset="0"/>
              <a:buChar char="•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</a:p>
        </p:txBody>
      </p:sp>
      <p:pic>
        <p:nvPicPr>
          <p:cNvPr id="8" name="Picture 7" descr="D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466336"/>
            <a:ext cx="3026296" cy="12425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38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620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Two Phases: </a:t>
            </a:r>
          </a:p>
          <a:p>
            <a:pPr algn="just">
              <a:lnSpc>
                <a:spcPct val="12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–(a) Locking (Growing) </a:t>
            </a:r>
          </a:p>
          <a:p>
            <a:pPr algn="just">
              <a:lnSpc>
                <a:spcPct val="12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–(b) Unlocking (Shrinking). </a:t>
            </a:r>
          </a:p>
          <a:p>
            <a:pPr algn="just">
              <a:lnSpc>
                <a:spcPct val="120000"/>
              </a:lnSpc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	Locking (Growing) Phase: </a:t>
            </a:r>
          </a:p>
          <a:p>
            <a:pPr algn="just">
              <a:lnSpc>
                <a:spcPct val="12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–A transaction applies locks (read or write) on desired data items one at a time. </a:t>
            </a:r>
          </a:p>
          <a:p>
            <a:pPr algn="just">
              <a:lnSpc>
                <a:spcPct val="120000"/>
              </a:lnSpc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	Unlocking (Shrinking) Phase: </a:t>
            </a:r>
          </a:p>
          <a:p>
            <a:pPr algn="just">
              <a:lnSpc>
                <a:spcPct val="12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–A transaction unlocks its locked data items one at a time. </a:t>
            </a:r>
          </a:p>
          <a:p>
            <a:pPr algn="just">
              <a:lnSpc>
                <a:spcPct val="120000"/>
              </a:lnSpc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	Requirement: </a:t>
            </a:r>
          </a:p>
          <a:p>
            <a:pPr algn="just">
              <a:lnSpc>
                <a:spcPct val="12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–For a transaction these two phases must be mutually exclusively, that is, during locking phase unlocking phase must not start and during unlocking phase locking phase must not begin.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 Phase Locking Protocol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47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856581"/>
            <a:ext cx="6048672" cy="38004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02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Mutual exclusion mechanism leads to deadlock situation.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example, if transaction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holds a lock on a data item (Q)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X-mode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waits for a lock on another data item (P) which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locked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another transaction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X-mode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further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release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lock 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must acquire a lock on Q, which is locked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This is a circular wait condition and results in 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deadlock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situation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Deadlock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5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Transaction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493837"/>
            <a:ext cx="855348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transaction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an executing program that forms a logical unit of database processing.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transaction includes one or more database access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Operations of transaction can be embedded or specified interactively using SQL.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application program may contain several transactions separated by the Begin and End transaction boundaries.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Deadlock condition can be determined by 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wait-for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graph.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All transactions of the schedule become vertices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And we have an edge between two transactions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if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waiting 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release a lock on a data item.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the graph has a cycle then we can say that the schedule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result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 a deadlock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Deadlock Detection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55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14500"/>
            <a:ext cx="8208912" cy="40187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5560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493838"/>
            <a:ext cx="7560839" cy="45259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49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Timestamp based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Wait-Die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older than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is allowed to wait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otherwise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aborted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Wound-wait: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older than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allowed to run by aborting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will wait.</a:t>
            </a:r>
          </a:p>
          <a:p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Priority 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Wait-Die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has higher priority than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is allowed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wait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otherwise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aborted.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Wound-wait: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 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higher priority it is allowed to run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aborting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will wait.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Dealing with Deadlocks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12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Maintaining the ordering between every pair of conflicting transactions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significant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we select the ordering in advance, we can achieve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serializability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Timestamping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method to fix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transaction is assigned a unique fixed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timestamp.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TS(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TS(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implies that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should be executed before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Timestamp based concurrency control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13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time-stamps determine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serializability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order.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data item is associated with two timestamp values.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W-timestamp(Q) – represents the largest timestamp of any transaction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successfully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executes Write(Q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R-timestamp(Q) - which denotes the largest time stamp of any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successfully executed Read(Q).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These values are updated whenever read(Q) or write(Q) are executed.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88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Transaction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issues read(Q)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- If TS(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)&lt;W-timestamp(Q), then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needs to read a value of Q that was already overwritten. Hence read operation is rejected and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is rolled back.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- If TS(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)&gt;W-timestamp(Q), then the read operation is executed, and R-timestamp(Q) is set to the maximum of R-timestamp(Q)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28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Transaction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issues write(Q)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- If TS(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)&lt;R-timestamp(Q), then the value of Q that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is producing was needed previously and system assumed that value would never be produced. Hence the Write operation is rejected and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is rolled back.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- If TS(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)&lt;W-timestamp(Q), then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attempting to write an obsolete value of Q. Hence, this write operation is rejected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rolled back.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-Otherwise the write operation is executed and W-timestamp(Q) is set to TS(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31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DB system resides 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non volatile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storage.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partitioned into blocks of fixed length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input and output data from disk to main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memory,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main memory to the disk.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data transfer is done in terms of blocks.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Database Storage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88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00237"/>
            <a:ext cx="7416824" cy="39050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256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Read and Write Operations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493837"/>
            <a:ext cx="855348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Transactions interact with DB by transferring data from program variables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DB and DB to program variables.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transfer of data is achieved through the following two operations.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/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read_item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(X, x): Reads a database item named X into a program variable x. </a:t>
            </a:r>
          </a:p>
          <a:p>
            <a:pPr lvl="1"/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write_item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X,x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): Writes the value of program variable x into the database item named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Read_item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X,x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command includes the following steps: 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Find the address of the disk block that contains item X. 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Copy that disk block into a buffer in main memory (if that disk block is not already in some main memory buffer).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Copy item X from the buffer to the program variable named x. </a:t>
            </a:r>
          </a:p>
          <a:p>
            <a:pPr lvl="1" algn="ctr">
              <a:lnSpc>
                <a:spcPct val="90000"/>
              </a:lnSpc>
            </a:pP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19145</TotalTime>
  <Words>1523</Words>
  <Application>Microsoft Office PowerPoint</Application>
  <PresentationFormat>On-screen Show (4:3)</PresentationFormat>
  <Paragraphs>248</Paragraphs>
  <Slides>57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Lectuer-11 Database Systems and Applications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234</cp:revision>
  <dcterms:created xsi:type="dcterms:W3CDTF">2011-09-14T09:42:05Z</dcterms:created>
  <dcterms:modified xsi:type="dcterms:W3CDTF">2020-10-23T17:01:14Z</dcterms:modified>
</cp:coreProperties>
</file>