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0" r:id="rId2"/>
    <p:sldId id="257" r:id="rId3"/>
    <p:sldId id="309" r:id="rId4"/>
    <p:sldId id="261" r:id="rId5"/>
    <p:sldId id="263" r:id="rId6"/>
    <p:sldId id="264" r:id="rId7"/>
    <p:sldId id="292" r:id="rId8"/>
    <p:sldId id="293" r:id="rId9"/>
    <p:sldId id="265" r:id="rId10"/>
    <p:sldId id="266" r:id="rId11"/>
    <p:sldId id="267" r:id="rId12"/>
    <p:sldId id="304" r:id="rId13"/>
    <p:sldId id="270" r:id="rId14"/>
    <p:sldId id="271" r:id="rId15"/>
    <p:sldId id="272" r:id="rId16"/>
    <p:sldId id="308" r:id="rId17"/>
    <p:sldId id="305" r:id="rId18"/>
    <p:sldId id="306" r:id="rId19"/>
    <p:sldId id="307" r:id="rId20"/>
    <p:sldId id="277" r:id="rId21"/>
    <p:sldId id="278" r:id="rId22"/>
    <p:sldId id="294" r:id="rId23"/>
    <p:sldId id="279" r:id="rId24"/>
    <p:sldId id="280" r:id="rId25"/>
    <p:sldId id="281" r:id="rId26"/>
    <p:sldId id="295" r:id="rId27"/>
    <p:sldId id="299" r:id="rId28"/>
    <p:sldId id="300" r:id="rId29"/>
    <p:sldId id="301" r:id="rId30"/>
    <p:sldId id="302" r:id="rId31"/>
    <p:sldId id="30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485" autoAdjust="0"/>
    <p:restoredTop sz="94086" autoAdjust="0"/>
  </p:normalViewPr>
  <p:slideViewPr>
    <p:cSldViewPr>
      <p:cViewPr varScale="1">
        <p:scale>
          <a:sx n="69" d="100"/>
          <a:sy n="69" d="100"/>
        </p:scale>
        <p:origin x="-166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340FD-AD84-41D4-9E3F-3C2B9432AE80}" type="datetimeFigureOut">
              <a:rPr lang="en-US" smtClean="0"/>
              <a:pPr/>
              <a:t>11/9/2020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4EC1B-CAF8-4848-98AF-62A7A009907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13</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14</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15</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20</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21</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22</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23</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24</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25</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26</a:t>
            </a:fld>
            <a:endParaRPr lang="en-IN"/>
          </a:p>
        </p:txBody>
      </p:sp>
    </p:spTree>
    <p:extLst>
      <p:ext uri="{BB962C8B-B14F-4D97-AF65-F5344CB8AC3E}">
        <p14:creationId xmlns="" xmlns:p14="http://schemas.microsoft.com/office/powerpoint/2010/main" val="3743220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27</a:t>
            </a:fld>
            <a:endParaRPr lang="en-IN"/>
          </a:p>
        </p:txBody>
      </p:sp>
    </p:spTree>
    <p:extLst>
      <p:ext uri="{BB962C8B-B14F-4D97-AF65-F5344CB8AC3E}">
        <p14:creationId xmlns="" xmlns:p14="http://schemas.microsoft.com/office/powerpoint/2010/main" val="462876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28</a:t>
            </a:fld>
            <a:endParaRPr lang="en-IN"/>
          </a:p>
        </p:txBody>
      </p:sp>
    </p:spTree>
    <p:extLst>
      <p:ext uri="{BB962C8B-B14F-4D97-AF65-F5344CB8AC3E}">
        <p14:creationId xmlns="" xmlns:p14="http://schemas.microsoft.com/office/powerpoint/2010/main" val="1198565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29</a:t>
            </a:fld>
            <a:endParaRPr lang="en-IN"/>
          </a:p>
        </p:txBody>
      </p:sp>
    </p:spTree>
    <p:extLst>
      <p:ext uri="{BB962C8B-B14F-4D97-AF65-F5344CB8AC3E}">
        <p14:creationId xmlns="" xmlns:p14="http://schemas.microsoft.com/office/powerpoint/2010/main" val="919904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30</a:t>
            </a:fld>
            <a:endParaRPr lang="en-IN"/>
          </a:p>
        </p:txBody>
      </p:sp>
    </p:spTree>
    <p:extLst>
      <p:ext uri="{BB962C8B-B14F-4D97-AF65-F5344CB8AC3E}">
        <p14:creationId xmlns="" xmlns:p14="http://schemas.microsoft.com/office/powerpoint/2010/main" val="3562847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31</a:t>
            </a:fld>
            <a:endParaRPr lang="en-IN"/>
          </a:p>
        </p:txBody>
      </p:sp>
    </p:spTree>
    <p:extLst>
      <p:ext uri="{BB962C8B-B14F-4D97-AF65-F5344CB8AC3E}">
        <p14:creationId xmlns="" xmlns:p14="http://schemas.microsoft.com/office/powerpoint/2010/main" val="170378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7</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9</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10</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0D14EC1B-CAF8-4848-98AF-62A7A009907D}"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Lecture-1</a:t>
            </a:r>
            <a:br>
              <a:rPr lang="en-GB" dirty="0" smtClean="0"/>
            </a:br>
            <a:r>
              <a:rPr lang="en-GB" dirty="0" smtClean="0"/>
              <a:t>Database Sytems and applications(IS ZC332)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3"/>
          <p:cNvSpPr>
            <a:spLocks noGrp="1"/>
          </p:cNvSpPr>
          <p:nvPr>
            <p:ph type="dt" sz="half" idx="2"/>
          </p:nvPr>
        </p:nvSpPr>
        <p:spPr>
          <a:xfrm>
            <a:off x="428596" y="6143644"/>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11/9/2020</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Lectuer-12</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Database Design and Applications</a:t>
            </a:r>
            <a:endParaRPr lang="en-US" dirty="0">
              <a:latin typeface="Times New Roman" pitchFamily="18" charset="0"/>
              <a:cs typeface="Times New Roman" pitchFamily="18" charset="0"/>
            </a:endParaRPr>
          </a:p>
        </p:txBody>
      </p:sp>
      <p:sp>
        <p:nvSpPr>
          <p:cNvPr id="6" name="Content Placeholder 5"/>
          <p:cNvSpPr>
            <a:spLocks noGrp="1"/>
          </p:cNvSpPr>
          <p:nvPr>
            <p:ph sz="quarter" idx="13"/>
          </p:nvPr>
        </p:nvSpPr>
        <p:spPr/>
        <p:txBody>
          <a:bodyPr/>
          <a:lstStyle/>
          <a:p>
            <a:r>
              <a:rPr lang="en-US" dirty="0" err="1" smtClean="0">
                <a:latin typeface="Times New Roman" pitchFamily="18" charset="0"/>
                <a:cs typeface="Times New Roman" pitchFamily="18" charset="0"/>
              </a:rPr>
              <a:t>Ashish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Narang</a:t>
            </a: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Log Based Recovery </a:t>
            </a:r>
          </a:p>
        </p:txBody>
      </p:sp>
      <p:sp>
        <p:nvSpPr>
          <p:cNvPr id="8" name="Content Placeholder 7"/>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The most widely used structure for recording database modifications is the log. </a:t>
            </a:r>
          </a:p>
          <a:p>
            <a:pPr algn="just">
              <a:lnSpc>
                <a:spcPct val="150000"/>
              </a:lnSpc>
              <a:buFont typeface="Arial" pitchFamily="34" charset="0"/>
              <a:buChar char="•"/>
            </a:pPr>
            <a:r>
              <a:rPr lang="en-IN" dirty="0" smtClean="0">
                <a:latin typeface="Times New Roman" pitchFamily="18" charset="0"/>
                <a:cs typeface="Times New Roman" pitchFamily="18" charset="0"/>
              </a:rPr>
              <a:t>Log maintains a record of all the update activities in the db. </a:t>
            </a: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Arial" pitchFamily="34" charset="0"/>
              <a:buChar char="•"/>
            </a:pPr>
            <a:r>
              <a:rPr lang="en-IN" dirty="0" smtClean="0">
                <a:latin typeface="Times New Roman" pitchFamily="18" charset="0"/>
                <a:cs typeface="Times New Roman" pitchFamily="18" charset="0"/>
              </a:rPr>
              <a:t>For recovery from any type of failure data values prior to modification (BFIM - </a:t>
            </a:r>
            <a:r>
              <a:rPr lang="en-IN" dirty="0" err="1" smtClean="0">
                <a:latin typeface="Times New Roman" pitchFamily="18" charset="0"/>
                <a:cs typeface="Times New Roman" pitchFamily="18" charset="0"/>
              </a:rPr>
              <a:t>BeFore</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IMage</a:t>
            </a:r>
            <a:r>
              <a:rPr lang="en-IN" dirty="0" smtClean="0">
                <a:latin typeface="Times New Roman" pitchFamily="18" charset="0"/>
                <a:cs typeface="Times New Roman" pitchFamily="18" charset="0"/>
              </a:rPr>
              <a:t>) and the new value after modification (AFIM – </a:t>
            </a:r>
            <a:r>
              <a:rPr lang="en-IN" dirty="0" err="1" smtClean="0">
                <a:latin typeface="Times New Roman" pitchFamily="18" charset="0"/>
                <a:cs typeface="Times New Roman" pitchFamily="18" charset="0"/>
              </a:rPr>
              <a:t>AFter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IMage</a:t>
            </a:r>
            <a:r>
              <a:rPr lang="en-IN" dirty="0" smtClean="0">
                <a:latin typeface="Times New Roman" pitchFamily="18" charset="0"/>
                <a:cs typeface="Times New Roman" pitchFamily="18" charset="0"/>
              </a:rPr>
              <a:t>) are required. </a:t>
            </a:r>
          </a:p>
          <a:p>
            <a:pPr>
              <a:buFont typeface="Arial" panose="020B0604020202020204" pitchFamily="34" charset="0"/>
              <a:buChar char="•"/>
            </a:pPr>
            <a:r>
              <a:rPr lang="en-US" dirty="0">
                <a:latin typeface="Times New Roman" pitchFamily="18" charset="0"/>
                <a:cs typeface="Times New Roman" pitchFamily="18" charset="0"/>
              </a:rPr>
              <a:t>Each </a:t>
            </a:r>
            <a:r>
              <a:rPr lang="en-US" i="1" dirty="0">
                <a:latin typeface="Times New Roman" pitchFamily="18" charset="0"/>
                <a:cs typeface="Times New Roman" pitchFamily="18" charset="0"/>
              </a:rPr>
              <a:t>log record </a:t>
            </a:r>
            <a:r>
              <a:rPr lang="en-US" dirty="0">
                <a:latin typeface="Times New Roman" pitchFamily="18" charset="0"/>
                <a:cs typeface="Times New Roman" pitchFamily="18" charset="0"/>
              </a:rPr>
              <a:t>describes a single database write </a:t>
            </a:r>
            <a:r>
              <a:rPr lang="en-US" dirty="0" smtClean="0">
                <a:latin typeface="Times New Roman" pitchFamily="18" charset="0"/>
                <a:cs typeface="Times New Roman" pitchFamily="18" charset="0"/>
              </a:rPr>
              <a:t>operation and </a:t>
            </a:r>
            <a:r>
              <a:rPr lang="en-US" dirty="0">
                <a:latin typeface="Times New Roman" pitchFamily="18" charset="0"/>
                <a:cs typeface="Times New Roman" pitchFamily="18" charset="0"/>
              </a:rPr>
              <a:t>contains the following details.</a:t>
            </a:r>
          </a:p>
          <a:p>
            <a:pPr lvl="1"/>
            <a:r>
              <a:rPr lang="en-IN" dirty="0" smtClean="0">
                <a:latin typeface="Times New Roman" pitchFamily="18" charset="0"/>
                <a:cs typeface="Times New Roman" pitchFamily="18" charset="0"/>
              </a:rPr>
              <a:t>	</a:t>
            </a:r>
            <a:r>
              <a:rPr lang="en-IN" sz="2400" b="1" dirty="0" smtClean="0">
                <a:latin typeface="Times New Roman" pitchFamily="18" charset="0"/>
                <a:cs typeface="Times New Roman" pitchFamily="18" charset="0"/>
              </a:rPr>
              <a:t>Transaction </a:t>
            </a:r>
            <a:r>
              <a:rPr lang="en-IN" sz="2400" b="1" dirty="0">
                <a:latin typeface="Times New Roman" pitchFamily="18" charset="0"/>
                <a:cs typeface="Times New Roman" pitchFamily="18" charset="0"/>
              </a:rPr>
              <a:t>name</a:t>
            </a:r>
          </a:p>
          <a:p>
            <a:pPr lvl="1"/>
            <a:r>
              <a:rPr lang="en-IN" sz="2400" b="1" dirty="0" smtClean="0">
                <a:latin typeface="Times New Roman" pitchFamily="18" charset="0"/>
                <a:cs typeface="Times New Roman" pitchFamily="18" charset="0"/>
              </a:rPr>
              <a:t>	Data </a:t>
            </a:r>
            <a:r>
              <a:rPr lang="en-IN" sz="2400" b="1" dirty="0">
                <a:latin typeface="Times New Roman" pitchFamily="18" charset="0"/>
                <a:cs typeface="Times New Roman" pitchFamily="18" charset="0"/>
              </a:rPr>
              <a:t>item name</a:t>
            </a:r>
          </a:p>
          <a:p>
            <a:pPr lvl="1"/>
            <a:r>
              <a:rPr lang="en-IN" sz="2400" b="1" dirty="0" smtClean="0">
                <a:latin typeface="Times New Roman" pitchFamily="18" charset="0"/>
                <a:cs typeface="Times New Roman" pitchFamily="18" charset="0"/>
              </a:rPr>
              <a:t>	Old </a:t>
            </a:r>
            <a:r>
              <a:rPr lang="en-IN" sz="2400" b="1" dirty="0">
                <a:latin typeface="Times New Roman" pitchFamily="18" charset="0"/>
                <a:cs typeface="Times New Roman" pitchFamily="18" charset="0"/>
              </a:rPr>
              <a:t>value</a:t>
            </a:r>
          </a:p>
          <a:p>
            <a:pPr lvl="1"/>
            <a:r>
              <a:rPr lang="en-IN" sz="2400" b="1" dirty="0" smtClean="0">
                <a:latin typeface="Times New Roman" pitchFamily="18" charset="0"/>
                <a:cs typeface="Times New Roman" pitchFamily="18" charset="0"/>
              </a:rPr>
              <a:t>	New </a:t>
            </a:r>
            <a:r>
              <a:rPr lang="en-IN" sz="2400" b="1" dirty="0">
                <a:latin typeface="Times New Roman" pitchFamily="18" charset="0"/>
                <a:cs typeface="Times New Roman" pitchFamily="18" charset="0"/>
              </a:rPr>
              <a:t>value</a:t>
            </a:r>
            <a:endParaRPr lang="en-IN" sz="2400" b="1" dirty="0" smtClean="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Transaction Log</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i="1" dirty="0">
                <a:latin typeface="Times New Roman" pitchFamily="18" charset="0"/>
                <a:cs typeface="Times New Roman" pitchFamily="18" charset="0"/>
              </a:rPr>
              <a:t>&lt; </a:t>
            </a:r>
            <a:r>
              <a:rPr lang="en-IN" i="1" dirty="0" err="1">
                <a:latin typeface="Times New Roman" pitchFamily="18" charset="0"/>
                <a:cs typeface="Times New Roman" pitchFamily="18" charset="0"/>
              </a:rPr>
              <a:t>Ti</a:t>
            </a:r>
            <a:r>
              <a:rPr lang="en-IN" i="1" dirty="0">
                <a:latin typeface="Times New Roman" pitchFamily="18" charset="0"/>
                <a:cs typeface="Times New Roman" pitchFamily="18" charset="0"/>
              </a:rPr>
              <a:t> start&gt; </a:t>
            </a:r>
            <a:r>
              <a:rPr lang="en-IN" dirty="0">
                <a:latin typeface="Times New Roman" pitchFamily="18" charset="0"/>
                <a:cs typeface="Times New Roman" pitchFamily="18" charset="0"/>
              </a:rPr>
              <a:t>- indicates transaction </a:t>
            </a:r>
            <a:r>
              <a:rPr lang="en-IN" dirty="0" err="1">
                <a:latin typeface="Times New Roman" pitchFamily="18" charset="0"/>
                <a:cs typeface="Times New Roman" pitchFamily="18" charset="0"/>
              </a:rPr>
              <a:t>Ti</a:t>
            </a:r>
            <a:r>
              <a:rPr lang="en-IN" dirty="0">
                <a:latin typeface="Times New Roman" pitchFamily="18" charset="0"/>
                <a:cs typeface="Times New Roman" pitchFamily="18" charset="0"/>
              </a:rPr>
              <a:t> started</a:t>
            </a:r>
          </a:p>
          <a:p>
            <a:r>
              <a:rPr lang="en-US" i="1" dirty="0">
                <a:latin typeface="Times New Roman" pitchFamily="18" charset="0"/>
                <a:cs typeface="Times New Roman" pitchFamily="18" charset="0"/>
              </a:rPr>
              <a:t>&lt;</a:t>
            </a:r>
            <a:r>
              <a:rPr lang="en-US" i="1" dirty="0" err="1">
                <a:latin typeface="Times New Roman" pitchFamily="18" charset="0"/>
                <a:cs typeface="Times New Roman" pitchFamily="18" charset="0"/>
              </a:rPr>
              <a:t>Ti</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Xj</a:t>
            </a:r>
            <a:r>
              <a:rPr lang="en-US" i="1" dirty="0">
                <a:latin typeface="Times New Roman" pitchFamily="18" charset="0"/>
                <a:cs typeface="Times New Roman" pitchFamily="18" charset="0"/>
              </a:rPr>
              <a:t>, V1, V2&gt; </a:t>
            </a:r>
            <a:r>
              <a:rPr lang="en-US" dirty="0">
                <a:latin typeface="Times New Roman" pitchFamily="18" charset="0"/>
                <a:cs typeface="Times New Roman" pitchFamily="18" charset="0"/>
              </a:rPr>
              <a:t>- transaction </a:t>
            </a:r>
            <a:r>
              <a:rPr lang="en-US" dirty="0" err="1">
                <a:latin typeface="Times New Roman" pitchFamily="18" charset="0"/>
                <a:cs typeface="Times New Roman" pitchFamily="18" charset="0"/>
              </a:rPr>
              <a:t>Ti</a:t>
            </a:r>
            <a:r>
              <a:rPr lang="en-US" dirty="0">
                <a:latin typeface="Times New Roman" pitchFamily="18" charset="0"/>
                <a:cs typeface="Times New Roman" pitchFamily="18" charset="0"/>
              </a:rPr>
              <a:t> has performed a write</a:t>
            </a:r>
          </a:p>
          <a:p>
            <a:r>
              <a:rPr lang="en-US" dirty="0" smtClean="0">
                <a:latin typeface="Times New Roman" pitchFamily="18" charset="0"/>
                <a:cs typeface="Times New Roman" pitchFamily="18" charset="0"/>
              </a:rPr>
              <a:t>			      operation </a:t>
            </a:r>
            <a:r>
              <a:rPr lang="en-US" dirty="0">
                <a:latin typeface="Times New Roman" pitchFamily="18" charset="0"/>
                <a:cs typeface="Times New Roman" pitchFamily="18" charset="0"/>
              </a:rPr>
              <a:t>on data item </a:t>
            </a:r>
            <a:r>
              <a:rPr lang="en-US" dirty="0" err="1" smtClean="0">
                <a:latin typeface="Times New Roman" pitchFamily="18" charset="0"/>
                <a:cs typeface="Times New Roman" pitchFamily="18" charset="0"/>
              </a:rPr>
              <a:t>Xj</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and </a:t>
            </a:r>
            <a:r>
              <a:rPr lang="en-IN" dirty="0" err="1" smtClean="0">
                <a:latin typeface="Times New Roman" pitchFamily="18" charset="0"/>
                <a:cs typeface="Times New Roman" pitchFamily="18" charset="0"/>
              </a:rPr>
              <a:t>Xj</a:t>
            </a:r>
            <a:r>
              <a:rPr lang="en-IN" dirty="0" smtClean="0">
                <a:latin typeface="Times New Roman" pitchFamily="18" charset="0"/>
                <a:cs typeface="Times New Roman" pitchFamily="18" charset="0"/>
              </a:rPr>
              <a:t> has 		                  value V1 </a:t>
            </a:r>
            <a:r>
              <a:rPr lang="en-US" dirty="0" smtClean="0">
                <a:latin typeface="Times New Roman" pitchFamily="18" charset="0"/>
                <a:cs typeface="Times New Roman" pitchFamily="18" charset="0"/>
              </a:rPr>
              <a:t>before </a:t>
            </a:r>
            <a:r>
              <a:rPr lang="en-US" dirty="0">
                <a:latin typeface="Times New Roman" pitchFamily="18" charset="0"/>
                <a:cs typeface="Times New Roman" pitchFamily="18" charset="0"/>
              </a:rPr>
              <a:t>the write and will have </a:t>
            </a:r>
            <a:r>
              <a:rPr lang="en-US" dirty="0" smtClean="0">
                <a:latin typeface="Times New Roman" pitchFamily="18" charset="0"/>
                <a:cs typeface="Times New Roman" pitchFamily="18" charset="0"/>
              </a:rPr>
              <a:t>  		       value V2 </a:t>
            </a:r>
            <a:r>
              <a:rPr lang="en-IN" dirty="0" smtClean="0">
                <a:latin typeface="Times New Roman" pitchFamily="18" charset="0"/>
                <a:cs typeface="Times New Roman" pitchFamily="18" charset="0"/>
              </a:rPr>
              <a:t>after </a:t>
            </a:r>
            <a:r>
              <a:rPr lang="en-IN" dirty="0">
                <a:latin typeface="Times New Roman" pitchFamily="18" charset="0"/>
                <a:cs typeface="Times New Roman" pitchFamily="18" charset="0"/>
              </a:rPr>
              <a:t>the write.</a:t>
            </a:r>
          </a:p>
          <a:p>
            <a:r>
              <a:rPr lang="en-IN" i="1" dirty="0">
                <a:latin typeface="Times New Roman" pitchFamily="18" charset="0"/>
                <a:cs typeface="Times New Roman" pitchFamily="18" charset="0"/>
              </a:rPr>
              <a:t>&lt;Ti commit &gt; </a:t>
            </a:r>
            <a:r>
              <a:rPr lang="en-IN" dirty="0">
                <a:latin typeface="Times New Roman" pitchFamily="18" charset="0"/>
                <a:cs typeface="Times New Roman" pitchFamily="18" charset="0"/>
              </a:rPr>
              <a:t>- transaction Ti commits</a:t>
            </a:r>
            <a:r>
              <a:rPr lang="en-IN" dirty="0" smtClean="0">
                <a:latin typeface="Times New Roman" pitchFamily="18" charset="0"/>
                <a:cs typeface="Times New Roman" pitchFamily="18" charset="0"/>
              </a:rPr>
              <a:t>.</a:t>
            </a:r>
          </a:p>
          <a:p>
            <a:r>
              <a:rPr lang="en-IN" i="1" dirty="0" smtClean="0">
                <a:latin typeface="Times New Roman" pitchFamily="18" charset="0"/>
                <a:cs typeface="Times New Roman" pitchFamily="18" charset="0"/>
              </a:rPr>
              <a:t>&lt;Ti aborts &gt; </a:t>
            </a:r>
            <a:r>
              <a:rPr lang="en-IN" dirty="0" smtClean="0">
                <a:latin typeface="Times New Roman" pitchFamily="18" charset="0"/>
                <a:cs typeface="Times New Roman" pitchFamily="18" charset="0"/>
              </a:rPr>
              <a:t>- transaction Ti aborts.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With </a:t>
            </a:r>
            <a:r>
              <a:rPr lang="en-US" dirty="0">
                <a:latin typeface="Times New Roman" pitchFamily="18" charset="0"/>
                <a:cs typeface="Times New Roman" pitchFamily="18" charset="0"/>
              </a:rPr>
              <a:t>these log records we have the ability to </a:t>
            </a:r>
            <a:r>
              <a:rPr lang="en-US" i="1" dirty="0">
                <a:latin typeface="Times New Roman" pitchFamily="18" charset="0"/>
                <a:cs typeface="Times New Roman" pitchFamily="18" charset="0"/>
              </a:rPr>
              <a:t>undo </a:t>
            </a:r>
            <a:r>
              <a:rPr lang="en-US" dirty="0">
                <a:latin typeface="Times New Roman" pitchFamily="18" charset="0"/>
                <a:cs typeface="Times New Roman" pitchFamily="18" charset="0"/>
              </a:rPr>
              <a:t>or </a:t>
            </a:r>
            <a:r>
              <a:rPr lang="en-US" i="1" dirty="0">
                <a:latin typeface="Times New Roman" pitchFamily="18" charset="0"/>
                <a:cs typeface="Times New Roman" pitchFamily="18" charset="0"/>
              </a:rPr>
              <a:t>redo </a:t>
            </a:r>
            <a:r>
              <a:rPr lang="en-US" dirty="0">
                <a:latin typeface="Times New Roman" pitchFamily="18" charset="0"/>
                <a:cs typeface="Times New Roman" pitchFamily="18" charset="0"/>
              </a:rPr>
              <a:t>a</a:t>
            </a:r>
          </a:p>
          <a:p>
            <a:r>
              <a:rPr lang="en-US" dirty="0">
                <a:latin typeface="Times New Roman" pitchFamily="18" charset="0"/>
                <a:cs typeface="Times New Roman" pitchFamily="18" charset="0"/>
              </a:rPr>
              <a:t>modification that has already been output to the DB.</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713683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To maintain atomicity, a transaction’s operations are redone or undone. </a:t>
            </a:r>
          </a:p>
          <a:p>
            <a:pPr algn="just">
              <a:lnSpc>
                <a:spcPct val="150000"/>
              </a:lnSpc>
              <a:buFont typeface="Arial" pitchFamily="34" charset="0"/>
              <a:buChar char="•"/>
            </a:pPr>
            <a:r>
              <a:rPr lang="en-IN" b="1" dirty="0" smtClean="0">
                <a:latin typeface="Times New Roman" pitchFamily="18" charset="0"/>
                <a:cs typeface="Times New Roman" pitchFamily="18" charset="0"/>
              </a:rPr>
              <a:t>Undo: Restore all BFIMs on to disk (Remove all AFIMs). </a:t>
            </a:r>
          </a:p>
          <a:p>
            <a:pPr algn="just">
              <a:lnSpc>
                <a:spcPct val="150000"/>
              </a:lnSpc>
              <a:buFont typeface="Arial" pitchFamily="34" charset="0"/>
              <a:buChar char="•"/>
            </a:pPr>
            <a:r>
              <a:rPr lang="en-IN" b="1" dirty="0" smtClean="0">
                <a:latin typeface="Times New Roman" pitchFamily="18" charset="0"/>
                <a:cs typeface="Times New Roman" pitchFamily="18" charset="0"/>
              </a:rPr>
              <a:t>Redo: Restore all AFIMs on to disk. </a:t>
            </a:r>
          </a:p>
          <a:p>
            <a:pPr algn="just">
              <a:lnSpc>
                <a:spcPct val="150000"/>
              </a:lnSpc>
              <a:buFont typeface="Arial" pitchFamily="34" charset="0"/>
              <a:buChar char="•"/>
            </a:pPr>
            <a:r>
              <a:rPr lang="en-IN" dirty="0" smtClean="0">
                <a:latin typeface="Times New Roman" pitchFamily="18" charset="0"/>
                <a:cs typeface="Times New Roman" pitchFamily="18" charset="0"/>
              </a:rPr>
              <a:t>Database recovery is achieved either by performing only </a:t>
            </a:r>
            <a:r>
              <a:rPr lang="en-IN" dirty="0" err="1" smtClean="0">
                <a:latin typeface="Times New Roman" pitchFamily="18" charset="0"/>
                <a:cs typeface="Times New Roman" pitchFamily="18" charset="0"/>
              </a:rPr>
              <a:t>Undos</a:t>
            </a:r>
            <a:r>
              <a:rPr lang="en-IN" dirty="0" smtClean="0">
                <a:latin typeface="Times New Roman" pitchFamily="18" charset="0"/>
                <a:cs typeface="Times New Roman" pitchFamily="18" charset="0"/>
              </a:rPr>
              <a:t> or only </a:t>
            </a:r>
            <a:r>
              <a:rPr lang="en-IN" dirty="0" err="1" smtClean="0">
                <a:latin typeface="Times New Roman" pitchFamily="18" charset="0"/>
                <a:cs typeface="Times New Roman" pitchFamily="18" charset="0"/>
              </a:rPr>
              <a:t>Redos</a:t>
            </a:r>
            <a:r>
              <a:rPr lang="en-IN" dirty="0" smtClean="0">
                <a:latin typeface="Times New Roman" pitchFamily="18" charset="0"/>
                <a:cs typeface="Times New Roman" pitchFamily="18" charset="0"/>
              </a:rPr>
              <a:t> or by a combination of the two.</a:t>
            </a:r>
          </a:p>
        </p:txBody>
      </p:sp>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Transaction Roll-back (Undo) and Roll-Forward (Redo)</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alt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pic>
        <p:nvPicPr>
          <p:cNvPr id="2" name="Picture 2"/>
          <p:cNvPicPr>
            <a:picLocks noGrp="1" noChangeAspect="1" noChangeArrowheads="1"/>
          </p:cNvPicPr>
          <p:nvPr>
            <p:ph idx="1"/>
          </p:nvPr>
        </p:nvPicPr>
        <p:blipFill>
          <a:blip r:embed="rId3"/>
          <a:srcRect/>
          <a:stretch>
            <a:fillRect/>
          </a:stretch>
        </p:blipFill>
        <p:spPr bwMode="auto">
          <a:xfrm>
            <a:off x="381000" y="1676400"/>
            <a:ext cx="7696200" cy="4191000"/>
          </a:xfrm>
          <a:prstGeom prst="rect">
            <a:avLst/>
          </a:prstGeom>
          <a:noFill/>
          <a:ln w="9525">
            <a:noFill/>
            <a:miter lim="800000"/>
            <a:headEnd/>
            <a:tailEnd/>
          </a:ln>
          <a:effectLst/>
        </p:spPr>
      </p:pic>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alt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pic>
        <p:nvPicPr>
          <p:cNvPr id="2" name="Picture 2"/>
          <p:cNvPicPr>
            <a:picLocks noGrp="1" noChangeAspect="1" noChangeArrowheads="1"/>
          </p:cNvPicPr>
          <p:nvPr>
            <p:ph idx="1"/>
          </p:nvPr>
        </p:nvPicPr>
        <p:blipFill>
          <a:blip r:embed="rId3"/>
          <a:srcRect/>
          <a:stretch>
            <a:fillRect/>
          </a:stretch>
        </p:blipFill>
        <p:spPr bwMode="auto">
          <a:xfrm>
            <a:off x="685800" y="1447800"/>
            <a:ext cx="7924799" cy="4800599"/>
          </a:xfrm>
          <a:prstGeom prst="rect">
            <a:avLst/>
          </a:prstGeom>
          <a:noFill/>
          <a:ln w="9525">
            <a:noFill/>
            <a:miter lim="800000"/>
            <a:headEnd/>
            <a:tailEnd/>
          </a:ln>
          <a:effectLst/>
        </p:spPr>
      </p:pic>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srcRect/>
          <a:stretch>
            <a:fillRect/>
          </a:stretch>
        </p:blipFill>
        <p:spPr bwMode="auto">
          <a:xfrm>
            <a:off x="609600" y="1828800"/>
            <a:ext cx="7696200" cy="4267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59499"/>
          </a:xfrm>
        </p:spPr>
        <p:txBody>
          <a:bodyPr>
            <a:normAutofit/>
          </a:bodyPr>
          <a:lstStyle/>
          <a:p>
            <a:pPr algn="just">
              <a:lnSpc>
                <a:spcPct val="150000"/>
              </a:lnSpc>
              <a:buFont typeface="Arial" panose="020B0604020202020204" pitchFamily="34" charset="0"/>
              <a:buChar char="•"/>
            </a:pPr>
            <a:r>
              <a:rPr lang="en-US" dirty="0">
                <a:latin typeface="Times New Roman" pitchFamily="18" charset="0"/>
                <a:cs typeface="Times New Roman" pitchFamily="18" charset="0"/>
              </a:rPr>
              <a:t>In case of failure, the log needs to be searched </a:t>
            </a:r>
            <a:r>
              <a:rPr lang="en-US" dirty="0" smtClean="0">
                <a:latin typeface="Times New Roman" pitchFamily="18" charset="0"/>
                <a:cs typeface="Times New Roman" pitchFamily="18" charset="0"/>
              </a:rPr>
              <a:t>to determine </a:t>
            </a:r>
            <a:r>
              <a:rPr lang="en-US" dirty="0">
                <a:latin typeface="Times New Roman" pitchFamily="18" charset="0"/>
                <a:cs typeface="Times New Roman" pitchFamily="18" charset="0"/>
              </a:rPr>
              <a:t>the transactions that need to be </a:t>
            </a:r>
            <a:r>
              <a:rPr lang="en-US" i="1" dirty="0">
                <a:latin typeface="Times New Roman" pitchFamily="18" charset="0"/>
                <a:cs typeface="Times New Roman" pitchFamily="18" charset="0"/>
              </a:rPr>
              <a:t>redone </a:t>
            </a:r>
            <a:r>
              <a:rPr lang="en-US" dirty="0" smtClean="0">
                <a:latin typeface="Times New Roman" pitchFamily="18" charset="0"/>
                <a:cs typeface="Times New Roman" pitchFamily="18" charset="0"/>
              </a:rPr>
              <a:t>or </a:t>
            </a:r>
            <a:r>
              <a:rPr lang="en-IN" i="1" dirty="0" smtClean="0">
                <a:latin typeface="Times New Roman" pitchFamily="18" charset="0"/>
                <a:cs typeface="Times New Roman" pitchFamily="18" charset="0"/>
              </a:rPr>
              <a:t>undone</a:t>
            </a:r>
            <a:r>
              <a:rPr lang="en-IN" dirty="0" smtClean="0">
                <a:latin typeface="Times New Roman" pitchFamily="18" charset="0"/>
                <a:cs typeface="Times New Roman" pitchFamily="18" charset="0"/>
              </a:rPr>
              <a:t>.</a:t>
            </a: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But </a:t>
            </a:r>
            <a:r>
              <a:rPr lang="en-US" dirty="0">
                <a:latin typeface="Times New Roman" pitchFamily="18" charset="0"/>
                <a:cs typeface="Times New Roman" pitchFamily="18" charset="0"/>
              </a:rPr>
              <a:t>this </a:t>
            </a:r>
            <a:r>
              <a:rPr lang="en-US" dirty="0" smtClean="0">
                <a:latin typeface="Times New Roman" pitchFamily="18" charset="0"/>
                <a:cs typeface="Times New Roman" pitchFamily="18" charset="0"/>
              </a:rPr>
              <a:t>search is </a:t>
            </a:r>
            <a:r>
              <a:rPr lang="en-US" dirty="0">
                <a:latin typeface="Times New Roman" pitchFamily="18" charset="0"/>
                <a:cs typeface="Times New Roman" pitchFamily="18" charset="0"/>
              </a:rPr>
              <a:t>time consuming and most of the </a:t>
            </a:r>
            <a:r>
              <a:rPr lang="en-US" dirty="0" smtClean="0">
                <a:latin typeface="Times New Roman" pitchFamily="18" charset="0"/>
                <a:cs typeface="Times New Roman" pitchFamily="18" charset="0"/>
              </a:rPr>
              <a:t>time the </a:t>
            </a:r>
            <a:r>
              <a:rPr lang="en-US" dirty="0">
                <a:latin typeface="Times New Roman" pitchFamily="18" charset="0"/>
                <a:cs typeface="Times New Roman" pitchFamily="18" charset="0"/>
              </a:rPr>
              <a:t>algorithm will redo the transactions which </a:t>
            </a:r>
            <a:r>
              <a:rPr lang="en-US" dirty="0" smtClean="0">
                <a:latin typeface="Times New Roman" pitchFamily="18" charset="0"/>
                <a:cs typeface="Times New Roman" pitchFamily="18" charset="0"/>
              </a:rPr>
              <a:t>actually written </a:t>
            </a:r>
            <a:r>
              <a:rPr lang="en-US" dirty="0">
                <a:latin typeface="Times New Roman" pitchFamily="18" charset="0"/>
                <a:cs typeface="Times New Roman" pitchFamily="18" charset="0"/>
              </a:rPr>
              <a:t>their updates to the DB, redoing them is waste </a:t>
            </a:r>
            <a:r>
              <a:rPr lang="en-US" dirty="0" smtClean="0">
                <a:latin typeface="Times New Roman" pitchFamily="18" charset="0"/>
                <a:cs typeface="Times New Roman" pitchFamily="18" charset="0"/>
              </a:rPr>
              <a:t>of </a:t>
            </a:r>
            <a:r>
              <a:rPr lang="en-IN" dirty="0" smtClean="0">
                <a:latin typeface="Times New Roman" pitchFamily="18" charset="0"/>
                <a:cs typeface="Times New Roman" pitchFamily="18" charset="0"/>
              </a:rPr>
              <a:t>time</a:t>
            </a:r>
            <a:r>
              <a:rPr lang="en-IN" dirty="0">
                <a:latin typeface="Times New Roman" pitchFamily="18" charset="0"/>
                <a:cs typeface="Times New Roman" pitchFamily="18" charset="0"/>
              </a:rPr>
              <a:t>.</a:t>
            </a:r>
          </a:p>
          <a:p>
            <a:pPr algn="just">
              <a:lnSpc>
                <a:spcPct val="150000"/>
              </a:lnSpc>
              <a:buFont typeface="Arial" panose="020B0604020202020204" pitchFamily="34" charset="0"/>
              <a:buChar char="•"/>
            </a:pPr>
            <a:r>
              <a:rPr lang="en-US" dirty="0">
                <a:latin typeface="Times New Roman" pitchFamily="18" charset="0"/>
                <a:cs typeface="Times New Roman" pitchFamily="18" charset="0"/>
              </a:rPr>
              <a:t>In order to reduce these types of overheads </a:t>
            </a:r>
            <a:r>
              <a:rPr lang="en-US" i="1" dirty="0">
                <a:latin typeface="Times New Roman" pitchFamily="18" charset="0"/>
                <a:cs typeface="Times New Roman" pitchFamily="18" charset="0"/>
              </a:rPr>
              <a:t>check </a:t>
            </a:r>
            <a:r>
              <a:rPr lang="en-US" i="1" dirty="0" smtClean="0">
                <a:latin typeface="Times New Roman" pitchFamily="18" charset="0"/>
                <a:cs typeface="Times New Roman" pitchFamily="18" charset="0"/>
              </a:rPr>
              <a:t>pointing </a:t>
            </a:r>
            <a:r>
              <a:rPr lang="en-IN" dirty="0" smtClean="0">
                <a:latin typeface="Times New Roman" pitchFamily="18" charset="0"/>
                <a:cs typeface="Times New Roman" pitchFamily="18" charset="0"/>
              </a:rPr>
              <a:t>is </a:t>
            </a:r>
            <a:r>
              <a:rPr lang="en-IN" dirty="0">
                <a:latin typeface="Times New Roman" pitchFamily="18" charset="0"/>
                <a:cs typeface="Times New Roman" pitchFamily="18" charset="0"/>
              </a:rPr>
              <a:t>helpful.</a:t>
            </a: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Check Pointing</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96776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395536" y="1471612"/>
            <a:ext cx="7848872" cy="4765700"/>
          </a:xfrm>
          <a:prstGeom prst="rect">
            <a:avLst/>
          </a:prstGeom>
        </p:spPr>
      </p:pic>
    </p:spTree>
    <p:extLst>
      <p:ext uri="{BB962C8B-B14F-4D97-AF65-F5344CB8AC3E}">
        <p14:creationId xmlns="" xmlns:p14="http://schemas.microsoft.com/office/powerpoint/2010/main" val="2729371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nSpc>
                <a:spcPct val="150000"/>
              </a:lnSpc>
              <a:buFont typeface="Arial" panose="020B0604020202020204" pitchFamily="34" charset="0"/>
              <a:buChar char="•"/>
            </a:pPr>
            <a:r>
              <a:rPr lang="en-US" dirty="0" smtClean="0">
                <a:latin typeface="Times New Roman" pitchFamily="18" charset="0"/>
                <a:cs typeface="Times New Roman" pitchFamily="18" charset="0"/>
              </a:rPr>
              <a:t>Suspend execution of transactions temporarily.</a:t>
            </a:r>
          </a:p>
          <a:p>
            <a:pPr>
              <a:lnSpc>
                <a:spcPct val="150000"/>
              </a:lnSpc>
              <a:buFont typeface="Arial" panose="020B0604020202020204" pitchFamily="34" charset="0"/>
              <a:buChar char="•"/>
            </a:pP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all log records currently in main memory onto stable </a:t>
            </a:r>
            <a:r>
              <a:rPr lang="en-US" dirty="0" smtClean="0">
                <a:latin typeface="Times New Roman" pitchFamily="18" charset="0"/>
                <a:cs typeface="Times New Roman" pitchFamily="18" charset="0"/>
              </a:rPr>
              <a:t>storage.</a:t>
            </a:r>
            <a:endParaRPr lang="en-US" dirty="0">
              <a:latin typeface="Times New Roman" pitchFamily="18" charset="0"/>
              <a:cs typeface="Times New Roman" pitchFamily="18" charset="0"/>
            </a:endParaRP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all modified buffer blocks to the disk.</a:t>
            </a: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Output </a:t>
            </a:r>
            <a:r>
              <a:rPr lang="en-US" dirty="0">
                <a:latin typeface="Times New Roman" pitchFamily="18" charset="0"/>
                <a:cs typeface="Times New Roman" pitchFamily="18" charset="0"/>
              </a:rPr>
              <a:t>log record </a:t>
            </a:r>
            <a:r>
              <a:rPr lang="en-US" i="1" dirty="0">
                <a:latin typeface="Times New Roman" pitchFamily="18" charset="0"/>
                <a:cs typeface="Times New Roman" pitchFamily="18" charset="0"/>
              </a:rPr>
              <a:t>&lt;check point&gt; </a:t>
            </a:r>
            <a:r>
              <a:rPr lang="en-US" dirty="0">
                <a:latin typeface="Times New Roman" pitchFamily="18" charset="0"/>
                <a:cs typeface="Times New Roman" pitchFamily="18" charset="0"/>
              </a:rPr>
              <a:t>on to stable storage</a:t>
            </a:r>
            <a:r>
              <a:rPr lang="en-US" dirty="0" smtClean="0">
                <a:latin typeface="Times New Roman" pitchFamily="18" charset="0"/>
                <a:cs typeface="Times New Roman" pitchFamily="18" charset="0"/>
              </a:rPr>
              <a:t>.</a:t>
            </a: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Resume executing </a:t>
            </a:r>
            <a:r>
              <a:rPr lang="en-US" smtClean="0">
                <a:latin typeface="Times New Roman" pitchFamily="18" charset="0"/>
                <a:cs typeface="Times New Roman" pitchFamily="18" charset="0"/>
              </a:rPr>
              <a:t>the transactions.</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Sequence of actions in check pointing</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59646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2209800"/>
          </a:xfrm>
        </p:spPr>
        <p:txBody>
          <a:bodyPr/>
          <a:lstStyle/>
          <a:p>
            <a:r>
              <a:rPr lang="en-US" dirty="0" smtClean="0">
                <a:solidFill>
                  <a:srgbClr val="C00000"/>
                </a:solidFill>
                <a:latin typeface="Times New Roman" pitchFamily="18" charset="0"/>
                <a:cs typeface="Times New Roman" pitchFamily="18" charset="0"/>
              </a:rPr>
              <a:t>First Semester</a:t>
            </a:r>
          </a:p>
          <a:p>
            <a:endParaRPr lang="en-US" dirty="0" smtClean="0">
              <a:solidFill>
                <a:srgbClr val="C00000"/>
              </a:solidFill>
              <a:latin typeface="Times New Roman" pitchFamily="18" charset="0"/>
              <a:cs typeface="Times New Roman" pitchFamily="18" charset="0"/>
            </a:endParaRPr>
          </a:p>
          <a:p>
            <a:r>
              <a:rPr lang="en-US" smtClean="0">
                <a:solidFill>
                  <a:srgbClr val="C00000"/>
                </a:solidFill>
                <a:latin typeface="Times New Roman" pitchFamily="18" charset="0"/>
                <a:cs typeface="Times New Roman" pitchFamily="18" charset="0"/>
              </a:rPr>
              <a:t>2020-21</a:t>
            </a:r>
            <a:endParaRPr lang="en-US"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Deferred Update (No Undo/Redo) </a:t>
            </a:r>
          </a:p>
        </p:txBody>
      </p:sp>
      <p:sp>
        <p:nvSpPr>
          <p:cNvPr id="8" name="Content Placeholder 7"/>
          <p:cNvSpPr>
            <a:spLocks noGrp="1"/>
          </p:cNvSpPr>
          <p:nvPr>
            <p:ph idx="1"/>
          </p:nvPr>
        </p:nvSpPr>
        <p:spPr/>
        <p:txBody>
          <a:bodyPr>
            <a:normAutofit/>
          </a:bodyPr>
          <a:lstStyle/>
          <a:p>
            <a:pPr algn="just">
              <a:buFont typeface="Arial" pitchFamily="34" charset="0"/>
              <a:buChar char="•"/>
            </a:pPr>
            <a:r>
              <a:rPr lang="en-IN" dirty="0" smtClean="0">
                <a:latin typeface="Times New Roman" pitchFamily="18" charset="0"/>
                <a:cs typeface="Times New Roman" pitchFamily="18" charset="0"/>
              </a:rPr>
              <a:t>The data update goes as follows: </a:t>
            </a:r>
          </a:p>
          <a:p>
            <a:pPr algn="just">
              <a:lnSpc>
                <a:spcPct val="150000"/>
              </a:lnSpc>
            </a:pPr>
            <a:r>
              <a:rPr lang="en-IN" dirty="0" smtClean="0">
                <a:latin typeface="Times New Roman" pitchFamily="18" charset="0"/>
                <a:cs typeface="Times New Roman" pitchFamily="18" charset="0"/>
              </a:rPr>
              <a:t>	–A set of transactions records their updates in the log. </a:t>
            </a:r>
          </a:p>
          <a:p>
            <a:pPr algn="just">
              <a:lnSpc>
                <a:spcPct val="150000"/>
              </a:lnSpc>
            </a:pPr>
            <a:r>
              <a:rPr lang="en-IN" dirty="0" smtClean="0">
                <a:latin typeface="Times New Roman" pitchFamily="18" charset="0"/>
                <a:cs typeface="Times New Roman" pitchFamily="18" charset="0"/>
              </a:rPr>
              <a:t>	–At commit point these updates are saved on database disk. </a:t>
            </a:r>
          </a:p>
          <a:p>
            <a:pPr algn="just">
              <a:lnSpc>
                <a:spcPct val="150000"/>
              </a:lnSpc>
            </a:pPr>
            <a:r>
              <a:rPr lang="en-IN" dirty="0" smtClean="0">
                <a:latin typeface="Times New Roman" pitchFamily="18" charset="0"/>
                <a:cs typeface="Times New Roman" pitchFamily="18" charset="0"/>
              </a:rPr>
              <a:t>	–After reboot from a failure the log is used to redo all the transactions affected by this failure. No undo is required because no AFIM is flushed to the disk before a transaction commits. </a:t>
            </a: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a:solidFill>
                  <a:srgbClr val="C00000"/>
                </a:solidFill>
                <a:latin typeface="Times New Roman" pitchFamily="18" charset="0"/>
                <a:cs typeface="Times New Roman" pitchFamily="18" charset="0"/>
              </a:rPr>
              <a:t>Deferred Update in a single-user system</a:t>
            </a:r>
            <a:endParaRPr lang="en-US"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lnSpcReduction="10000"/>
          </a:bodyPr>
          <a:lstStyle/>
          <a:p>
            <a:pPr algn="just">
              <a:lnSpc>
                <a:spcPct val="150000"/>
              </a:lnSpc>
              <a:buFont typeface="Arial" pitchFamily="34" charset="0"/>
              <a:buChar char="•"/>
            </a:pPr>
            <a:r>
              <a:rPr lang="en-IN" dirty="0" smtClean="0">
                <a:latin typeface="Times New Roman" pitchFamily="18" charset="0"/>
                <a:cs typeface="Times New Roman" pitchFamily="18" charset="0"/>
              </a:rPr>
              <a:t>There is no concurrent data sharing in a single user system. The data update goes as follows: </a:t>
            </a:r>
          </a:p>
          <a:p>
            <a:pPr algn="just">
              <a:lnSpc>
                <a:spcPct val="150000"/>
              </a:lnSpc>
            </a:pPr>
            <a:r>
              <a:rPr lang="en-IN" dirty="0" smtClean="0">
                <a:latin typeface="Times New Roman" pitchFamily="18" charset="0"/>
                <a:cs typeface="Times New Roman" pitchFamily="18" charset="0"/>
              </a:rPr>
              <a:t>	–A set of transactions records their updates in the log. </a:t>
            </a:r>
          </a:p>
          <a:p>
            <a:pPr algn="just">
              <a:lnSpc>
                <a:spcPct val="150000"/>
              </a:lnSpc>
            </a:pPr>
            <a:r>
              <a:rPr lang="en-IN" dirty="0" smtClean="0">
                <a:latin typeface="Times New Roman" pitchFamily="18" charset="0"/>
                <a:cs typeface="Times New Roman" pitchFamily="18" charset="0"/>
              </a:rPr>
              <a:t>	–At commit point these updates are saved on database disk. </a:t>
            </a:r>
          </a:p>
          <a:p>
            <a:pPr algn="just">
              <a:lnSpc>
                <a:spcPct val="150000"/>
              </a:lnSpc>
              <a:buFont typeface="Arial" pitchFamily="34" charset="0"/>
              <a:buChar char="•"/>
            </a:pPr>
            <a:r>
              <a:rPr lang="en-IN" dirty="0" smtClean="0">
                <a:latin typeface="Times New Roman" pitchFamily="18" charset="0"/>
                <a:cs typeface="Times New Roman" pitchFamily="18" charset="0"/>
              </a:rPr>
              <a:t>After reboot from a failure the log is used to redo all the transactions affected by this failure. No undo is required because no AFIM is flushed to the disk before a transaction commits. </a:t>
            </a: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3"/>
          <a:srcRect/>
          <a:stretch>
            <a:fillRect/>
          </a:stretch>
        </p:blipFill>
        <p:spPr bwMode="auto">
          <a:xfrm>
            <a:off x="537545" y="1493838"/>
            <a:ext cx="7764109" cy="4525962"/>
          </a:xfrm>
          <a:prstGeom prst="rect">
            <a:avLst/>
          </a:prstGeom>
          <a:noFill/>
          <a:ln w="9525">
            <a:noFill/>
            <a:miter lim="800000"/>
            <a:headEnd/>
            <a:tailEnd/>
          </a:ln>
          <a:effectLst/>
        </p:spPr>
      </p:pic>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Autofit/>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Deferred Update with concurrent users</a:t>
            </a:r>
            <a:endParaRPr lang="en-US"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a:bodyPr>
          <a:lstStyle/>
          <a:p>
            <a:pPr algn="just">
              <a:buFont typeface="Arial" pitchFamily="34" charset="0"/>
              <a:buChar char="•"/>
            </a:pPr>
            <a:r>
              <a:rPr lang="en-IN" sz="2200" dirty="0" smtClean="0">
                <a:latin typeface="Times New Roman" pitchFamily="18" charset="0"/>
                <a:cs typeface="Times New Roman" pitchFamily="18" charset="0"/>
              </a:rPr>
              <a:t>This environment requires some concurrency control mechanism to guarantee </a:t>
            </a:r>
            <a:r>
              <a:rPr lang="en-IN" sz="2200" b="1" dirty="0" smtClean="0">
                <a:latin typeface="Times New Roman" pitchFamily="18" charset="0"/>
                <a:cs typeface="Times New Roman" pitchFamily="18" charset="0"/>
              </a:rPr>
              <a:t>isolation property of transactions. In a system recovery transactions which were recorded in the log after the last checkpoint were redone. The recovery manager may scan some of the transactions recorded before the checkpoint to get the AFIMs. </a:t>
            </a:r>
          </a:p>
        </p:txBody>
      </p:sp>
      <p:pic>
        <p:nvPicPr>
          <p:cNvPr id="9" name="Picture 8" descr="D7.png"/>
          <p:cNvPicPr>
            <a:picLocks noChangeAspect="1"/>
          </p:cNvPicPr>
          <p:nvPr/>
        </p:nvPicPr>
        <p:blipFill>
          <a:blip r:embed="rId3"/>
          <a:stretch>
            <a:fillRect/>
          </a:stretch>
        </p:blipFill>
        <p:spPr>
          <a:xfrm>
            <a:off x="762000" y="3657600"/>
            <a:ext cx="8001000" cy="2743200"/>
          </a:xfrm>
          <a:prstGeom prst="rect">
            <a:avLst/>
          </a:prstGeom>
        </p:spPr>
      </p:pic>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3"/>
          <a:srcRect/>
          <a:stretch>
            <a:fillRect/>
          </a:stretch>
        </p:blipFill>
        <p:spPr bwMode="auto">
          <a:xfrm>
            <a:off x="642910" y="1493838"/>
            <a:ext cx="7929618" cy="4525962"/>
          </a:xfrm>
          <a:prstGeom prst="rect">
            <a:avLst/>
          </a:prstGeom>
          <a:noFill/>
          <a:ln w="9525">
            <a:noFill/>
            <a:miter lim="800000"/>
            <a:headEnd/>
            <a:tailEnd/>
          </a:ln>
          <a:effectLst/>
        </p:spPr>
      </p:pic>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dirty="0" smtClean="0">
                <a:latin typeface="Times New Roman" pitchFamily="18" charset="0"/>
                <a:cs typeface="Times New Roman" pitchFamily="18" charset="0"/>
              </a:rPr>
              <a:t>Two tables are required for implementing this protocol: </a:t>
            </a:r>
          </a:p>
          <a:p>
            <a:pPr algn="just">
              <a:lnSpc>
                <a:spcPct val="150000"/>
              </a:lnSpc>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Active table: All active transactions are entered in this table. </a:t>
            </a:r>
          </a:p>
          <a:p>
            <a:pPr algn="just">
              <a:lnSpc>
                <a:spcPct val="150000"/>
              </a:lnSpc>
            </a:pP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Commit table: This table holds all committed transactions.</a:t>
            </a:r>
          </a:p>
          <a:p>
            <a:pPr algn="just">
              <a:lnSpc>
                <a:spcPct val="150000"/>
              </a:lnSpc>
              <a:buFont typeface="Arial" pitchFamily="34" charset="0"/>
              <a:buChar char="•"/>
            </a:pPr>
            <a:r>
              <a:rPr lang="en-IN" dirty="0" smtClean="0">
                <a:latin typeface="Times New Roman" pitchFamily="18" charset="0"/>
                <a:cs typeface="Times New Roman" pitchFamily="18" charset="0"/>
              </a:rPr>
              <a:t>During recovery, all transactions of the </a:t>
            </a:r>
            <a:r>
              <a:rPr lang="en-IN" b="1" dirty="0" smtClean="0">
                <a:latin typeface="Times New Roman" pitchFamily="18" charset="0"/>
                <a:cs typeface="Times New Roman" pitchFamily="18" charset="0"/>
              </a:rPr>
              <a:t>commit table are redone and all transactions of active tables are ignored</a:t>
            </a:r>
          </a:p>
        </p:txBody>
      </p:sp>
      <p:sp>
        <p:nvSpPr>
          <p:cNvPr id="4" name="Content Placeholder 3"/>
          <p:cNvSpPr>
            <a:spLocks noGrp="1"/>
          </p:cNvSpPr>
          <p:nvPr>
            <p:ph sz="quarter" idx="10"/>
          </p:nvPr>
        </p:nvSpPr>
        <p:spPr/>
        <p:txBody>
          <a:bodyPr/>
          <a:lstStyle/>
          <a:p>
            <a:r>
              <a:rPr 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IN" sz="2200" b="1" dirty="0" smtClean="0">
                <a:latin typeface="Times New Roman" pitchFamily="18" charset="0"/>
                <a:cs typeface="Times New Roman" pitchFamily="18" charset="0"/>
              </a:rPr>
              <a:t>Undo/No-redo Algorithm </a:t>
            </a:r>
          </a:p>
          <a:p>
            <a:pPr algn="just">
              <a:lnSpc>
                <a:spcPct val="150000"/>
              </a:lnSpc>
            </a:pPr>
            <a:r>
              <a:rPr lang="en-IN" sz="2200" dirty="0" smtClean="0">
                <a:latin typeface="Times New Roman" pitchFamily="18" charset="0"/>
                <a:cs typeface="Times New Roman" pitchFamily="18" charset="0"/>
              </a:rPr>
              <a:t>	–In this algorithm AFIMs of a transaction are flushed to the database disk before it commits. </a:t>
            </a:r>
          </a:p>
          <a:p>
            <a:pPr algn="just">
              <a:lnSpc>
                <a:spcPct val="150000"/>
              </a:lnSpc>
            </a:pPr>
            <a:r>
              <a:rPr lang="en-IN" sz="2200" dirty="0" smtClean="0">
                <a:latin typeface="Times New Roman" pitchFamily="18" charset="0"/>
                <a:cs typeface="Times New Roman" pitchFamily="18" charset="0"/>
              </a:rPr>
              <a:t>	–For this reason the recovery manager </a:t>
            </a:r>
            <a:r>
              <a:rPr lang="en-IN" sz="2200" b="1" dirty="0" smtClean="0">
                <a:latin typeface="Times New Roman" pitchFamily="18" charset="0"/>
                <a:cs typeface="Times New Roman" pitchFamily="18" charset="0"/>
              </a:rPr>
              <a:t>undoes all transactions during recovery. </a:t>
            </a:r>
          </a:p>
          <a:p>
            <a:pPr algn="just">
              <a:lnSpc>
                <a:spcPct val="150000"/>
              </a:lnSpc>
            </a:pPr>
            <a:r>
              <a:rPr lang="en-IN" sz="2200" dirty="0" smtClean="0">
                <a:latin typeface="Times New Roman" pitchFamily="18" charset="0"/>
                <a:cs typeface="Times New Roman" pitchFamily="18" charset="0"/>
              </a:rPr>
              <a:t>	–No transaction is </a:t>
            </a:r>
            <a:r>
              <a:rPr lang="en-IN" sz="2200" b="1" dirty="0" smtClean="0">
                <a:latin typeface="Times New Roman" pitchFamily="18" charset="0"/>
                <a:cs typeface="Times New Roman" pitchFamily="18" charset="0"/>
              </a:rPr>
              <a:t>redone. </a:t>
            </a:r>
          </a:p>
          <a:p>
            <a:pPr algn="just">
              <a:lnSpc>
                <a:spcPct val="150000"/>
              </a:lnSpc>
            </a:pPr>
            <a:r>
              <a:rPr lang="en-IN" sz="2200" dirty="0" smtClean="0">
                <a:latin typeface="Times New Roman" pitchFamily="18" charset="0"/>
                <a:cs typeface="Times New Roman" pitchFamily="18" charset="0"/>
              </a:rPr>
              <a:t>	–It is possible that a transaction might have completed execution and ready to commit but this transaction is also </a:t>
            </a:r>
            <a:r>
              <a:rPr lang="en-IN" sz="2200" b="1" dirty="0" smtClean="0">
                <a:latin typeface="Times New Roman" pitchFamily="18" charset="0"/>
                <a:cs typeface="Times New Roman" pitchFamily="18" charset="0"/>
              </a:rPr>
              <a:t>undone. </a:t>
            </a:r>
          </a:p>
        </p:txBody>
      </p:sp>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Recovery Techniques Based on Immediate Update</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089501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lnSpcReduction="10000"/>
          </a:bodyPr>
          <a:lstStyle/>
          <a:p>
            <a:pPr algn="just">
              <a:buFont typeface="Arial" pitchFamily="34" charset="0"/>
              <a:buChar char="•"/>
            </a:pPr>
            <a:r>
              <a:rPr lang="en-IN" b="1" dirty="0" smtClean="0">
                <a:latin typeface="Times New Roman" pitchFamily="18" charset="0"/>
                <a:cs typeface="Times New Roman" pitchFamily="18" charset="0"/>
              </a:rPr>
              <a:t>Undo/Redo Algorithm (Single-user environment) </a:t>
            </a:r>
          </a:p>
          <a:p>
            <a:pPr algn="just">
              <a:buFont typeface="Arial" pitchFamily="34" charset="0"/>
              <a:buChar char="•"/>
            </a:pPr>
            <a:r>
              <a:rPr lang="en-IN" dirty="0" smtClean="0">
                <a:latin typeface="Times New Roman" pitchFamily="18" charset="0"/>
                <a:cs typeface="Times New Roman" pitchFamily="18" charset="0"/>
              </a:rPr>
              <a:t>Recovery schemes of this category apply </a:t>
            </a:r>
            <a:r>
              <a:rPr lang="en-IN" b="1" dirty="0" smtClean="0">
                <a:latin typeface="Times New Roman" pitchFamily="18" charset="0"/>
                <a:cs typeface="Times New Roman" pitchFamily="18" charset="0"/>
              </a:rPr>
              <a:t>undo and also redo for recovery. </a:t>
            </a:r>
          </a:p>
          <a:p>
            <a:pPr algn="just">
              <a:buFont typeface="Arial" pitchFamily="34" charset="0"/>
              <a:buChar char="•"/>
            </a:pPr>
            <a:r>
              <a:rPr lang="en-IN" dirty="0" smtClean="0">
                <a:latin typeface="Times New Roman" pitchFamily="18" charset="0"/>
                <a:cs typeface="Times New Roman" pitchFamily="18" charset="0"/>
              </a:rPr>
              <a:t>In a single-user environment no concurrency control is required.</a:t>
            </a:r>
          </a:p>
          <a:p>
            <a:pPr algn="just">
              <a:buFont typeface="Arial" pitchFamily="34" charset="0"/>
              <a:buChar char="•"/>
            </a:pPr>
            <a:r>
              <a:rPr lang="en-IN" dirty="0" smtClean="0">
                <a:latin typeface="Times New Roman" pitchFamily="18" charset="0"/>
                <a:cs typeface="Times New Roman" pitchFamily="18" charset="0"/>
              </a:rPr>
              <a:t>Note that at any time there will be one transaction in the system and it will be either in the commit table or in the active table. </a:t>
            </a:r>
          </a:p>
          <a:p>
            <a:pPr algn="just">
              <a:buFont typeface="Arial" pitchFamily="34" charset="0"/>
              <a:buChar char="•"/>
            </a:pPr>
            <a:r>
              <a:rPr lang="en-IN" dirty="0" smtClean="0">
                <a:latin typeface="Times New Roman" pitchFamily="18" charset="0"/>
                <a:cs typeface="Times New Roman" pitchFamily="18" charset="0"/>
              </a:rPr>
              <a:t>The recovery manager performs: </a:t>
            </a:r>
          </a:p>
          <a:p>
            <a:pPr algn="just"/>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Undo of a transaction if it is in the active table. </a:t>
            </a:r>
          </a:p>
          <a:p>
            <a:pPr algn="just"/>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Redo of a transaction if it is in the commit table. </a:t>
            </a:r>
          </a:p>
        </p:txBody>
      </p:sp>
    </p:spTree>
    <p:extLst>
      <p:ext uri="{BB962C8B-B14F-4D97-AF65-F5344CB8AC3E}">
        <p14:creationId xmlns="" xmlns:p14="http://schemas.microsoft.com/office/powerpoint/2010/main" val="595816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buFont typeface="Arial" pitchFamily="34" charset="0"/>
              <a:buChar char="•"/>
            </a:pPr>
            <a:r>
              <a:rPr lang="en-IN" b="1" dirty="0" smtClean="0">
                <a:latin typeface="Times New Roman" pitchFamily="18" charset="0"/>
                <a:cs typeface="Times New Roman" pitchFamily="18" charset="0"/>
              </a:rPr>
              <a:t>Undo/Redo Algorithm (Concurrent execution) </a:t>
            </a:r>
          </a:p>
          <a:p>
            <a:pPr algn="just">
              <a:buFont typeface="Arial" pitchFamily="34" charset="0"/>
              <a:buChar char="•"/>
            </a:pPr>
            <a:r>
              <a:rPr lang="en-IN" dirty="0" smtClean="0">
                <a:latin typeface="Times New Roman" pitchFamily="18" charset="0"/>
                <a:cs typeface="Times New Roman" pitchFamily="18" charset="0"/>
              </a:rPr>
              <a:t>Recovery schemes of this category applies </a:t>
            </a:r>
            <a:r>
              <a:rPr lang="en-IN" b="1" dirty="0" smtClean="0">
                <a:latin typeface="Times New Roman" pitchFamily="18" charset="0"/>
                <a:cs typeface="Times New Roman" pitchFamily="18" charset="0"/>
              </a:rPr>
              <a:t>undo and also redo to recover the database from failure. </a:t>
            </a:r>
          </a:p>
          <a:p>
            <a:pPr algn="just">
              <a:buFont typeface="Arial" pitchFamily="34" charset="0"/>
              <a:buChar char="•"/>
            </a:pPr>
            <a:r>
              <a:rPr lang="en-IN" dirty="0" smtClean="0">
                <a:latin typeface="Times New Roman" pitchFamily="18" charset="0"/>
                <a:cs typeface="Times New Roman" pitchFamily="18" charset="0"/>
              </a:rPr>
              <a:t> In concurrent execution environment a concurrency control is required. </a:t>
            </a:r>
          </a:p>
          <a:p>
            <a:pPr algn="just">
              <a:buFont typeface="Arial" pitchFamily="34" charset="0"/>
              <a:buChar char="•"/>
            </a:pPr>
            <a:r>
              <a:rPr lang="en-IN" dirty="0" smtClean="0">
                <a:latin typeface="Times New Roman" pitchFamily="18" charset="0"/>
                <a:cs typeface="Times New Roman" pitchFamily="18" charset="0"/>
              </a:rPr>
              <a:t>Commit table records transactions to be committed and active table records active transactions. To minimize the work of the recovery manager check pointing is used. </a:t>
            </a:r>
          </a:p>
          <a:p>
            <a:pPr algn="just">
              <a:buFont typeface="Arial" pitchFamily="34" charset="0"/>
              <a:buChar char="•"/>
            </a:pPr>
            <a:r>
              <a:rPr lang="en-IN" dirty="0" smtClean="0">
                <a:latin typeface="Times New Roman" pitchFamily="18" charset="0"/>
                <a:cs typeface="Times New Roman" pitchFamily="18" charset="0"/>
              </a:rPr>
              <a:t>The recovery performs: </a:t>
            </a:r>
          </a:p>
          <a:p>
            <a:pPr algn="just"/>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Undo of a transaction if it is in the active table. </a:t>
            </a:r>
          </a:p>
          <a:p>
            <a:pPr algn="just"/>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Redo of a transaction if it is in the commit table. </a:t>
            </a:r>
          </a:p>
        </p:txBody>
      </p:sp>
      <p:sp>
        <p:nvSpPr>
          <p:cNvPr id="4" name="Content Placeholder 3"/>
          <p:cNvSpPr>
            <a:spLocks noGrp="1"/>
          </p:cNvSpPr>
          <p:nvPr>
            <p:ph sz="quarter" idx="10"/>
          </p:nvPr>
        </p:nvSpPr>
        <p:spPr/>
        <p:txBody>
          <a:bodyPr>
            <a:normAutofit/>
          </a:bodyPr>
          <a:lstStyle/>
          <a:p>
            <a:r>
              <a:rPr 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4237821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196290" cy="4525963"/>
          </a:xfrm>
        </p:spPr>
        <p:txBody>
          <a:bodyPr>
            <a:normAutofit/>
          </a:bodyPr>
          <a:lstStyle/>
          <a:p>
            <a:pPr algn="just">
              <a:buFont typeface="Arial" pitchFamily="34" charset="0"/>
              <a:buChar char="•"/>
            </a:pPr>
            <a:r>
              <a:rPr lang="en-IN" dirty="0" smtClean="0">
                <a:latin typeface="Times New Roman" pitchFamily="18" charset="0"/>
                <a:cs typeface="Times New Roman" pitchFamily="18" charset="0"/>
              </a:rPr>
              <a:t>The AFIM does not overwrite its BFIM but recorded at another place on the disk. Thus, at any time a data item has AFIM and BFIM (Shadow copy of the data item) at two different places on the disk</a:t>
            </a:r>
            <a:r>
              <a:rPr lang="en-IN" dirty="0" smtClean="0"/>
              <a:t>. </a:t>
            </a:r>
          </a:p>
        </p:txBody>
      </p:sp>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Shadow Paging</a:t>
            </a:r>
            <a:endParaRPr lang="en-US" dirty="0">
              <a:solidFill>
                <a:srgbClr val="C00000"/>
              </a:solidFill>
              <a:latin typeface="Times New Roman" pitchFamily="18" charset="0"/>
              <a:cs typeface="Times New Roman" pitchFamily="18" charset="0"/>
            </a:endParaRPr>
          </a:p>
        </p:txBody>
      </p:sp>
      <p:pic>
        <p:nvPicPr>
          <p:cNvPr id="8" name="Picture 7" descr="D10.png"/>
          <p:cNvPicPr>
            <a:picLocks noChangeAspect="1"/>
          </p:cNvPicPr>
          <p:nvPr/>
        </p:nvPicPr>
        <p:blipFill>
          <a:blip r:embed="rId3"/>
          <a:stretch>
            <a:fillRect/>
          </a:stretch>
        </p:blipFill>
        <p:spPr>
          <a:xfrm>
            <a:off x="1928794" y="3286124"/>
            <a:ext cx="4953692" cy="2543530"/>
          </a:xfrm>
          <a:prstGeom prst="rect">
            <a:avLst/>
          </a:prstGeom>
        </p:spPr>
      </p:pic>
    </p:spTree>
    <p:extLst>
      <p:ext uri="{BB962C8B-B14F-4D97-AF65-F5344CB8AC3E}">
        <p14:creationId xmlns="" xmlns:p14="http://schemas.microsoft.com/office/powerpoint/2010/main" val="1107806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sz="2200" dirty="0" smtClean="0">
                <a:latin typeface="Times New Roman" pitchFamily="18" charset="0"/>
                <a:cs typeface="Times New Roman" pitchFamily="18" charset="0"/>
              </a:rPr>
              <a:t>Why a System Fails</a:t>
            </a:r>
          </a:p>
          <a:p>
            <a:pPr algn="just">
              <a:lnSpc>
                <a:spcPct val="150000"/>
              </a:lnSpc>
              <a:buFont typeface="Arial" pitchFamily="34" charset="0"/>
              <a:buChar char="•"/>
            </a:pPr>
            <a:r>
              <a:rPr lang="en-IN" sz="2200" dirty="0" smtClean="0">
                <a:latin typeface="Times New Roman" pitchFamily="18" charset="0"/>
                <a:cs typeface="Times New Roman" pitchFamily="18" charset="0"/>
              </a:rPr>
              <a:t>Purpose of Database Recovery</a:t>
            </a:r>
          </a:p>
          <a:p>
            <a:pPr algn="just">
              <a:lnSpc>
                <a:spcPct val="150000"/>
              </a:lnSpc>
              <a:buFont typeface="Arial" pitchFamily="34" charset="0"/>
              <a:buChar char="•"/>
            </a:pPr>
            <a:r>
              <a:rPr lang="en-IN" sz="2200" dirty="0" smtClean="0">
                <a:latin typeface="Times New Roman" pitchFamily="18" charset="0"/>
                <a:cs typeface="Times New Roman" pitchFamily="18" charset="0"/>
              </a:rPr>
              <a:t>Log Based Recovery</a:t>
            </a:r>
          </a:p>
          <a:p>
            <a:pPr algn="just">
              <a:lnSpc>
                <a:spcPct val="150000"/>
              </a:lnSpc>
              <a:buFont typeface="Arial" pitchFamily="34" charset="0"/>
              <a:buChar char="•"/>
            </a:pPr>
            <a:r>
              <a:rPr lang="en-IN" sz="2200" dirty="0" smtClean="0">
                <a:latin typeface="Times New Roman" pitchFamily="18" charset="0"/>
                <a:cs typeface="Times New Roman" pitchFamily="18" charset="0"/>
              </a:rPr>
              <a:t>Checkpoints</a:t>
            </a:r>
          </a:p>
          <a:p>
            <a:pPr algn="just">
              <a:lnSpc>
                <a:spcPct val="150000"/>
              </a:lnSpc>
              <a:buFont typeface="Arial" pitchFamily="34" charset="0"/>
              <a:buChar char="•"/>
            </a:pPr>
            <a:r>
              <a:rPr lang="en-IN" sz="2200" dirty="0" smtClean="0">
                <a:latin typeface="Times New Roman" pitchFamily="18" charset="0"/>
                <a:cs typeface="Times New Roman" pitchFamily="18" charset="0"/>
              </a:rPr>
              <a:t>Recovery based on deferred update</a:t>
            </a:r>
          </a:p>
          <a:p>
            <a:pPr algn="just">
              <a:lnSpc>
                <a:spcPct val="150000"/>
              </a:lnSpc>
              <a:buFont typeface="Arial" pitchFamily="34" charset="0"/>
              <a:buChar char="•"/>
            </a:pPr>
            <a:r>
              <a:rPr lang="en-IN" sz="2200" dirty="0" smtClean="0">
                <a:latin typeface="Times New Roman" pitchFamily="18" charset="0"/>
                <a:cs typeface="Times New Roman" pitchFamily="18" charset="0"/>
              </a:rPr>
              <a:t>Recovery based on Immediate update</a:t>
            </a:r>
          </a:p>
          <a:p>
            <a:pPr algn="just">
              <a:lnSpc>
                <a:spcPct val="150000"/>
              </a:lnSpc>
              <a:buFont typeface="Arial" pitchFamily="34" charset="0"/>
              <a:buChar char="•"/>
            </a:pPr>
            <a:r>
              <a:rPr lang="en-IN" sz="2200" dirty="0" smtClean="0">
                <a:latin typeface="Times New Roman" pitchFamily="18" charset="0"/>
                <a:cs typeface="Times New Roman" pitchFamily="18" charset="0"/>
              </a:rPr>
              <a:t>Shadow Paging</a:t>
            </a:r>
          </a:p>
          <a:p>
            <a:pPr algn="just">
              <a:lnSpc>
                <a:spcPct val="150000"/>
              </a:lnSpc>
              <a:buFont typeface="Arial" pitchFamily="34" charset="0"/>
              <a:buChar char="•"/>
            </a:pPr>
            <a:endParaRPr lang="en-IN" sz="2200" dirty="0" smtClean="0">
              <a:latin typeface="Times New Roman" pitchFamily="18" charset="0"/>
              <a:cs typeface="Times New Roman" pitchFamily="18" charset="0"/>
            </a:endParaRPr>
          </a:p>
          <a:p>
            <a:pPr algn="just">
              <a:lnSpc>
                <a:spcPct val="150000"/>
              </a:lnSpc>
              <a:buFont typeface="Arial" pitchFamily="34" charset="0"/>
              <a:buChar char="•"/>
            </a:pPr>
            <a:endParaRPr lang="en-IN" sz="2200" dirty="0" smtClean="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normAutofit/>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Contents</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196290" cy="4525963"/>
          </a:xfrm>
        </p:spPr>
        <p:txBody>
          <a:bodyPr>
            <a:normAutofit/>
          </a:bodyPr>
          <a:lstStyle/>
          <a:p>
            <a:pPr algn="just">
              <a:buFont typeface="Arial" pitchFamily="34" charset="0"/>
              <a:buChar char="•"/>
            </a:pPr>
            <a:r>
              <a:rPr lang="en-IN" dirty="0" smtClean="0">
                <a:latin typeface="Times New Roman" pitchFamily="18" charset="0"/>
                <a:cs typeface="Times New Roman" pitchFamily="18" charset="0"/>
              </a:rPr>
              <a:t>The key idea is to maintain 2 page tables during a life of transaction: current page table and shadow page table. </a:t>
            </a:r>
          </a:p>
          <a:p>
            <a:pPr algn="just">
              <a:buFont typeface="Arial" pitchFamily="34" charset="0"/>
              <a:buChar char="•"/>
            </a:pPr>
            <a:r>
              <a:rPr lang="en-IN" dirty="0" smtClean="0">
                <a:latin typeface="Times New Roman" pitchFamily="18" charset="0"/>
                <a:cs typeface="Times New Roman" pitchFamily="18" charset="0"/>
              </a:rPr>
              <a:t>when transaction starts, both page tables are identical. The shadow page table is never changed over the duration of the transaction. The current page table may be changed when transaction performs a write operation. </a:t>
            </a:r>
          </a:p>
          <a:p>
            <a:pPr algn="just">
              <a:buFont typeface="Arial" pitchFamily="34" charset="0"/>
              <a:buChar char="•"/>
            </a:pPr>
            <a:r>
              <a:rPr lang="en-IN" dirty="0" smtClean="0">
                <a:latin typeface="Times New Roman" pitchFamily="18" charset="0"/>
                <a:cs typeface="Times New Roman" pitchFamily="18" charset="0"/>
              </a:rPr>
              <a:t>Shadow page table is used to recover the state of db prior to the execution of transaction in the event of crash or transaction abort. </a:t>
            </a:r>
          </a:p>
          <a:p>
            <a:pPr algn="just">
              <a:buFont typeface="Arial" pitchFamily="34" charset="0"/>
              <a:buChar char="•"/>
            </a:pPr>
            <a:r>
              <a:rPr lang="en-IN" dirty="0" smtClean="0">
                <a:latin typeface="Times New Roman" pitchFamily="18" charset="0"/>
                <a:cs typeface="Times New Roman" pitchFamily="18" charset="0"/>
              </a:rPr>
              <a:t>When transaction commits, the current page table becomes new shadow page table. </a:t>
            </a:r>
          </a:p>
        </p:txBody>
      </p:sp>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7707986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Font typeface="Arial" pitchFamily="34" charset="0"/>
              <a:buChar char="•"/>
            </a:pPr>
            <a:r>
              <a:rPr lang="en-IN" dirty="0" smtClean="0">
                <a:latin typeface="Times New Roman" pitchFamily="18" charset="0"/>
                <a:cs typeface="Times New Roman" pitchFamily="18" charset="0"/>
              </a:rPr>
              <a:t>To manage access of data items by concurrent transactions two directories (current and shadow) are used. </a:t>
            </a:r>
          </a:p>
          <a:p>
            <a:pPr algn="just"/>
            <a:r>
              <a:rPr lang="en-IN" dirty="0" smtClean="0">
                <a:latin typeface="Times New Roman" pitchFamily="18" charset="0"/>
                <a:cs typeface="Times New Roman" pitchFamily="18" charset="0"/>
              </a:rPr>
              <a:t>	–The directory arrangement is illustrated below. Here a page is a data item. </a:t>
            </a:r>
          </a:p>
        </p:txBody>
      </p:sp>
      <p:sp>
        <p:nvSpPr>
          <p:cNvPr id="4" name="Content Placeholder 3"/>
          <p:cNvSpPr>
            <a:spLocks noGrp="1"/>
          </p:cNvSpPr>
          <p:nvPr>
            <p:ph sz="quarter" idx="10"/>
          </p:nvPr>
        </p:nvSpPr>
        <p:spPr/>
        <p:txBody>
          <a:bodyPr/>
          <a:lstStyle/>
          <a:p>
            <a:r>
              <a:rPr lang="en-US" alt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pic>
        <p:nvPicPr>
          <p:cNvPr id="8" name="Picture 7" descr="D10.png"/>
          <p:cNvPicPr>
            <a:picLocks noChangeAspect="1"/>
          </p:cNvPicPr>
          <p:nvPr/>
        </p:nvPicPr>
        <p:blipFill>
          <a:blip r:embed="rId3"/>
          <a:stretch>
            <a:fillRect/>
          </a:stretch>
        </p:blipFill>
        <p:spPr>
          <a:xfrm>
            <a:off x="928662" y="3500438"/>
            <a:ext cx="7429552" cy="2000264"/>
          </a:xfrm>
          <a:prstGeom prst="rect">
            <a:avLst/>
          </a:prstGeom>
        </p:spPr>
      </p:pic>
    </p:spTree>
    <p:extLst>
      <p:ext uri="{BB962C8B-B14F-4D97-AF65-F5344CB8AC3E}">
        <p14:creationId xmlns="" xmlns:p14="http://schemas.microsoft.com/office/powerpoint/2010/main" val="26074429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sz="2200" dirty="0" smtClean="0">
                <a:latin typeface="Times New Roman" pitchFamily="18" charset="0"/>
                <a:cs typeface="Times New Roman" pitchFamily="18" charset="0"/>
              </a:rPr>
              <a:t>A computer system is subjected to failure due to variety of reasons:</a:t>
            </a:r>
          </a:p>
          <a:p>
            <a:pPr marL="400050" lvl="1" indent="0" algn="just">
              <a:lnSpc>
                <a:spcPct val="150000"/>
              </a:lnSpc>
            </a:pPr>
            <a:r>
              <a:rPr lang="en-IN" sz="2200" b="1" dirty="0" smtClean="0">
                <a:latin typeface="Times New Roman" pitchFamily="18" charset="0"/>
                <a:cs typeface="Times New Roman" pitchFamily="18" charset="0"/>
              </a:rPr>
              <a:t>    Power failure</a:t>
            </a:r>
          </a:p>
          <a:p>
            <a:pPr marL="400050" lvl="1" indent="0" algn="just">
              <a:lnSpc>
                <a:spcPct val="150000"/>
              </a:lnSpc>
            </a:pPr>
            <a:r>
              <a:rPr lang="en-IN" sz="2200" b="1" dirty="0" smtClean="0">
                <a:latin typeface="Times New Roman" pitchFamily="18" charset="0"/>
                <a:cs typeface="Times New Roman" pitchFamily="18" charset="0"/>
              </a:rPr>
              <a:t>    Software error</a:t>
            </a:r>
          </a:p>
          <a:p>
            <a:pPr marL="400050" lvl="1" indent="0" algn="just">
              <a:lnSpc>
                <a:spcPct val="150000"/>
              </a:lnSpc>
            </a:pPr>
            <a:r>
              <a:rPr lang="en-IN" sz="2200" b="1" dirty="0">
                <a:latin typeface="Times New Roman" pitchFamily="18" charset="0"/>
                <a:cs typeface="Times New Roman" pitchFamily="18" charset="0"/>
              </a:rPr>
              <a:t> </a:t>
            </a:r>
            <a:r>
              <a:rPr lang="en-IN" sz="2200" b="1" dirty="0" smtClean="0">
                <a:latin typeface="Times New Roman" pitchFamily="18" charset="0"/>
                <a:cs typeface="Times New Roman" pitchFamily="18" charset="0"/>
              </a:rPr>
              <a:t>   Catastrophic failure</a:t>
            </a:r>
          </a:p>
          <a:p>
            <a:pPr algn="just">
              <a:lnSpc>
                <a:spcPct val="150000"/>
              </a:lnSpc>
              <a:buFont typeface="Arial" pitchFamily="34" charset="0"/>
              <a:buChar char="•"/>
            </a:pPr>
            <a:r>
              <a:rPr lang="en-IN" sz="2200" dirty="0" smtClean="0">
                <a:latin typeface="Times New Roman" pitchFamily="18" charset="0"/>
                <a:cs typeface="Times New Roman" pitchFamily="18" charset="0"/>
              </a:rPr>
              <a:t>The db system must take actions in advance to ensure that system can restore the past copy of database that was backed up.</a:t>
            </a:r>
          </a:p>
          <a:p>
            <a:pPr algn="just">
              <a:lnSpc>
                <a:spcPct val="150000"/>
              </a:lnSpc>
              <a:buFont typeface="Arial" pitchFamily="34" charset="0"/>
              <a:buChar char="•"/>
            </a:pPr>
            <a:r>
              <a:rPr lang="en-IN" sz="2200" dirty="0" smtClean="0">
                <a:latin typeface="Times New Roman" pitchFamily="18" charset="0"/>
                <a:cs typeface="Times New Roman" pitchFamily="18" charset="0"/>
              </a:rPr>
              <a:t>Recovery scheme is an Integral part of db system that can restore the db to consistent state even because of failure. </a:t>
            </a:r>
          </a:p>
        </p:txBody>
      </p:sp>
      <p:sp>
        <p:nvSpPr>
          <p:cNvPr id="4" name="Content Placeholder 3"/>
          <p:cNvSpPr>
            <a:spLocks noGrp="1"/>
          </p:cNvSpPr>
          <p:nvPr>
            <p:ph sz="quarter" idx="10"/>
          </p:nvPr>
        </p:nvSpPr>
        <p:spPr/>
        <p:txBody>
          <a:bodyPr>
            <a:normAutofit/>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Databases Recovery</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Purpose of Database Recovery</a:t>
            </a:r>
            <a:endParaRPr lang="en-US" dirty="0">
              <a:solidFill>
                <a:srgbClr val="C00000"/>
              </a:solidFill>
              <a:latin typeface="Times New Roman" pitchFamily="18" charset="0"/>
              <a:cs typeface="Times New Roman" pitchFamily="18" charset="0"/>
            </a:endParaRPr>
          </a:p>
        </p:txBody>
      </p:sp>
      <p:sp>
        <p:nvSpPr>
          <p:cNvPr id="8" name="Content Placeholder 7"/>
          <p:cNvSpPr>
            <a:spLocks noGrp="1"/>
          </p:cNvSpPr>
          <p:nvPr>
            <p:ph idx="1"/>
          </p:nvPr>
        </p:nvSpPr>
        <p:spPr/>
        <p:txBody>
          <a:bodyPr>
            <a:normAutofit fontScale="92500" lnSpcReduction="10000"/>
          </a:bodyPr>
          <a:lstStyle/>
          <a:p>
            <a:pPr algn="just">
              <a:lnSpc>
                <a:spcPct val="150000"/>
              </a:lnSpc>
              <a:buFont typeface="Arial" pitchFamily="34" charset="0"/>
              <a:buChar char="•"/>
            </a:pPr>
            <a:r>
              <a:rPr lang="en-IN" dirty="0" smtClean="0">
                <a:latin typeface="Times New Roman" pitchFamily="18" charset="0"/>
                <a:cs typeface="Times New Roman" pitchFamily="18" charset="0"/>
              </a:rPr>
              <a:t>To bring the database into the last consistent state, which existed prior to the failure. </a:t>
            </a:r>
          </a:p>
          <a:p>
            <a:pPr algn="just">
              <a:lnSpc>
                <a:spcPct val="150000"/>
              </a:lnSpc>
              <a:buFont typeface="Arial" pitchFamily="34" charset="0"/>
              <a:buChar char="•"/>
            </a:pPr>
            <a:r>
              <a:rPr lang="en-IN" dirty="0" smtClean="0">
                <a:latin typeface="Times New Roman" pitchFamily="18" charset="0"/>
                <a:cs typeface="Times New Roman" pitchFamily="18" charset="0"/>
              </a:rPr>
              <a:t>To preserve transaction properties (Atomicity, Consistency, Isolation and Durability). </a:t>
            </a:r>
          </a:p>
          <a:p>
            <a:pPr algn="just">
              <a:lnSpc>
                <a:spcPct val="150000"/>
              </a:lnSpc>
              <a:buFont typeface="Arial" pitchFamily="34" charset="0"/>
              <a:buChar char="•"/>
            </a:pPr>
            <a:r>
              <a:rPr lang="en-IN" dirty="0" smtClean="0">
                <a:latin typeface="Times New Roman" pitchFamily="18" charset="0"/>
                <a:cs typeface="Times New Roman" pitchFamily="18" charset="0"/>
              </a:rPr>
              <a:t>Example: </a:t>
            </a:r>
          </a:p>
          <a:p>
            <a:pPr algn="just">
              <a:lnSpc>
                <a:spcPct val="150000"/>
              </a:lnSpc>
            </a:pPr>
            <a:r>
              <a:rPr lang="en-IN" dirty="0" smtClean="0">
                <a:latin typeface="Times New Roman" pitchFamily="18" charset="0"/>
                <a:cs typeface="Times New Roman" pitchFamily="18" charset="0"/>
              </a:rPr>
              <a:t>	–If the system crashes before a fund transfer transaction completes its execution, then either one or both accounts may have incorrect value. Thus, the database must be restored to the state before the transaction modified any of the accounts. </a:t>
            </a: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pPr>
            <a:r>
              <a:rPr lang="en-IN" dirty="0" smtClean="0">
                <a:latin typeface="Times New Roman" pitchFamily="18" charset="0"/>
                <a:cs typeface="Times New Roman" pitchFamily="18" charset="0"/>
              </a:rPr>
              <a:t>The database may become unavailable for use due to </a:t>
            </a:r>
          </a:p>
          <a:p>
            <a:pPr algn="just">
              <a:lnSpc>
                <a:spcPct val="150000"/>
              </a:lnSpc>
              <a:buFont typeface="Arial" pitchFamily="34" charset="0"/>
              <a:buChar char="•"/>
            </a:pPr>
            <a:r>
              <a:rPr lang="en-IN" dirty="0" smtClean="0">
                <a:latin typeface="Times New Roman" pitchFamily="18" charset="0"/>
                <a:cs typeface="Times New Roman" pitchFamily="18" charset="0"/>
              </a:rPr>
              <a:t>Transaction failure </a:t>
            </a:r>
          </a:p>
          <a:p>
            <a:pPr algn="just">
              <a:lnSpc>
                <a:spcPct val="150000"/>
              </a:lnSpc>
              <a:buFont typeface="Arial" pitchFamily="34" charset="0"/>
              <a:buChar char="•"/>
            </a:pPr>
            <a:r>
              <a:rPr lang="en-IN" dirty="0" smtClean="0">
                <a:latin typeface="Times New Roman" pitchFamily="18" charset="0"/>
                <a:cs typeface="Times New Roman" pitchFamily="18" charset="0"/>
              </a:rPr>
              <a:t>System failure </a:t>
            </a:r>
          </a:p>
          <a:p>
            <a:pPr algn="just">
              <a:lnSpc>
                <a:spcPct val="150000"/>
              </a:lnSpc>
              <a:buFont typeface="Arial" pitchFamily="34" charset="0"/>
              <a:buChar char="•"/>
            </a:pPr>
            <a:r>
              <a:rPr lang="en-IN" dirty="0" smtClean="0">
                <a:latin typeface="Times New Roman" pitchFamily="18" charset="0"/>
                <a:cs typeface="Times New Roman" pitchFamily="18" charset="0"/>
              </a:rPr>
              <a:t>Media failure </a:t>
            </a:r>
          </a:p>
        </p:txBody>
      </p:sp>
      <p:sp>
        <p:nvSpPr>
          <p:cNvPr id="4" name="Content Placeholder 3"/>
          <p:cNvSpPr>
            <a:spLocks noGrp="1"/>
          </p:cNvSpPr>
          <p:nvPr>
            <p:ph sz="quarter" idx="10"/>
          </p:nvPr>
        </p:nvSpPr>
        <p:spPr/>
        <p:txBody>
          <a:bodyPr>
            <a:normAutofit/>
          </a:bodyPr>
          <a:lstStyle/>
          <a:p>
            <a:endParaRPr lang="en-IN" dirty="0" smtClean="0">
              <a:solidFill>
                <a:srgbClr val="C00000"/>
              </a:solidFill>
              <a:latin typeface="Times New Roman" pitchFamily="18" charset="0"/>
              <a:cs typeface="Times New Roman" pitchFamily="18" charset="0"/>
            </a:endParaRPr>
          </a:p>
          <a:p>
            <a:r>
              <a:rPr lang="en-IN" dirty="0" smtClean="0">
                <a:solidFill>
                  <a:srgbClr val="C00000"/>
                </a:solidFill>
                <a:latin typeface="Times New Roman" pitchFamily="18" charset="0"/>
                <a:cs typeface="Times New Roman" pitchFamily="18" charset="0"/>
              </a:rPr>
              <a:t>Types of Failure</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196290" cy="4525963"/>
          </a:xfrm>
        </p:spPr>
        <p:txBody>
          <a:bodyPr>
            <a:normAutofit/>
          </a:bodyPr>
          <a:lstStyle/>
          <a:p>
            <a:pPr algn="just">
              <a:lnSpc>
                <a:spcPct val="150000"/>
              </a:lnSpc>
              <a:buFont typeface="Arial" pitchFamily="34" charset="0"/>
              <a:buChar char="•"/>
            </a:pPr>
            <a:r>
              <a:rPr lang="en-IN" b="1" dirty="0" smtClean="0">
                <a:latin typeface="Times New Roman" pitchFamily="18" charset="0"/>
                <a:cs typeface="Times New Roman" pitchFamily="18" charset="0"/>
              </a:rPr>
              <a:t>Transaction failure: </a:t>
            </a:r>
            <a:r>
              <a:rPr lang="en-IN" dirty="0" smtClean="0">
                <a:latin typeface="Times New Roman" pitchFamily="18" charset="0"/>
                <a:cs typeface="Times New Roman" pitchFamily="18" charset="0"/>
              </a:rPr>
              <a:t>Transactions may fail because of incorrect input, deadlock, incorrect synchronization. </a:t>
            </a:r>
          </a:p>
          <a:p>
            <a:pPr algn="just">
              <a:lnSpc>
                <a:spcPct val="150000"/>
              </a:lnSpc>
              <a:buFont typeface="Arial" pitchFamily="34" charset="0"/>
              <a:buChar char="•"/>
            </a:pPr>
            <a:r>
              <a:rPr lang="en-IN" dirty="0" smtClean="0">
                <a:latin typeface="Times New Roman" pitchFamily="18" charset="0"/>
                <a:cs typeface="Times New Roman" pitchFamily="18" charset="0"/>
              </a:rPr>
              <a:t>There are two types of errors that may cause a transaction to fail </a:t>
            </a:r>
          </a:p>
          <a:p>
            <a:pPr algn="just">
              <a:lnSpc>
                <a:spcPct val="150000"/>
              </a:lnSpc>
            </a:pPr>
            <a:r>
              <a:rPr lang="en-IN" dirty="0" smtClean="0">
                <a:latin typeface="Times New Roman" pitchFamily="18" charset="0"/>
                <a:cs typeface="Times New Roman" pitchFamily="18" charset="0"/>
              </a:rPr>
              <a:t>	– logical error </a:t>
            </a:r>
          </a:p>
          <a:p>
            <a:pPr algn="just">
              <a:lnSpc>
                <a:spcPct val="150000"/>
              </a:lnSpc>
            </a:pPr>
            <a:r>
              <a:rPr lang="en-IN" dirty="0" smtClean="0">
                <a:latin typeface="Times New Roman" pitchFamily="18" charset="0"/>
                <a:cs typeface="Times New Roman" pitchFamily="18" charset="0"/>
              </a:rPr>
              <a:t>	– system error </a:t>
            </a:r>
          </a:p>
          <a:p>
            <a:pPr algn="just">
              <a:lnSpc>
                <a:spcPct val="150000"/>
              </a:lnSpc>
            </a:pPr>
            <a:r>
              <a:rPr lang="en-US" sz="1600" dirty="0" smtClean="0">
                <a:latin typeface="Times New Roman" pitchFamily="18" charset="0"/>
                <a:cs typeface="Times New Roman" pitchFamily="18" charset="0"/>
              </a:rPr>
              <a:t>	</a:t>
            </a:r>
            <a:endParaRPr lang="en-IN" sz="1600" dirty="0" smtClean="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493837"/>
            <a:ext cx="8196290" cy="4525963"/>
          </a:xfrm>
        </p:spPr>
        <p:txBody>
          <a:bodyPr>
            <a:normAutofit/>
          </a:bodyPr>
          <a:lstStyle/>
          <a:p>
            <a:pPr>
              <a:buFont typeface="Arial" pitchFamily="34" charset="0"/>
              <a:buChar char="•"/>
            </a:pPr>
            <a:r>
              <a:rPr lang="en-IN" b="1" dirty="0" smtClean="0">
                <a:latin typeface="Times New Roman" pitchFamily="18" charset="0"/>
                <a:cs typeface="Times New Roman" pitchFamily="18" charset="0"/>
              </a:rPr>
              <a:t>Logical error</a:t>
            </a:r>
            <a:r>
              <a:rPr lang="en-IN"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	–The transaction can no longer continue with its normal execution owing to some internal condition such as bad I/P, data not found, overflow, or resource limit exceeded. </a:t>
            </a:r>
          </a:p>
          <a:p>
            <a:pPr>
              <a:buFont typeface="Arial" pitchFamily="34" charset="0"/>
              <a:buChar char="•"/>
            </a:pPr>
            <a:r>
              <a:rPr lang="en-IN" b="1" dirty="0" smtClean="0">
                <a:latin typeface="Times New Roman" pitchFamily="18" charset="0"/>
                <a:cs typeface="Times New Roman" pitchFamily="18" charset="0"/>
              </a:rPr>
              <a:t>System error</a:t>
            </a:r>
            <a:r>
              <a:rPr lang="en-IN" dirty="0" smtClean="0">
                <a:latin typeface="Times New Roman" pitchFamily="18" charset="0"/>
                <a:cs typeface="Times New Roman" pitchFamily="18" charset="0"/>
              </a:rPr>
              <a:t> </a:t>
            </a:r>
          </a:p>
          <a:p>
            <a:pPr algn="just"/>
            <a:r>
              <a:rPr lang="en-IN" dirty="0" smtClean="0">
                <a:latin typeface="Times New Roman" pitchFamily="18" charset="0"/>
                <a:cs typeface="Times New Roman" pitchFamily="18" charset="0"/>
              </a:rPr>
              <a:t>	–The system has entered an undesirable state (deadlock) as a result of which a transaction can not continue with its normal execution. </a:t>
            </a:r>
          </a:p>
          <a:p>
            <a:pPr algn="just"/>
            <a:r>
              <a:rPr lang="en-IN" dirty="0" smtClean="0">
                <a:latin typeface="Times New Roman" pitchFamily="18" charset="0"/>
                <a:cs typeface="Times New Roman" pitchFamily="18" charset="0"/>
              </a:rPr>
              <a:t>	– The transaction, however, can be re-executed at later time. </a:t>
            </a:r>
          </a:p>
        </p:txBody>
      </p:sp>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itchFamily="34" charset="0"/>
              <a:buChar char="•"/>
            </a:pPr>
            <a:r>
              <a:rPr lang="en-IN" b="1" dirty="0" smtClean="0">
                <a:latin typeface="Times New Roman" pitchFamily="18" charset="0"/>
                <a:cs typeface="Times New Roman" pitchFamily="18" charset="0"/>
              </a:rPr>
              <a:t>System failure</a:t>
            </a:r>
            <a:r>
              <a:rPr lang="en-IN" dirty="0" smtClean="0">
                <a:latin typeface="Times New Roman" pitchFamily="18" charset="0"/>
                <a:cs typeface="Times New Roman" pitchFamily="18" charset="0"/>
              </a:rPr>
              <a:t>: System may fail because of addressing error, application error, operating system fault etc. </a:t>
            </a:r>
          </a:p>
          <a:p>
            <a:pPr algn="just">
              <a:lnSpc>
                <a:spcPct val="150000"/>
              </a:lnSpc>
              <a:buFont typeface="Arial" pitchFamily="34" charset="0"/>
              <a:buChar char="•"/>
            </a:pPr>
            <a:r>
              <a:rPr lang="en-IN" b="1" dirty="0" smtClean="0">
                <a:latin typeface="Times New Roman" pitchFamily="18" charset="0"/>
                <a:cs typeface="Times New Roman" pitchFamily="18" charset="0"/>
              </a:rPr>
              <a:t>Media failure</a:t>
            </a:r>
            <a:r>
              <a:rPr lang="en-IN" dirty="0" smtClean="0">
                <a:latin typeface="Times New Roman" pitchFamily="18" charset="0"/>
                <a:cs typeface="Times New Roman" pitchFamily="18" charset="0"/>
              </a:rPr>
              <a:t>: Disk head crash etc. </a:t>
            </a:r>
          </a:p>
        </p:txBody>
      </p:sp>
      <p:sp>
        <p:nvSpPr>
          <p:cNvPr id="4" name="Content Placeholder 3"/>
          <p:cNvSpPr>
            <a:spLocks noGrp="1"/>
          </p:cNvSpPr>
          <p:nvPr>
            <p:ph sz="quarter" idx="10"/>
          </p:nvPr>
        </p:nvSpPr>
        <p:spPr/>
        <p:txBody>
          <a:bodyPr/>
          <a:lstStyle/>
          <a:p>
            <a:r>
              <a:rPr lang="en-US" altLang="en-US" dirty="0" smtClean="0">
                <a:solidFill>
                  <a:srgbClr val="C00000"/>
                </a:solidFill>
                <a:latin typeface="Times New Roman" pitchFamily="18" charset="0"/>
                <a:cs typeface="Times New Roman" pitchFamily="18" charset="0"/>
              </a:rPr>
              <a:t>Contd..</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24712</TotalTime>
  <Words>959</Words>
  <Application>Microsoft Office PowerPoint</Application>
  <PresentationFormat>On-screen Show (4:3)</PresentationFormat>
  <Paragraphs>164</Paragraphs>
  <Slides>31</Slides>
  <Notes>24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Lectuer-12 Database Design and Applications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277</cp:revision>
  <dcterms:created xsi:type="dcterms:W3CDTF">2011-09-14T09:42:05Z</dcterms:created>
  <dcterms:modified xsi:type="dcterms:W3CDTF">2020-11-09T16:06:55Z</dcterms:modified>
</cp:coreProperties>
</file>