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57" r:id="rId3"/>
    <p:sldId id="263" r:id="rId4"/>
    <p:sldId id="264" r:id="rId5"/>
    <p:sldId id="292" r:id="rId6"/>
    <p:sldId id="293" r:id="rId7"/>
    <p:sldId id="308" r:id="rId8"/>
    <p:sldId id="265" r:id="rId9"/>
    <p:sldId id="266" r:id="rId10"/>
    <p:sldId id="267" r:id="rId11"/>
    <p:sldId id="304" r:id="rId12"/>
    <p:sldId id="270" r:id="rId13"/>
    <p:sldId id="271" r:id="rId14"/>
    <p:sldId id="309" r:id="rId15"/>
    <p:sldId id="310" r:id="rId16"/>
    <p:sldId id="311" r:id="rId17"/>
    <p:sldId id="312" r:id="rId18"/>
    <p:sldId id="313" r:id="rId19"/>
    <p:sldId id="31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485" autoAdjust="0"/>
    <p:restoredTop sz="94086" autoAdjust="0"/>
  </p:normalViewPr>
  <p:slideViewPr>
    <p:cSldViewPr>
      <p:cViewPr varScale="1">
        <p:scale>
          <a:sx n="69" d="100"/>
          <a:sy n="69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340FD-AD84-41D4-9E3F-3C2B9432AE80}" type="datetimeFigureOut">
              <a:rPr lang="en-US" smtClean="0"/>
              <a:pPr/>
              <a:t>11/9/2020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4EC1B-CAF8-4848-98AF-62A7A00990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Lecture-1</a:t>
            </a:r>
            <a:br>
              <a:rPr lang="en-GB" dirty="0" smtClean="0"/>
            </a:br>
            <a:r>
              <a:rPr lang="en-GB" dirty="0" smtClean="0"/>
              <a:t>Database Sytems and applications(IS ZC332)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28596" y="61436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11/9/2020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Lectuer-13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Design and Applications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Ashish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Narang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typical method of enforcing discretionary access control in database system is based on the granting and revoking of privileges. The set of commands are known as DCL (Data Control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Language).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two levels for assigning privileges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account level 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specifying privileges to accounts.</a:t>
            </a:r>
          </a:p>
          <a:p>
            <a:pPr algn="just"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TABLE, CREATE VIEW, ALTER,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MODIFY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SELECT etc.</a:t>
            </a:r>
          </a:p>
          <a:p>
            <a:pPr marL="0" indent="0" algn="just">
              <a:buFont typeface="Arial" pitchFamily="34" charset="0"/>
              <a:buChar char="•"/>
              <a:defRPr/>
            </a:pP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relation level 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controlling privileges to access specific tables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Grant SELECT on EMP to USER1;</a:t>
            </a:r>
          </a:p>
          <a:p>
            <a:pPr lvl="1" algn="just">
              <a:defRPr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Revoke SELECT on EMP From USER1;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Discretionary Access Control 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Propagation of privileges using GRANT OPTION</a:t>
            </a:r>
          </a:p>
          <a:p>
            <a:pPr>
              <a:spcBef>
                <a:spcPct val="0"/>
              </a:spcBef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GRANT CREATETAB to A1;</a:t>
            </a:r>
          </a:p>
          <a:p>
            <a:pPr>
              <a:spcBef>
                <a:spcPct val="0"/>
              </a:spcBef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Suppose if A1 creates a table  T1, he is the owner of T1 and can grant permissions to others.</a:t>
            </a:r>
          </a:p>
          <a:p>
            <a:pPr>
              <a:spcBef>
                <a:spcPct val="0"/>
              </a:spcBef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GRANT INSERT, DELETE ON T1 to A2;</a:t>
            </a:r>
          </a:p>
          <a:p>
            <a:pPr>
              <a:spcBef>
                <a:spcPct val="0"/>
              </a:spcBef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GRANT SELECT ON T1 to A3 WITH GRANT OPTION;  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	//  Now A3 can grant SELECT privilege to others.</a:t>
            </a:r>
          </a:p>
          <a:p>
            <a:pPr>
              <a:spcBef>
                <a:spcPct val="0"/>
              </a:spcBef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REVOKE SELECT ON T1 FROM A3;</a:t>
            </a:r>
          </a:p>
          <a:p>
            <a:pPr>
              <a:spcBef>
                <a:spcPct val="0"/>
              </a:spcBef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GRANT UPDATE on EMP(Sal) TO A2;     //A1 can do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368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many applications, an additional security policy is needed that classifies data and users based on security classes this approach is known as mandatory access control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sz="280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Types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security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57250" lvl="1" indent="-457200" algn="just">
              <a:buFont typeface="Arial" panose="020B0604020202020204" pitchFamily="34" charset="0"/>
              <a:buChar char="•"/>
              <a:defRPr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Top secret (TS)  - Highest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  <a:defRPr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Secret(S)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  <a:defRPr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Confidential ( C)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  <a:defRPr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Unclassified (U)  -  lowest</a:t>
            </a:r>
          </a:p>
          <a:p>
            <a:pPr algn="just">
              <a:buFont typeface="Wingdings" pitchFamily="2" charset="2"/>
              <a:buChar char="v"/>
              <a:defRPr/>
            </a:pPr>
            <a:endParaRPr lang="en-US" sz="2000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  <a:defRPr/>
            </a:pPr>
            <a:endParaRPr lang="en-US" sz="20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Mandatory Access Control 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one common model (Bell-</a:t>
            </a:r>
            <a:r>
              <a:rPr lang="en-US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LaPadula</a:t>
            </a: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), we have –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Subject </a:t>
            </a: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(user, </a:t>
            </a:r>
            <a:r>
              <a:rPr lang="en-US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account)</a:t>
            </a:r>
            <a:endParaRPr lang="en-US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(relation, tuple, column, </a:t>
            </a:r>
            <a:r>
              <a:rPr lang="en-US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view)</a:t>
            </a:r>
            <a:endParaRPr lang="en-US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According to this,</a:t>
            </a:r>
          </a:p>
          <a:p>
            <a:pPr>
              <a:defRPr/>
            </a:pPr>
            <a:endParaRPr lang="en-US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subject S  is not allowed read access to an object O unless </a:t>
            </a:r>
          </a:p>
          <a:p>
            <a:pPr>
              <a:defRPr/>
            </a:pP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class(S) ≥ class (O), this is known as simple security property.</a:t>
            </a:r>
          </a:p>
          <a:p>
            <a:pPr>
              <a:defRPr/>
            </a:pPr>
            <a:endParaRPr lang="en-US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    A subject S is not allowed to write an object O unless class(S) ≤ 	class(O). This is known as the star property.</a:t>
            </a:r>
            <a:endParaRPr lang="en-US" sz="20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Proven technology for managing and enforcing security in large scale enterprise wide systems.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Privileges and other permissions are associated with organizational roles.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GRANT and REVOKE commands can be used to assign and revoke privileges from roles.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Role Based Access Control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0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Statistical databases are used mainly to produce statistics about various populations.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database may contain confidential data about individuals which should be protected from user access.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Statistical queries involve applying statistical functions to a population of tuples. For example, to find out average income in a population.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Queries that involve statistical aggregate functions should be allowed and queries that retrieve attribute values should be prohibited.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Statistical Database Security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76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some cases it is possible to infer the values of individual tuples from sequence of statistical queries.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EMP(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Address, Salary, DOB, Designation)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 count (*) from EMP </a:t>
            </a:r>
          </a:p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=‘Rakesh’ and DOB=‘01-01-1989’ and address like ‘%</a:t>
            </a:r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delhi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%;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the result returned is 1 row, then following query will return salary of Rakesh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 AVG(Salary)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EMP </a:t>
            </a:r>
          </a:p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	where </a:t>
            </a:r>
            <a:r>
              <a:rPr lang="en-I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=‘Rakesh’ and DOB=‘01-01-1989’ and address like ‘%</a:t>
            </a:r>
            <a:r>
              <a:rPr lang="en-IN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delhi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%;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801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Flow of control regulates the distribution or flow of information among accessible objects.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 flow between object X and object Y occurs when a program reads a value from X and writes it to Y.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Flow control checks that information contained in some objects does not flow implicitly or explicitly to less protected object.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Thus a user cannot get indirectly in Y, What he or she cannot get directly in X.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Flow Control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5643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Flow control can be enforced by assigning security classes to each of the running programs.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program is allowed to read a particular memory segment if and only if its security class is as high as that of segment.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is allowed to write in a segment only if it its class is as low as that of segment.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2166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What if the data falls into some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non legitimate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hands while communicating it?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In this situation, we encrypt the message under transmission. 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Encryption is the means of maintaining the security in an insecure environment.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Encryption consists of applying an encryption algorithm using some specified encryption key.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The resulting data is in encrypted form, and has to be decrypted using a decryption key to recover the original data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DES (Data Encryption Standard) system developed by US Govt., for use by general public.</a:t>
            </a:r>
          </a:p>
          <a:p>
            <a:pPr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National Institute of Standards(NIST) introduces the Advanced Encryption Standards(AES) and more sophisticated than DES.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Encryption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048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22098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First Semester</a:t>
            </a:r>
          </a:p>
          <a:p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2020-21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Why Security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progress in technology has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attracted growing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number of network and database users.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Now-a-days a large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amount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personal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business data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available through public networks.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situation attracted intruders seeking destruction and monetary gain.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Although networks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become more sophisticated,  so do intruders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Though 100% security can’t be achieved, we need to make every effort to minimize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risks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Database Security is a set of established procedures, standards, policies and tools that is used to protect data from 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Theft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Misuse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nwanted intrusion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ttacks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Database Security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196290" cy="452596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Legal and ethical issues regarding the right to access certain information.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Policy issues at the governmental, institutional or corporate level as to specify what  kind of information should not be made publicly available.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System-related issues – whether the security function should be handled at the physical hardware level, the operating system, or the DBMS level.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need in some organizations to identify multiple security levels and to categorize the data and users based on these classifications.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196290" cy="4525963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key to achieve an effective data security architecture relies on an organization’s efforts to maintain the Confidentiality, Integrity and Availability.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Confidentiality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-protection of data from unauthorized disclosure. </a:t>
            </a:r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Integrity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protection from improper modification.</a:t>
            </a:r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Availability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making database objects available to users or programs to which they have a legitimate right.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These terms are commonly known as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CIA model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Threats to databases result in compromising with some or all of the above mentioned goals.</a:t>
            </a:r>
          </a:p>
          <a:p>
            <a:pPr>
              <a:buFont typeface="Arial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Threats to </a:t>
            </a: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Databases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There are four main control measures that are used to provide security of data in database.</a:t>
            </a:r>
          </a:p>
          <a:p>
            <a:pPr>
              <a:defRPr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Access control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Restriction to database system as a whole. This can be done by creating user accounts.</a:t>
            </a:r>
          </a:p>
          <a:p>
            <a:pPr algn="just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Inference control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Statistical databases should provide only summary of the data without permitting the user to access individual data. Sometimes it is possible to deduce information by carefully querying the summary data. 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Flow control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Prevents the information from flowing in such a way that it reaches unauthorized users.  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encryption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used to protect data when it is being transmitted on some communication network.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Control Measures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949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is customary to refer to  two types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security mechanisms: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Discretionary Security mechanisms-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Used to grant privileges to users, including capability to access specific data files, records, or fields in specific mode (read, insert, delete, or update).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Mandatory Security mechanisms-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Used to enforce multilevel security by classifying the data and users into various security classes or levels, and the implementing the appropriate security policy of the organization.</a:t>
            </a:r>
          </a:p>
          <a:p>
            <a:pPr marL="0" indent="0" algn="just">
              <a:lnSpc>
                <a:spcPct val="150000"/>
              </a:lnSpc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Security Mechanisms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Database Security and DBA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Database Administrator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(DBA) is the  central authority for managing the database.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 is responsible for – classifying the users and data, granting and revoking the permissions, in accordance with the policy of the organization.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DBA account is the super account. 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DBA privileged commands permit him to perform the following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v"/>
              <a:defRPr/>
            </a:pPr>
            <a:r>
              <a:rPr lang="en-US" sz="1900" b="1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Account </a:t>
            </a:r>
            <a:r>
              <a:rPr lang="en-US" sz="1900" b="1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creation</a:t>
            </a:r>
            <a:endParaRPr lang="en-US" sz="1900" b="1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v"/>
              <a:defRPr/>
            </a:pPr>
            <a:r>
              <a:rPr lang="en-US" sz="1900" b="1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Privilege </a:t>
            </a:r>
            <a:r>
              <a:rPr lang="en-US" sz="1900" b="1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granting</a:t>
            </a:r>
            <a:endParaRPr lang="en-US" sz="1900" b="1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v"/>
              <a:defRPr/>
            </a:pPr>
            <a:r>
              <a:rPr lang="en-US" sz="1900" b="1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Privilege revocation</a:t>
            </a:r>
          </a:p>
          <a:p>
            <a:pPr>
              <a:lnSpc>
                <a:spcPct val="120000"/>
              </a:lnSpc>
              <a:buFont typeface="Wingdings" pitchFamily="2" charset="2"/>
              <a:buChar char="v"/>
              <a:defRPr/>
            </a:pPr>
            <a:endParaRPr lang="en-US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17998</TotalTime>
  <Words>1129</Words>
  <Application>Microsoft Office PowerPoint</Application>
  <PresentationFormat>On-screen Show (4:3)</PresentationFormat>
  <Paragraphs>139</Paragraphs>
  <Slides>19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Lectuer-13 Database Design and Applications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Windows User</cp:lastModifiedBy>
  <cp:revision>292</cp:revision>
  <dcterms:created xsi:type="dcterms:W3CDTF">2011-09-14T09:42:05Z</dcterms:created>
  <dcterms:modified xsi:type="dcterms:W3CDTF">2020-11-09T16:06:26Z</dcterms:modified>
</cp:coreProperties>
</file>