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60" r:id="rId2"/>
    <p:sldId id="257" r:id="rId3"/>
    <p:sldId id="324" r:id="rId4"/>
    <p:sldId id="355" r:id="rId5"/>
    <p:sldId id="325" r:id="rId6"/>
    <p:sldId id="328" r:id="rId7"/>
    <p:sldId id="329" r:id="rId8"/>
    <p:sldId id="352" r:id="rId9"/>
    <p:sldId id="353" r:id="rId10"/>
    <p:sldId id="354" r:id="rId11"/>
    <p:sldId id="331" r:id="rId12"/>
    <p:sldId id="351" r:id="rId13"/>
    <p:sldId id="332" r:id="rId14"/>
    <p:sldId id="347" r:id="rId15"/>
    <p:sldId id="348" r:id="rId16"/>
    <p:sldId id="349" r:id="rId17"/>
    <p:sldId id="350" r:id="rId18"/>
    <p:sldId id="333" r:id="rId19"/>
    <p:sldId id="334" r:id="rId20"/>
    <p:sldId id="335" r:id="rId21"/>
    <p:sldId id="336" r:id="rId22"/>
    <p:sldId id="337" r:id="rId23"/>
    <p:sldId id="338" r:id="rId24"/>
    <p:sldId id="339" r:id="rId25"/>
    <p:sldId id="340" r:id="rId26"/>
    <p:sldId id="341" r:id="rId27"/>
    <p:sldId id="342" r:id="rId28"/>
    <p:sldId id="343" r:id="rId29"/>
    <p:sldId id="344" r:id="rId30"/>
    <p:sldId id="345" r:id="rId31"/>
    <p:sldId id="34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14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9485" autoAdjust="0"/>
    <p:restoredTop sz="94086" autoAdjust="0"/>
  </p:normalViewPr>
  <p:slideViewPr>
    <p:cSldViewPr>
      <p:cViewPr varScale="1">
        <p:scale>
          <a:sx n="69" d="100"/>
          <a:sy n="69" d="100"/>
        </p:scale>
        <p:origin x="-1662"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A6AD11-2572-48FA-A534-FAC38B5A9593}" type="datetimeFigureOut">
              <a:rPr lang="en-IN" smtClean="0"/>
              <a:pPr/>
              <a:t>09-11-2020</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F50806-596E-42B7-950E-208A22D2ABAD}" type="slidenum">
              <a:rPr lang="en-IN" smtClean="0"/>
              <a:pPr/>
              <a:t>‹#›</a:t>
            </a:fld>
            <a:endParaRPr lang="en-IN"/>
          </a:p>
        </p:txBody>
      </p:sp>
    </p:spTree>
    <p:extLst>
      <p:ext uri="{BB962C8B-B14F-4D97-AF65-F5344CB8AC3E}">
        <p14:creationId xmlns="" xmlns:p14="http://schemas.microsoft.com/office/powerpoint/2010/main" val="278136941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AF340FD-AD84-41D4-9E3F-3C2B9432AE80}" type="datetimeFigureOut">
              <a:rPr lang="en-US" smtClean="0"/>
              <a:pPr/>
              <a:t>11/9/2020</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14EC1B-CAF8-4848-98AF-62A7A009907D}" type="slidenum">
              <a:rPr lang="en-IN" smtClean="0"/>
              <a:pPr/>
              <a:t>‹#›</a:t>
            </a:fld>
            <a:endParaRPr lang="en-IN"/>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extLst>
      <p:ext uri="{BB962C8B-B14F-4D97-AF65-F5344CB8AC3E}">
        <p14:creationId xmlns="" xmlns:p14="http://schemas.microsoft.com/office/powerpoint/2010/main" val="86514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26" name="Picture 25" descr="BITS_university_logo_whitevert.png"/>
          <p:cNvPicPr>
            <a:picLocks noChangeAspect="1"/>
          </p:cNvPicPr>
          <p:nvPr userDrawn="1"/>
        </p:nvPicPr>
        <p:blipFill rotWithShape="1">
          <a:blip r:embed="rId3">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Lecture-1</a:t>
            </a:r>
            <a:br>
              <a:rPr lang="en-GB" dirty="0" smtClean="0"/>
            </a:br>
            <a:r>
              <a:rPr lang="en-GB" dirty="0" smtClean="0"/>
              <a:t>Database Sytems and applications(IS ZC332)</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smtClean="0">
                <a:solidFill>
                  <a:srgbClr val="101141"/>
                </a:solidFill>
                <a:latin typeface="Arial"/>
                <a:cs typeface="Arial"/>
              </a:rPr>
              <a:t>BITS </a:t>
            </a:r>
            <a:r>
              <a:rPr lang="en-US" sz="900" dirty="0" smtClean="0">
                <a:solidFill>
                  <a:srgbClr val="101141"/>
                </a:solidFill>
                <a:latin typeface="Arial"/>
                <a:cs typeface="Arial"/>
              </a:rPr>
              <a:t>Pilani, Pilani Campus</a:t>
            </a:r>
            <a:endParaRPr lang="en-US" sz="900" dirty="0">
              <a:solidFill>
                <a:srgbClr val="101141"/>
              </a:solidFill>
              <a:latin typeface="Arial"/>
              <a:cs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smtClean="0"/>
              <a:t>Presenter details comes here</a:t>
            </a:r>
          </a:p>
          <a:p>
            <a:pPr lvl="0"/>
            <a:r>
              <a:rPr lang="en-GB" dirty="0" smtClean="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smtClean="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a:extLst>
              <a:ext uri="{28A0092B-C50C-407E-A947-70E740481C1C}">
                <a14:useLocalDpi xmlns=""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5" name="TextBox 14"/>
          <p:cNvSpPr txBox="1"/>
          <p:nvPr userDrawn="1"/>
        </p:nvSpPr>
        <p:spPr>
          <a:xfrm>
            <a:off x="152400" y="56666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extLst>
      <p:ext uri="{BB962C8B-B14F-4D97-AF65-F5344CB8AC3E}">
        <p14:creationId xmlns=""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smtClean="0"/>
              <a:t>Topic headings here </a:t>
            </a:r>
          </a:p>
          <a:p>
            <a:pPr lvl="0"/>
            <a:r>
              <a:rPr lang="en-US" dirty="0" smtClean="0"/>
              <a:t>(separator - can run in two lines)</a:t>
            </a:r>
            <a:endParaRPr lang="en-US" dirty="0"/>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smtClean="0">
                <a:solidFill>
                  <a:schemeClr val="bg1"/>
                </a:solidFill>
                <a:latin typeface="Arial"/>
                <a:cs typeface="Arial"/>
              </a:rPr>
              <a:t>BITS</a:t>
            </a:r>
            <a:r>
              <a:rPr lang="en-US" sz="2900" spc="-150" dirty="0" smtClean="0">
                <a:solidFill>
                  <a:schemeClr val="bg1"/>
                </a:solidFill>
                <a:latin typeface="Arial"/>
                <a:cs typeface="Arial"/>
              </a:rPr>
              <a:t> Pilani</a:t>
            </a:r>
            <a:endParaRPr lang="en-US" sz="2900" spc="-150" dirty="0">
              <a:solidFill>
                <a:schemeClr val="bg1"/>
              </a:solidFill>
              <a:latin typeface="Arial"/>
              <a:cs typeface="Arial"/>
            </a:endParaRP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pPr algn="l"/>
            <a:r>
              <a:rPr lang="en-US" sz="1200" spc="0" dirty="0" smtClean="0">
                <a:solidFill>
                  <a:srgbClr val="FFFFFF"/>
                </a:solidFill>
                <a:latin typeface="Arial"/>
                <a:cs typeface="Arial"/>
              </a:rPr>
              <a:t>Pilani</a:t>
            </a:r>
            <a:r>
              <a:rPr lang="en-US" sz="1200" spc="0" baseline="0" dirty="0" smtClean="0">
                <a:solidFill>
                  <a:srgbClr val="FFFFFF"/>
                </a:solidFill>
                <a:latin typeface="Arial"/>
                <a:cs typeface="Arial"/>
              </a:rPr>
              <a:t> 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endParaRPr lang="en-US" dirty="0" smtClean="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sp>
        <p:nvSpPr>
          <p:cNvPr id="18" name="Date Placeholder 3"/>
          <p:cNvSpPr>
            <a:spLocks noGrp="1"/>
          </p:cNvSpPr>
          <p:nvPr>
            <p:ph type="dt" sz="half" idx="2"/>
          </p:nvPr>
        </p:nvSpPr>
        <p:spPr>
          <a:xfrm>
            <a:off x="428596" y="6143644"/>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11/9/2020</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smtClean="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smtClean="0"/>
              <a:t>Second level</a:t>
            </a:r>
            <a:endParaRPr kumimoji="0" lang="en-GB" sz="2400" u="none" strike="noStrike" kern="1200" cap="none" spc="0" normalizeH="0" noProof="0" dirty="0" smtClean="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smtClean="0">
                <a:ln>
                  <a:noFill/>
                </a:ln>
                <a:solidFill>
                  <a:srgbClr val="101141"/>
                </a:solidFill>
                <a:effectLst/>
                <a:uLnTx/>
                <a:uFillTx/>
                <a:latin typeface="Arial"/>
                <a:cs typeface="Arial"/>
              </a:rPr>
              <a:t>Lorem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sit </a:t>
            </a:r>
            <a:r>
              <a:rPr kumimoji="0" lang="en-GB" sz="2400" u="none" strike="noStrike" kern="1200" cap="none" spc="0" normalizeH="0" noProof="0" dirty="0" err="1" smtClean="0">
                <a:ln>
                  <a:noFill/>
                </a:ln>
                <a:solidFill>
                  <a:srgbClr val="101141"/>
                </a:solidFill>
                <a:effectLst/>
                <a:uLnTx/>
                <a:uFillTx/>
                <a:latin typeface="Arial"/>
                <a:cs typeface="Arial"/>
              </a:rPr>
              <a:t>amet</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dolor</a:t>
            </a:r>
            <a:r>
              <a:rPr kumimoji="0" lang="en-GB" sz="2400" u="none" strike="noStrike" kern="1200" cap="none" spc="0" normalizeH="0" noProof="0" dirty="0" smtClean="0">
                <a:ln>
                  <a:noFill/>
                </a:ln>
                <a:solidFill>
                  <a:srgbClr val="101141"/>
                </a:solidFill>
                <a:effectLst/>
                <a:uLnTx/>
                <a:uFillTx/>
                <a:latin typeface="Arial"/>
                <a:cs typeface="Arial"/>
              </a:rPr>
              <a:t> </a:t>
            </a:r>
            <a:r>
              <a:rPr kumimoji="0" lang="en-GB" sz="2400" u="none" strike="noStrike" kern="1200" cap="none" spc="0" normalizeH="0" noProof="0" dirty="0" err="1" smtClean="0">
                <a:ln>
                  <a:noFill/>
                </a:ln>
                <a:solidFill>
                  <a:srgbClr val="101141"/>
                </a:solidFill>
                <a:effectLst/>
                <a:uLnTx/>
                <a:uFillTx/>
                <a:latin typeface="Arial"/>
                <a:cs typeface="Arial"/>
              </a:rPr>
              <a:t>ipsum</a:t>
            </a:r>
            <a:r>
              <a:rPr kumimoji="0" lang="en-GB" sz="2400" u="none" strike="noStrike" kern="1200" cap="none" spc="0" normalizeH="0" noProof="0" dirty="0" smtClean="0">
                <a:ln>
                  <a:noFill/>
                </a:ln>
                <a:solidFill>
                  <a:srgbClr val="101141"/>
                </a:solidFill>
                <a:effectLst/>
                <a:uLnTx/>
                <a:uFillTx/>
                <a:latin typeface="Arial"/>
                <a:cs typeface="Arial"/>
              </a:rPr>
              <a:t> </a:t>
            </a:r>
          </a:p>
          <a:p>
            <a:pPr lvl="1"/>
            <a:endParaRPr lang="en-US" dirty="0" smtClean="0"/>
          </a:p>
          <a:p>
            <a:pPr lvl="1"/>
            <a:endParaRPr lang="en-US" dirty="0" smtClean="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Deemed</a:t>
            </a:r>
            <a:r>
              <a:rPr lang="en-US" sz="1100" baseline="0" dirty="0" smtClean="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smtClean="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smtClean="0">
                <a:solidFill>
                  <a:srgbClr val="101141"/>
                </a:solidFill>
                <a:latin typeface="Arial"/>
                <a:cs typeface="Arial"/>
              </a:rPr>
              <a:t>BITS </a:t>
            </a:r>
            <a:r>
              <a:rPr lang="en-US" sz="1100" dirty="0" smtClean="0">
                <a:solidFill>
                  <a:srgbClr val="101141"/>
                </a:solidFill>
                <a:latin typeface="Arial"/>
                <a:cs typeface="Arial"/>
              </a:rPr>
              <a:t>Pilani, Pilani Campus</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fld id="{D03DC603-C5F6-4A82-B252-8D9BD6F91242}" type="datetimeFigureOut">
              <a:rPr lang="en-US" smtClean="0"/>
              <a:pPr/>
              <a:t>11/9/2020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Times New Roman" pitchFamily="18" charset="0"/>
                <a:cs typeface="Times New Roman" pitchFamily="18" charset="0"/>
              </a:rPr>
              <a:t>Lectuer-14</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Database Design and Applications</a:t>
            </a:r>
            <a:endParaRPr lang="en-US" dirty="0">
              <a:latin typeface="Times New Roman" pitchFamily="18" charset="0"/>
              <a:cs typeface="Times New Roman" pitchFamily="18" charset="0"/>
            </a:endParaRPr>
          </a:p>
        </p:txBody>
      </p:sp>
      <p:sp>
        <p:nvSpPr>
          <p:cNvPr id="6" name="Content Placeholder 5"/>
          <p:cNvSpPr>
            <a:spLocks noGrp="1"/>
          </p:cNvSpPr>
          <p:nvPr>
            <p:ph sz="quarter" idx="13"/>
          </p:nvPr>
        </p:nvSpPr>
        <p:spPr/>
        <p:txBody>
          <a:bodyPr/>
          <a:lstStyle/>
          <a:p>
            <a:r>
              <a:rPr lang="en-US" dirty="0" err="1" smtClean="0">
                <a:latin typeface="Times New Roman" pitchFamily="18" charset="0"/>
                <a:cs typeface="Times New Roman" pitchFamily="18" charset="0"/>
              </a:rPr>
              <a:t>Ashish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Narang</a:t>
            </a:r>
            <a:endParaRPr lang="en-US" dirty="0" smtClean="0">
              <a:latin typeface="Times New Roman" pitchFamily="18" charset="0"/>
              <a:cs typeface="Times New Roman" pitchFamily="18" charset="0"/>
            </a:endParaRPr>
          </a:p>
        </p:txBody>
      </p:sp>
    </p:spTree>
    <p:extLst>
      <p:ext uri="{BB962C8B-B14F-4D97-AF65-F5344CB8AC3E}">
        <p14:creationId xmlns="" xmlns:p14="http://schemas.microsoft.com/office/powerpoint/2010/main" val="1445644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The other Set operations- UNION, INTERSECTION, SET DIFFERENCE apply to only union compatible relations, which have the same number of attributes and same attribute domains in the same order.</a:t>
            </a:r>
          </a:p>
          <a:p>
            <a:pPr algn="just">
              <a:spcBef>
                <a:spcPct val="0"/>
              </a:spcBef>
              <a:buFont typeface="Arial" panose="020B0604020202020204" pitchFamily="34" charset="0"/>
              <a:buChar char="•"/>
            </a:pP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A variation of sort-merge technique is used. Two relations are sorted on the same attribute and after sorting a single scan through each relation is sufficient to produce the result.</a:t>
            </a:r>
          </a:p>
          <a:p>
            <a:pPr algn="just">
              <a:spcBef>
                <a:spcPct val="0"/>
              </a:spcBef>
              <a:buFont typeface="Arial" panose="020B0604020202020204" pitchFamily="34" charset="0"/>
              <a:buChar char="•"/>
            </a:pP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Hashing can be used for these operations.</a:t>
            </a:r>
          </a:p>
          <a:p>
            <a:pPr algn="just">
              <a:spcBef>
                <a:spcPct val="0"/>
              </a:spcBef>
              <a:buFont typeface="Arial" panose="020B0604020202020204" pitchFamily="34" charset="0"/>
              <a:buChar char="•"/>
            </a:pP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First partition one of the relations say  R,   and hash the records of S (probe).</a:t>
            </a:r>
          </a:p>
          <a:p>
            <a:pPr algn="just">
              <a:buFont typeface="Arial" panose="020B0604020202020204" pitchFamily="34" charset="0"/>
              <a:buChar char="•"/>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Implementing Set Operations</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71873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For MAX operator, indexes can be used if available.</a:t>
            </a: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If index is available, the rightmost pointer in each index node can be followed</a:t>
            </a:r>
            <a:r>
              <a:rPr lang="en-US" altLang="en-US" dirty="0" smtClean="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For MIN operator, indexes can be used if available.</a:t>
            </a: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If index is available, the leftmost pointer in each index node can be followed</a:t>
            </a:r>
            <a:r>
              <a:rPr lang="en-US" altLang="en-US" dirty="0" smtClean="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For COUNT, SUM and AVERAGE operators, indexes can be used if they are dense</a:t>
            </a:r>
            <a:r>
              <a:rPr lang="en-US" altLang="en-US" dirty="0" smtClean="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If it is </a:t>
            </a:r>
            <a:r>
              <a:rPr lang="en-US" altLang="en-US" dirty="0" smtClean="0">
                <a:latin typeface="Times New Roman" pitchFamily="18" charset="0"/>
                <a:cs typeface="Times New Roman" pitchFamily="18" charset="0"/>
              </a:rPr>
              <a:t>non-dense</a:t>
            </a:r>
            <a:r>
              <a:rPr lang="en-US" altLang="en-US" dirty="0">
                <a:latin typeface="Times New Roman" pitchFamily="18" charset="0"/>
                <a:cs typeface="Times New Roman" pitchFamily="18" charset="0"/>
              </a:rPr>
              <a:t>, then actual number of records for each index entry must be used</a:t>
            </a:r>
            <a:r>
              <a:rPr lang="en-US" altLang="en-US" dirty="0" smtClean="0">
                <a:latin typeface="Times New Roman" pitchFamily="18" charset="0"/>
                <a:cs typeface="Times New Roman" pitchFamily="18" charset="0"/>
              </a:rPr>
              <a:t>.</a:t>
            </a: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For GROUP BY clause- first sorting or hashing is to be done on the grouping attributes to partition the file to appropriate groups. Later the other aggregate operations can be performed on the individual groups.</a:t>
            </a:r>
          </a:p>
          <a:p>
            <a:pPr algn="just">
              <a:buFont typeface="Arial" panose="020B0604020202020204" pitchFamily="34" charset="0"/>
              <a:buChar char="•"/>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normAutofit fontScale="25000" lnSpcReduction="20000"/>
          </a:bodyPr>
          <a:lstStyle/>
          <a:p>
            <a:endParaRPr lang="en-US" altLang="en-US" dirty="0" smtClean="0">
              <a:solidFill>
                <a:srgbClr val="C00000"/>
              </a:solidFill>
              <a:latin typeface="Times New Roman" pitchFamily="18" charset="0"/>
              <a:cs typeface="Times New Roman" pitchFamily="18" charset="0"/>
            </a:endParaRPr>
          </a:p>
          <a:p>
            <a:r>
              <a:rPr lang="en-US" altLang="en-US" sz="14400" dirty="0" smtClean="0">
                <a:solidFill>
                  <a:srgbClr val="C00000"/>
                </a:solidFill>
                <a:latin typeface="Times New Roman" pitchFamily="18" charset="0"/>
                <a:cs typeface="Times New Roman" pitchFamily="18" charset="0"/>
              </a:rPr>
              <a:t>Implementing Aggregate operations and GROUP BY</a:t>
            </a:r>
            <a:endParaRPr lang="en-IN" altLang="en-US" sz="14400" dirty="0" smtClean="0">
              <a:solidFill>
                <a:srgbClr val="C00000"/>
              </a:solidFill>
              <a:latin typeface="Times New Roman" pitchFamily="18" charset="0"/>
              <a:cs typeface="Times New Roman" pitchFamily="18" charset="0"/>
            </a:endParaRPr>
          </a:p>
          <a:p>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300185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IN" dirty="0" smtClean="0">
                <a:solidFill>
                  <a:srgbClr val="C00000"/>
                </a:solidFill>
                <a:latin typeface="Times New Roman" pitchFamily="18" charset="0"/>
                <a:cs typeface="Times New Roman" pitchFamily="18" charset="0"/>
              </a:rPr>
              <a:t>Steps in Query Processing</a:t>
            </a:r>
            <a:endParaRPr lang="en-US" dirty="0">
              <a:solidFill>
                <a:srgbClr val="C00000"/>
              </a:solidFill>
              <a:latin typeface="Times New Roman" pitchFamily="18" charset="0"/>
              <a:cs typeface="Times New Roman" pitchFamily="18" charset="0"/>
            </a:endParaRPr>
          </a:p>
        </p:txBody>
      </p:sp>
      <p:sp>
        <p:nvSpPr>
          <p:cNvPr id="5" name="Rectangle 4"/>
          <p:cNvSpPr/>
          <p:nvPr/>
        </p:nvSpPr>
        <p:spPr>
          <a:xfrm>
            <a:off x="1676400" y="2209800"/>
            <a:ext cx="3048000"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Scanning/parsing/validation</a:t>
            </a:r>
            <a:endParaRPr lang="en-IN" dirty="0">
              <a:solidFill>
                <a:schemeClr val="tx1"/>
              </a:solidFill>
              <a:latin typeface="Times New Roman" pitchFamily="18" charset="0"/>
              <a:cs typeface="Times New Roman" pitchFamily="18" charset="0"/>
            </a:endParaRPr>
          </a:p>
        </p:txBody>
      </p:sp>
      <p:cxnSp>
        <p:nvCxnSpPr>
          <p:cNvPr id="6" name="Straight Arrow Connector 5"/>
          <p:cNvCxnSpPr>
            <a:endCxn id="5" idx="0"/>
          </p:cNvCxnSpPr>
          <p:nvPr/>
        </p:nvCxnSpPr>
        <p:spPr>
          <a:xfrm>
            <a:off x="3200400" y="1970088"/>
            <a:ext cx="0" cy="2397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4"/>
          <p:cNvSpPr txBox="1">
            <a:spLocks noChangeArrowheads="1"/>
          </p:cNvSpPr>
          <p:nvPr/>
        </p:nvSpPr>
        <p:spPr bwMode="auto">
          <a:xfrm>
            <a:off x="1425575" y="1611313"/>
            <a:ext cx="360868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latin typeface="Times New Roman" pitchFamily="18" charset="0"/>
                <a:cs typeface="Times New Roman" pitchFamily="18" charset="0"/>
              </a:rPr>
              <a:t>Query in high-level Language (SQL)</a:t>
            </a:r>
            <a:endParaRPr lang="en-IN" altLang="en-US" sz="1800" dirty="0">
              <a:latin typeface="Times New Roman" pitchFamily="18" charset="0"/>
              <a:cs typeface="Times New Roman" pitchFamily="18" charset="0"/>
            </a:endParaRPr>
          </a:p>
        </p:txBody>
      </p:sp>
      <p:sp>
        <p:nvSpPr>
          <p:cNvPr id="8" name="Rectangle 7"/>
          <p:cNvSpPr/>
          <p:nvPr/>
        </p:nvSpPr>
        <p:spPr>
          <a:xfrm>
            <a:off x="1676400" y="3276600"/>
            <a:ext cx="3048000"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Query Optimizer</a:t>
            </a:r>
            <a:endParaRPr lang="en-IN" dirty="0">
              <a:solidFill>
                <a:schemeClr val="tx1"/>
              </a:solidFill>
              <a:latin typeface="Times New Roman" pitchFamily="18" charset="0"/>
              <a:cs typeface="Times New Roman" pitchFamily="18" charset="0"/>
            </a:endParaRPr>
          </a:p>
        </p:txBody>
      </p:sp>
      <p:cxnSp>
        <p:nvCxnSpPr>
          <p:cNvPr id="9" name="Straight Arrow Connector 8"/>
          <p:cNvCxnSpPr>
            <a:endCxn id="8" idx="0"/>
          </p:cNvCxnSpPr>
          <p:nvPr/>
        </p:nvCxnSpPr>
        <p:spPr>
          <a:xfrm>
            <a:off x="3200400" y="2971800"/>
            <a:ext cx="0"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7"/>
          <p:cNvSpPr txBox="1">
            <a:spLocks noChangeArrowheads="1"/>
          </p:cNvSpPr>
          <p:nvPr/>
        </p:nvSpPr>
        <p:spPr bwMode="auto">
          <a:xfrm>
            <a:off x="1371600" y="2667000"/>
            <a:ext cx="344196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Internal representation of the query</a:t>
            </a:r>
            <a:endParaRPr lang="en-IN" altLang="en-US" sz="1800">
              <a:latin typeface="Times New Roman" pitchFamily="18" charset="0"/>
              <a:cs typeface="Times New Roman" pitchFamily="18" charset="0"/>
            </a:endParaRPr>
          </a:p>
        </p:txBody>
      </p:sp>
      <p:cxnSp>
        <p:nvCxnSpPr>
          <p:cNvPr id="11" name="Straight Arrow Connector 10"/>
          <p:cNvCxnSpPr/>
          <p:nvPr/>
        </p:nvCxnSpPr>
        <p:spPr>
          <a:xfrm>
            <a:off x="3200400" y="25146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267200"/>
            <a:ext cx="3048000"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Query Code generator</a:t>
            </a:r>
            <a:endParaRPr lang="en-IN" dirty="0">
              <a:solidFill>
                <a:schemeClr val="tx1"/>
              </a:solidFill>
              <a:latin typeface="Times New Roman" pitchFamily="18" charset="0"/>
              <a:cs typeface="Times New Roman" pitchFamily="18" charset="0"/>
            </a:endParaRPr>
          </a:p>
        </p:txBody>
      </p:sp>
      <p:cxnSp>
        <p:nvCxnSpPr>
          <p:cNvPr id="13" name="Straight Arrow Connector 12"/>
          <p:cNvCxnSpPr>
            <a:endCxn id="12" idx="0"/>
          </p:cNvCxnSpPr>
          <p:nvPr/>
        </p:nvCxnSpPr>
        <p:spPr>
          <a:xfrm>
            <a:off x="3200400" y="40386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a:spLocks noChangeArrowheads="1"/>
          </p:cNvSpPr>
          <p:nvPr/>
        </p:nvSpPr>
        <p:spPr bwMode="auto">
          <a:xfrm>
            <a:off x="2390775" y="3733800"/>
            <a:ext cx="158889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Execution Plan</a:t>
            </a:r>
            <a:endParaRPr lang="en-IN" altLang="en-US" sz="1800">
              <a:latin typeface="Times New Roman" pitchFamily="18" charset="0"/>
              <a:cs typeface="Times New Roman" pitchFamily="18" charset="0"/>
            </a:endParaRPr>
          </a:p>
        </p:txBody>
      </p:sp>
      <p:cxnSp>
        <p:nvCxnSpPr>
          <p:cNvPr id="15" name="Straight Arrow Connector 14"/>
          <p:cNvCxnSpPr/>
          <p:nvPr/>
        </p:nvCxnSpPr>
        <p:spPr>
          <a:xfrm>
            <a:off x="3200400" y="35814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676400" y="5257800"/>
            <a:ext cx="3048000" cy="304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Times New Roman" pitchFamily="18" charset="0"/>
                <a:cs typeface="Times New Roman" pitchFamily="18" charset="0"/>
              </a:rPr>
              <a:t>Runtime Database processor</a:t>
            </a:r>
            <a:endParaRPr lang="en-IN" dirty="0">
              <a:solidFill>
                <a:schemeClr val="tx1"/>
              </a:solidFill>
              <a:latin typeface="Times New Roman" pitchFamily="18" charset="0"/>
              <a:cs typeface="Times New Roman" pitchFamily="18" charset="0"/>
            </a:endParaRPr>
          </a:p>
        </p:txBody>
      </p:sp>
      <p:cxnSp>
        <p:nvCxnSpPr>
          <p:cNvPr id="17" name="Straight Arrow Connector 16"/>
          <p:cNvCxnSpPr>
            <a:endCxn id="16" idx="0"/>
          </p:cNvCxnSpPr>
          <p:nvPr/>
        </p:nvCxnSpPr>
        <p:spPr>
          <a:xfrm>
            <a:off x="3200400" y="50292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TextBox 33"/>
          <p:cNvSpPr txBox="1">
            <a:spLocks noChangeArrowheads="1"/>
          </p:cNvSpPr>
          <p:nvPr/>
        </p:nvSpPr>
        <p:spPr bwMode="auto">
          <a:xfrm>
            <a:off x="1752600" y="4724400"/>
            <a:ext cx="259558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Code to execute the query</a:t>
            </a:r>
            <a:endParaRPr lang="en-IN" altLang="en-US" sz="1800">
              <a:latin typeface="Times New Roman" pitchFamily="18" charset="0"/>
              <a:cs typeface="Times New Roman" pitchFamily="18" charset="0"/>
            </a:endParaRPr>
          </a:p>
        </p:txBody>
      </p:sp>
      <p:cxnSp>
        <p:nvCxnSpPr>
          <p:cNvPr id="19" name="Straight Arrow Connector 18"/>
          <p:cNvCxnSpPr/>
          <p:nvPr/>
        </p:nvCxnSpPr>
        <p:spPr>
          <a:xfrm>
            <a:off x="3200400" y="4572000"/>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35"/>
          <p:cNvSpPr txBox="1">
            <a:spLocks noChangeArrowheads="1"/>
          </p:cNvSpPr>
          <p:nvPr/>
        </p:nvSpPr>
        <p:spPr bwMode="auto">
          <a:xfrm>
            <a:off x="2327275" y="5726113"/>
            <a:ext cx="165942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latin typeface="Times New Roman" pitchFamily="18" charset="0"/>
                <a:cs typeface="Times New Roman" pitchFamily="18" charset="0"/>
              </a:rPr>
              <a:t>Result of Query</a:t>
            </a:r>
            <a:endParaRPr lang="en-IN" altLang="en-US" sz="1800">
              <a:latin typeface="Times New Roman" pitchFamily="18" charset="0"/>
              <a:cs typeface="Times New Roman" pitchFamily="18" charset="0"/>
            </a:endParaRPr>
          </a:p>
        </p:txBody>
      </p:sp>
      <p:cxnSp>
        <p:nvCxnSpPr>
          <p:cNvPr id="21" name="Straight Arrow Connector 20"/>
          <p:cNvCxnSpPr/>
          <p:nvPr/>
        </p:nvCxnSpPr>
        <p:spPr>
          <a:xfrm>
            <a:off x="3200400" y="5573713"/>
            <a:ext cx="0"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7994455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spcBef>
                <a:spcPct val="0"/>
              </a:spcBef>
              <a:buFont typeface="Arial" pitchFamily="34" charset="0"/>
              <a:buChar char="•"/>
            </a:pPr>
            <a:r>
              <a:rPr lang="en-US" altLang="en-US" dirty="0">
                <a:solidFill>
                  <a:srgbClr val="002060"/>
                </a:solidFill>
                <a:latin typeface="Times New Roman" pitchFamily="18" charset="0"/>
                <a:cs typeface="Times New Roman" pitchFamily="18" charset="0"/>
              </a:rPr>
              <a:t>Query optimization is the process of choosing a suitable strategy from the available set of strategies for the query.</a:t>
            </a:r>
          </a:p>
          <a:p>
            <a:pPr algn="just">
              <a:lnSpc>
                <a:spcPct val="150000"/>
              </a:lnSpc>
              <a:spcBef>
                <a:spcPct val="0"/>
              </a:spcBef>
              <a:buFont typeface="Arial" pitchFamily="34" charset="0"/>
              <a:buChar char="•"/>
            </a:pPr>
            <a:endParaRPr lang="en-US" altLang="en-US" dirty="0">
              <a:solidFill>
                <a:srgbClr val="002060"/>
              </a:solidFill>
              <a:latin typeface="Times New Roman" pitchFamily="18" charset="0"/>
              <a:cs typeface="Times New Roman" pitchFamily="18" charset="0"/>
            </a:endParaRPr>
          </a:p>
          <a:p>
            <a:pPr algn="just">
              <a:lnSpc>
                <a:spcPct val="150000"/>
              </a:lnSpc>
              <a:spcBef>
                <a:spcPct val="0"/>
              </a:spcBef>
              <a:buFont typeface="Arial" pitchFamily="34" charset="0"/>
              <a:buChar char="•"/>
            </a:pPr>
            <a:r>
              <a:rPr lang="en-US" altLang="en-US" dirty="0">
                <a:solidFill>
                  <a:srgbClr val="002060"/>
                </a:solidFill>
                <a:latin typeface="Times New Roman" pitchFamily="18" charset="0"/>
                <a:cs typeface="Times New Roman" pitchFamily="18" charset="0"/>
              </a:rPr>
              <a:t>In this process- first an SQL query is translated into an equivalent relational algebra expression, then represented as a query tree data structure. This intermediate form or representation </a:t>
            </a:r>
            <a:r>
              <a:rPr lang="en-US" altLang="en-US" dirty="0" smtClean="0">
                <a:solidFill>
                  <a:srgbClr val="002060"/>
                </a:solidFill>
                <a:latin typeface="Times New Roman" pitchFamily="18" charset="0"/>
                <a:cs typeface="Times New Roman" pitchFamily="18" charset="0"/>
              </a:rPr>
              <a:t>which is then optimized.</a:t>
            </a:r>
            <a:endParaRPr lang="en-US" altLang="en-US" dirty="0">
              <a:solidFill>
                <a:srgbClr val="002060"/>
              </a:solidFill>
              <a:latin typeface="Times New Roman" pitchFamily="18" charset="0"/>
              <a:cs typeface="Times New Roman" pitchFamily="18" charset="0"/>
            </a:endParaRPr>
          </a:p>
          <a:p>
            <a:pPr algn="just">
              <a:lnSpc>
                <a:spcPct val="150000"/>
              </a:lnSpc>
              <a:spcBef>
                <a:spcPct val="0"/>
              </a:spcBef>
              <a:buFont typeface="Arial" pitchFamily="34" charset="0"/>
              <a:buChar char="•"/>
            </a:pPr>
            <a:endParaRPr lang="en-US" altLang="en-US" dirty="0">
              <a:solidFill>
                <a:srgbClr val="002060"/>
              </a:solidFill>
              <a:latin typeface="Times New Roman" pitchFamily="18" charset="0"/>
              <a:cs typeface="Times New Roman" pitchFamily="18" charset="0"/>
            </a:endParaRPr>
          </a:p>
          <a:p>
            <a:pPr algn="just">
              <a:lnSpc>
                <a:spcPct val="150000"/>
              </a:lnSpc>
              <a:buFont typeface="Arial" pitchFamily="34" charset="0"/>
              <a:buChar char="•"/>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Query Optimization</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23354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Typically, </a:t>
            </a:r>
            <a:r>
              <a:rPr lang="en-US" dirty="0" smtClean="0">
                <a:latin typeface="Times New Roman" pitchFamily="18" charset="0"/>
                <a:cs typeface="Times New Roman" pitchFamily="18" charset="0"/>
              </a:rPr>
              <a:t>SQL </a:t>
            </a:r>
            <a:r>
              <a:rPr lang="en-US" dirty="0">
                <a:latin typeface="Times New Roman" pitchFamily="18" charset="0"/>
                <a:cs typeface="Times New Roman" pitchFamily="18" charset="0"/>
              </a:rPr>
              <a:t>queries are decomposed into </a:t>
            </a:r>
            <a:r>
              <a:rPr lang="en-US" i="1" dirty="0">
                <a:latin typeface="Times New Roman" pitchFamily="18" charset="0"/>
                <a:cs typeface="Times New Roman" pitchFamily="18" charset="0"/>
              </a:rPr>
              <a:t>query blocks, </a:t>
            </a:r>
            <a:r>
              <a:rPr lang="en-US" dirty="0">
                <a:latin typeface="Times New Roman" pitchFamily="18" charset="0"/>
                <a:cs typeface="Times New Roman" pitchFamily="18" charset="0"/>
              </a:rPr>
              <a:t>which form the basic units that </a:t>
            </a:r>
            <a:r>
              <a:rPr lang="en-US" dirty="0" smtClean="0">
                <a:latin typeface="Times New Roman" pitchFamily="18" charset="0"/>
                <a:cs typeface="Times New Roman" pitchFamily="18" charset="0"/>
              </a:rPr>
              <a:t>can be </a:t>
            </a:r>
            <a:r>
              <a:rPr lang="en-US" dirty="0">
                <a:latin typeface="Times New Roman" pitchFamily="18" charset="0"/>
                <a:cs typeface="Times New Roman" pitchFamily="18" charset="0"/>
              </a:rPr>
              <a:t>translated into the algebraic operators and optimized. </a:t>
            </a:r>
            <a:endParaRPr lang="en-US" dirty="0" smtClean="0">
              <a:latin typeface="Times New Roman" pitchFamily="18" charset="0"/>
              <a:cs typeface="Times New Roman" pitchFamily="18" charset="0"/>
            </a:endParaRP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A </a:t>
            </a:r>
            <a:r>
              <a:rPr lang="en-US" b="1" dirty="0">
                <a:latin typeface="Times New Roman" pitchFamily="18" charset="0"/>
                <a:cs typeface="Times New Roman" pitchFamily="18" charset="0"/>
              </a:rPr>
              <a:t>query block </a:t>
            </a:r>
            <a:r>
              <a:rPr lang="en-US" dirty="0">
                <a:latin typeface="Times New Roman" pitchFamily="18" charset="0"/>
                <a:cs typeface="Times New Roman" pitchFamily="18" charset="0"/>
              </a:rPr>
              <a:t>contains </a:t>
            </a:r>
            <a:r>
              <a:rPr lang="en-US" dirty="0" smtClean="0">
                <a:latin typeface="Times New Roman" pitchFamily="18" charset="0"/>
                <a:cs typeface="Times New Roman" pitchFamily="18" charset="0"/>
              </a:rPr>
              <a:t>a single </a:t>
            </a:r>
            <a:r>
              <a:rPr lang="en-US" dirty="0">
                <a:latin typeface="Times New Roman" pitchFamily="18" charset="0"/>
                <a:cs typeface="Times New Roman" pitchFamily="18" charset="0"/>
              </a:rPr>
              <a:t>SELECT-FROM-WHERE expression, as well as GROUP BY and HAVING </a:t>
            </a:r>
            <a:r>
              <a:rPr lang="en-US" dirty="0" smtClean="0">
                <a:latin typeface="Times New Roman" pitchFamily="18" charset="0"/>
                <a:cs typeface="Times New Roman" pitchFamily="18" charset="0"/>
              </a:rPr>
              <a:t>clauses if </a:t>
            </a:r>
            <a:r>
              <a:rPr lang="en-US" dirty="0">
                <a:latin typeface="Times New Roman" pitchFamily="18" charset="0"/>
                <a:cs typeface="Times New Roman" pitchFamily="18" charset="0"/>
              </a:rPr>
              <a:t>these are part of the block. Hence, nested queries within a query are identified </a:t>
            </a:r>
            <a:r>
              <a:rPr lang="en-US" dirty="0" smtClean="0">
                <a:latin typeface="Times New Roman" pitchFamily="18" charset="0"/>
                <a:cs typeface="Times New Roman" pitchFamily="18" charset="0"/>
              </a:rPr>
              <a:t>as </a:t>
            </a:r>
            <a:r>
              <a:rPr lang="en-IN" dirty="0">
                <a:latin typeface="Times New Roman" pitchFamily="18" charset="0"/>
                <a:cs typeface="Times New Roman" pitchFamily="18" charset="0"/>
              </a:rPr>
              <a:t>separate query blocks.</a:t>
            </a:r>
            <a:endParaRPr lang="en-IN" dirty="0" smtClean="0">
              <a:latin typeface="Times New Roman" pitchFamily="18" charset="0"/>
              <a:cs typeface="Times New Roman" pitchFamily="18" charset="0"/>
            </a:endParaRPr>
          </a:p>
        </p:txBody>
      </p:sp>
      <p:sp>
        <p:nvSpPr>
          <p:cNvPr id="4" name="Content Placeholder 3"/>
          <p:cNvSpPr>
            <a:spLocks noGrp="1"/>
          </p:cNvSpPr>
          <p:nvPr>
            <p:ph sz="quarter" idx="10"/>
          </p:nvPr>
        </p:nvSpPr>
        <p:spPr/>
        <p:txBody>
          <a:bodyPr>
            <a:normAutofit fontScale="85000" lnSpcReduction="10000"/>
          </a:bodyPr>
          <a:lstStyle/>
          <a:p>
            <a:r>
              <a:rPr lang="en-US" dirty="0">
                <a:solidFill>
                  <a:srgbClr val="C00000"/>
                </a:solidFill>
                <a:latin typeface="Times New Roman" pitchFamily="18" charset="0"/>
                <a:cs typeface="Times New Roman" pitchFamily="18" charset="0"/>
              </a:rPr>
              <a:t>Translating SQL Queries into Relational</a:t>
            </a:r>
          </a:p>
          <a:p>
            <a:r>
              <a:rPr lang="en-IN" dirty="0">
                <a:solidFill>
                  <a:srgbClr val="C00000"/>
                </a:solidFill>
                <a:latin typeface="Times New Roman" pitchFamily="18" charset="0"/>
                <a:cs typeface="Times New Roman" pitchFamily="18" charset="0"/>
              </a:rPr>
              <a:t>Algebra</a:t>
            </a:r>
            <a:endParaRPr 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normAutofit/>
          </a:bodyPr>
          <a:lstStyle/>
          <a:p>
            <a:r>
              <a:rPr lang="en-US" dirty="0" smtClean="0">
                <a:solidFill>
                  <a:srgbClr val="C00000"/>
                </a:solidFill>
                <a:latin typeface="Times New Roman" pitchFamily="18" charset="0"/>
                <a:cs typeface="Times New Roman" pitchFamily="18" charset="0"/>
              </a:rPr>
              <a:t>Example</a:t>
            </a:r>
            <a:endParaRPr lang="en-US" dirty="0">
              <a:solidFill>
                <a:srgbClr val="C00000"/>
              </a:solidFill>
              <a:latin typeface="Times New Roman" pitchFamily="18" charset="0"/>
              <a:cs typeface="Times New Roman" pitchFamily="18" charset="0"/>
            </a:endParaRPr>
          </a:p>
        </p:txBody>
      </p:sp>
      <p:sp>
        <p:nvSpPr>
          <p:cNvPr id="2" name="Content Placeholder 1"/>
          <p:cNvSpPr>
            <a:spLocks noGrp="1"/>
          </p:cNvSpPr>
          <p:nvPr>
            <p:ph idx="1"/>
          </p:nvPr>
        </p:nvSpPr>
        <p:spPr>
          <a:xfrm>
            <a:off x="304800" y="1493837"/>
            <a:ext cx="8229600" cy="4455443"/>
          </a:xfrm>
        </p:spPr>
        <p:txBody>
          <a:bodyPr>
            <a:normAutofit fontScale="92500" lnSpcReduction="10000"/>
          </a:bodyPr>
          <a:lstStyle/>
          <a:p>
            <a:pPr>
              <a:lnSpc>
                <a:spcPct val="150000"/>
              </a:lnSpc>
            </a:pPr>
            <a:r>
              <a:rPr lang="en-US" dirty="0">
                <a:latin typeface="Times New Roman" pitchFamily="18" charset="0"/>
                <a:cs typeface="Times New Roman" pitchFamily="18" charset="0"/>
              </a:rPr>
              <a:t>Consider the following SQL </a:t>
            </a:r>
            <a:r>
              <a:rPr lang="en-US" dirty="0" smtClean="0">
                <a:latin typeface="Times New Roman" pitchFamily="18" charset="0"/>
                <a:cs typeface="Times New Roman" pitchFamily="18" charset="0"/>
              </a:rPr>
              <a:t>query</a:t>
            </a:r>
            <a:r>
              <a:rPr lang="en-IN" b="1" dirty="0">
                <a:latin typeface="Times New Roman" pitchFamily="18" charset="0"/>
                <a:cs typeface="Times New Roman" pitchFamily="18" charset="0"/>
              </a:rPr>
              <a:t>.</a:t>
            </a:r>
          </a:p>
          <a:p>
            <a:pPr marL="457200" lvl="1" indent="0">
              <a:lnSpc>
                <a:spcPct val="150000"/>
              </a:lnSpc>
              <a:buNone/>
            </a:pPr>
            <a:r>
              <a:rPr lang="en-IN" b="1" dirty="0" smtClean="0">
                <a:solidFill>
                  <a:schemeClr val="tx2">
                    <a:lumMod val="60000"/>
                    <a:lumOff val="40000"/>
                  </a:schemeClr>
                </a:solidFill>
                <a:latin typeface="Times New Roman" pitchFamily="18" charset="0"/>
                <a:cs typeface="Times New Roman" pitchFamily="18" charset="0"/>
              </a:rPr>
              <a:t>SELECT </a:t>
            </a:r>
            <a:r>
              <a:rPr lang="en-IN" dirty="0" err="1">
                <a:solidFill>
                  <a:schemeClr val="tx2">
                    <a:lumMod val="60000"/>
                    <a:lumOff val="40000"/>
                  </a:schemeClr>
                </a:solidFill>
                <a:latin typeface="Times New Roman" pitchFamily="18" charset="0"/>
                <a:cs typeface="Times New Roman" pitchFamily="18" charset="0"/>
              </a:rPr>
              <a:t>Lname</a:t>
            </a:r>
            <a:r>
              <a:rPr lang="en-IN" dirty="0">
                <a:solidFill>
                  <a:schemeClr val="tx2">
                    <a:lumMod val="60000"/>
                    <a:lumOff val="40000"/>
                  </a:schemeClr>
                </a:solidFill>
                <a:latin typeface="Times New Roman" pitchFamily="18" charset="0"/>
                <a:cs typeface="Times New Roman" pitchFamily="18" charset="0"/>
              </a:rPr>
              <a:t>, </a:t>
            </a:r>
            <a:r>
              <a:rPr lang="en-IN" dirty="0" err="1">
                <a:solidFill>
                  <a:schemeClr val="tx2">
                    <a:lumMod val="60000"/>
                    <a:lumOff val="40000"/>
                  </a:schemeClr>
                </a:solidFill>
                <a:latin typeface="Times New Roman" pitchFamily="18" charset="0"/>
                <a:cs typeface="Times New Roman" pitchFamily="18" charset="0"/>
              </a:rPr>
              <a:t>Fname</a:t>
            </a:r>
            <a:endParaRPr lang="en-IN" dirty="0">
              <a:solidFill>
                <a:schemeClr val="tx2">
                  <a:lumMod val="60000"/>
                  <a:lumOff val="40000"/>
                </a:schemeClr>
              </a:solidFill>
              <a:latin typeface="Times New Roman" pitchFamily="18" charset="0"/>
              <a:cs typeface="Times New Roman" pitchFamily="18" charset="0"/>
            </a:endParaRPr>
          </a:p>
          <a:p>
            <a:pPr marL="457200" lvl="1" indent="0">
              <a:lnSpc>
                <a:spcPct val="150000"/>
              </a:lnSpc>
              <a:buNone/>
            </a:pPr>
            <a:r>
              <a:rPr lang="en-IN" b="1" dirty="0">
                <a:solidFill>
                  <a:schemeClr val="tx2">
                    <a:lumMod val="60000"/>
                    <a:lumOff val="40000"/>
                  </a:schemeClr>
                </a:solidFill>
                <a:latin typeface="Times New Roman" pitchFamily="18" charset="0"/>
                <a:cs typeface="Times New Roman" pitchFamily="18" charset="0"/>
              </a:rPr>
              <a:t>FROM </a:t>
            </a:r>
            <a:r>
              <a:rPr lang="en-IN" dirty="0">
                <a:solidFill>
                  <a:schemeClr val="tx2">
                    <a:lumMod val="60000"/>
                    <a:lumOff val="40000"/>
                  </a:schemeClr>
                </a:solidFill>
                <a:latin typeface="Times New Roman" pitchFamily="18" charset="0"/>
                <a:cs typeface="Times New Roman" pitchFamily="18" charset="0"/>
              </a:rPr>
              <a:t>EMPLOYEE</a:t>
            </a:r>
          </a:p>
          <a:p>
            <a:pPr marL="457200" lvl="1" indent="0">
              <a:lnSpc>
                <a:spcPct val="150000"/>
              </a:lnSpc>
              <a:buNone/>
            </a:pPr>
            <a:r>
              <a:rPr lang="en-US" b="1" dirty="0">
                <a:solidFill>
                  <a:schemeClr val="tx2">
                    <a:lumMod val="60000"/>
                    <a:lumOff val="40000"/>
                  </a:schemeClr>
                </a:solidFill>
                <a:latin typeface="Times New Roman" pitchFamily="18" charset="0"/>
                <a:cs typeface="Times New Roman" pitchFamily="18" charset="0"/>
              </a:rPr>
              <a:t>WHERE </a:t>
            </a:r>
            <a:r>
              <a:rPr lang="en-US" dirty="0">
                <a:solidFill>
                  <a:schemeClr val="tx2">
                    <a:lumMod val="60000"/>
                    <a:lumOff val="40000"/>
                  </a:schemeClr>
                </a:solidFill>
                <a:latin typeface="Times New Roman" pitchFamily="18" charset="0"/>
                <a:cs typeface="Times New Roman" pitchFamily="18" charset="0"/>
              </a:rPr>
              <a:t>Salary &gt; ( </a:t>
            </a:r>
            <a:r>
              <a:rPr lang="en-US" b="1" dirty="0">
                <a:solidFill>
                  <a:schemeClr val="tx2">
                    <a:lumMod val="60000"/>
                    <a:lumOff val="40000"/>
                  </a:schemeClr>
                </a:solidFill>
                <a:latin typeface="Times New Roman" pitchFamily="18" charset="0"/>
                <a:cs typeface="Times New Roman" pitchFamily="18" charset="0"/>
              </a:rPr>
              <a:t>SELECT MAX </a:t>
            </a:r>
            <a:r>
              <a:rPr lang="en-US" dirty="0">
                <a:solidFill>
                  <a:schemeClr val="tx2">
                    <a:lumMod val="60000"/>
                    <a:lumOff val="40000"/>
                  </a:schemeClr>
                </a:solidFill>
                <a:latin typeface="Times New Roman" pitchFamily="18" charset="0"/>
                <a:cs typeface="Times New Roman" pitchFamily="18" charset="0"/>
              </a:rPr>
              <a:t>(Salary)</a:t>
            </a:r>
          </a:p>
          <a:p>
            <a:pPr marL="457200" lvl="1" indent="0">
              <a:lnSpc>
                <a:spcPct val="150000"/>
              </a:lnSpc>
              <a:buNone/>
            </a:pPr>
            <a:r>
              <a:rPr lang="en-IN" b="1" dirty="0">
                <a:solidFill>
                  <a:schemeClr val="tx2">
                    <a:lumMod val="60000"/>
                    <a:lumOff val="40000"/>
                  </a:schemeClr>
                </a:solidFill>
                <a:latin typeface="Times New Roman" pitchFamily="18" charset="0"/>
                <a:cs typeface="Times New Roman" pitchFamily="18" charset="0"/>
              </a:rPr>
              <a:t>FROM </a:t>
            </a:r>
            <a:r>
              <a:rPr lang="en-IN" dirty="0">
                <a:solidFill>
                  <a:schemeClr val="tx2">
                    <a:lumMod val="60000"/>
                    <a:lumOff val="40000"/>
                  </a:schemeClr>
                </a:solidFill>
                <a:latin typeface="Times New Roman" pitchFamily="18" charset="0"/>
                <a:cs typeface="Times New Roman" pitchFamily="18" charset="0"/>
              </a:rPr>
              <a:t>EMPLOYEE</a:t>
            </a:r>
          </a:p>
          <a:p>
            <a:pPr marL="457200" lvl="1" indent="0">
              <a:lnSpc>
                <a:spcPct val="150000"/>
              </a:lnSpc>
              <a:buNone/>
            </a:pPr>
            <a:r>
              <a:rPr lang="en-IN" b="1" dirty="0">
                <a:solidFill>
                  <a:schemeClr val="tx2">
                    <a:lumMod val="60000"/>
                    <a:lumOff val="40000"/>
                  </a:schemeClr>
                </a:solidFill>
                <a:latin typeface="Times New Roman" pitchFamily="18" charset="0"/>
                <a:cs typeface="Times New Roman" pitchFamily="18" charset="0"/>
              </a:rPr>
              <a:t>WHERE </a:t>
            </a:r>
            <a:r>
              <a:rPr lang="en-IN" dirty="0" err="1">
                <a:solidFill>
                  <a:schemeClr val="tx2">
                    <a:lumMod val="60000"/>
                    <a:lumOff val="40000"/>
                  </a:schemeClr>
                </a:solidFill>
                <a:latin typeface="Times New Roman" pitchFamily="18" charset="0"/>
                <a:cs typeface="Times New Roman" pitchFamily="18" charset="0"/>
              </a:rPr>
              <a:t>Dno</a:t>
            </a:r>
            <a:r>
              <a:rPr lang="en-IN" dirty="0">
                <a:solidFill>
                  <a:schemeClr val="tx2">
                    <a:lumMod val="60000"/>
                    <a:lumOff val="40000"/>
                  </a:schemeClr>
                </a:solidFill>
                <a:latin typeface="Times New Roman" pitchFamily="18" charset="0"/>
                <a:cs typeface="Times New Roman" pitchFamily="18" charset="0"/>
              </a:rPr>
              <a:t>=5 </a:t>
            </a:r>
            <a:r>
              <a:rPr lang="en-IN" dirty="0" smtClean="0">
                <a:solidFill>
                  <a:schemeClr val="tx2">
                    <a:lumMod val="60000"/>
                    <a:lumOff val="40000"/>
                  </a:schemeClr>
                </a:solidFill>
                <a:latin typeface="Times New Roman" pitchFamily="18" charset="0"/>
                <a:cs typeface="Times New Roman" pitchFamily="18" charset="0"/>
              </a:rPr>
              <a:t>);</a:t>
            </a:r>
          </a:p>
          <a:p>
            <a:endParaRPr lang="en-IN" dirty="0">
              <a:latin typeface="Times New Roman" pitchFamily="18" charset="0"/>
              <a:cs typeface="Times New Roman" pitchFamily="18" charset="0"/>
            </a:endParaRPr>
          </a:p>
          <a:p>
            <a:pPr algn="just">
              <a:lnSpc>
                <a:spcPct val="150000"/>
              </a:lnSpc>
              <a:buFont typeface="Arial" panose="020B0604020202020204" pitchFamily="34" charset="0"/>
              <a:buChar char="•"/>
            </a:pPr>
            <a:r>
              <a:rPr lang="en-US" dirty="0">
                <a:latin typeface="Times New Roman" pitchFamily="18" charset="0"/>
                <a:cs typeface="Times New Roman" pitchFamily="18" charset="0"/>
              </a:rPr>
              <a:t>This query retrieves the names of employees (from any department in the </a:t>
            </a:r>
            <a:r>
              <a:rPr lang="en-US" dirty="0" smtClean="0">
                <a:latin typeface="Times New Roman" pitchFamily="18" charset="0"/>
                <a:cs typeface="Times New Roman" pitchFamily="18" charset="0"/>
              </a:rPr>
              <a:t>company) who </a:t>
            </a:r>
            <a:r>
              <a:rPr lang="en-US" dirty="0">
                <a:latin typeface="Times New Roman" pitchFamily="18" charset="0"/>
                <a:cs typeface="Times New Roman" pitchFamily="18" charset="0"/>
              </a:rPr>
              <a:t>earn a salary that is greater than the </a:t>
            </a:r>
            <a:r>
              <a:rPr lang="en-US" i="1" dirty="0">
                <a:latin typeface="Times New Roman" pitchFamily="18" charset="0"/>
                <a:cs typeface="Times New Roman" pitchFamily="18" charset="0"/>
              </a:rPr>
              <a:t>highest salary in department 5</a:t>
            </a:r>
            <a:r>
              <a:rPr lang="en-US" dirty="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Tree>
    <p:extLst>
      <p:ext uri="{BB962C8B-B14F-4D97-AF65-F5344CB8AC3E}">
        <p14:creationId xmlns="" xmlns:p14="http://schemas.microsoft.com/office/powerpoint/2010/main" val="198764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query </a:t>
            </a:r>
            <a:r>
              <a:rPr lang="en-US" dirty="0">
                <a:latin typeface="Times New Roman" pitchFamily="18" charset="0"/>
                <a:cs typeface="Times New Roman" pitchFamily="18" charset="0"/>
              </a:rPr>
              <a:t>includes a nested subquery and hence would be decomposed into two blocks</a:t>
            </a:r>
            <a:r>
              <a:rPr lang="en-US" dirty="0" smtClean="0">
                <a:latin typeface="Times New Roman" pitchFamily="18" charset="0"/>
                <a:cs typeface="Times New Roman" pitchFamily="18" charset="0"/>
              </a:rPr>
              <a:t>.</a:t>
            </a:r>
          </a:p>
          <a:p>
            <a:pPr>
              <a:buFont typeface="Arial" panose="020B0604020202020204" pitchFamily="34" charset="0"/>
              <a:buChar char="•"/>
            </a:pPr>
            <a:r>
              <a:rPr lang="en-IN" dirty="0">
                <a:latin typeface="Times New Roman" pitchFamily="18" charset="0"/>
                <a:cs typeface="Times New Roman" pitchFamily="18" charset="0"/>
              </a:rPr>
              <a:t>The inner block is:</a:t>
            </a:r>
          </a:p>
          <a:p>
            <a:pPr marL="457200" lvl="1" indent="0">
              <a:buNone/>
            </a:pPr>
            <a:r>
              <a:rPr lang="en-IN" dirty="0">
                <a:solidFill>
                  <a:schemeClr val="tx2">
                    <a:lumMod val="60000"/>
                    <a:lumOff val="40000"/>
                  </a:schemeClr>
                </a:solidFill>
                <a:latin typeface="Times New Roman" pitchFamily="18" charset="0"/>
                <a:cs typeface="Times New Roman" pitchFamily="18" charset="0"/>
              </a:rPr>
              <a:t>( </a:t>
            </a:r>
            <a:r>
              <a:rPr lang="en-IN" b="1" dirty="0">
                <a:solidFill>
                  <a:schemeClr val="tx2">
                    <a:lumMod val="60000"/>
                    <a:lumOff val="40000"/>
                  </a:schemeClr>
                </a:solidFill>
                <a:latin typeface="Times New Roman" pitchFamily="18" charset="0"/>
                <a:cs typeface="Times New Roman" pitchFamily="18" charset="0"/>
              </a:rPr>
              <a:t>SELECT MAX </a:t>
            </a:r>
            <a:r>
              <a:rPr lang="en-IN" dirty="0">
                <a:solidFill>
                  <a:schemeClr val="tx2">
                    <a:lumMod val="60000"/>
                    <a:lumOff val="40000"/>
                  </a:schemeClr>
                </a:solidFill>
                <a:latin typeface="Times New Roman" pitchFamily="18" charset="0"/>
                <a:cs typeface="Times New Roman" pitchFamily="18" charset="0"/>
              </a:rPr>
              <a:t>(Salary)</a:t>
            </a:r>
          </a:p>
          <a:p>
            <a:pPr marL="457200" lvl="1" indent="0">
              <a:buNone/>
            </a:pPr>
            <a:r>
              <a:rPr lang="en-IN" b="1" dirty="0">
                <a:solidFill>
                  <a:schemeClr val="tx2">
                    <a:lumMod val="60000"/>
                    <a:lumOff val="40000"/>
                  </a:schemeClr>
                </a:solidFill>
                <a:latin typeface="Times New Roman" pitchFamily="18" charset="0"/>
                <a:cs typeface="Times New Roman" pitchFamily="18" charset="0"/>
              </a:rPr>
              <a:t>FROM </a:t>
            </a:r>
            <a:r>
              <a:rPr lang="en-IN" dirty="0">
                <a:solidFill>
                  <a:schemeClr val="tx2">
                    <a:lumMod val="60000"/>
                    <a:lumOff val="40000"/>
                  </a:schemeClr>
                </a:solidFill>
                <a:latin typeface="Times New Roman" pitchFamily="18" charset="0"/>
                <a:cs typeface="Times New Roman" pitchFamily="18" charset="0"/>
              </a:rPr>
              <a:t>EMPLOYEE</a:t>
            </a:r>
          </a:p>
          <a:p>
            <a:pPr marL="457200" lvl="1" indent="0">
              <a:buNone/>
            </a:pPr>
            <a:r>
              <a:rPr lang="en-IN" b="1" dirty="0">
                <a:solidFill>
                  <a:schemeClr val="tx2">
                    <a:lumMod val="60000"/>
                    <a:lumOff val="40000"/>
                  </a:schemeClr>
                </a:solidFill>
                <a:latin typeface="Times New Roman" pitchFamily="18" charset="0"/>
                <a:cs typeface="Times New Roman" pitchFamily="18" charset="0"/>
              </a:rPr>
              <a:t>WHERE </a:t>
            </a:r>
            <a:r>
              <a:rPr lang="en-IN" dirty="0" err="1">
                <a:solidFill>
                  <a:schemeClr val="tx2">
                    <a:lumMod val="60000"/>
                    <a:lumOff val="40000"/>
                  </a:schemeClr>
                </a:solidFill>
                <a:latin typeface="Times New Roman" pitchFamily="18" charset="0"/>
                <a:cs typeface="Times New Roman" pitchFamily="18" charset="0"/>
              </a:rPr>
              <a:t>Dno</a:t>
            </a:r>
            <a:r>
              <a:rPr lang="en-IN" dirty="0">
                <a:solidFill>
                  <a:schemeClr val="tx2">
                    <a:lumMod val="60000"/>
                    <a:lumOff val="40000"/>
                  </a:schemeClr>
                </a:solidFill>
                <a:latin typeface="Times New Roman" pitchFamily="18" charset="0"/>
                <a:cs typeface="Times New Roman" pitchFamily="18" charset="0"/>
              </a:rPr>
              <a:t>=5 )</a:t>
            </a:r>
          </a:p>
          <a:p>
            <a:pPr>
              <a:buFont typeface="Arial" panose="020B0604020202020204" pitchFamily="34" charset="0"/>
              <a:buChar char="•"/>
            </a:pPr>
            <a:r>
              <a:rPr lang="en-US" dirty="0">
                <a:latin typeface="Times New Roman" pitchFamily="18" charset="0"/>
                <a:cs typeface="Times New Roman" pitchFamily="18" charset="0"/>
              </a:rPr>
              <a:t>This retrieves the highest salary in department 5</a:t>
            </a:r>
            <a:r>
              <a:rPr lang="en-US" dirty="0" smtClean="0">
                <a:latin typeface="Times New Roman" pitchFamily="18" charset="0"/>
                <a:cs typeface="Times New Roman" pitchFamily="18" charset="0"/>
              </a:rPr>
              <a:t>.</a:t>
            </a:r>
          </a:p>
          <a:p>
            <a:pPr>
              <a:buFont typeface="Arial" panose="020B0604020202020204" pitchFamily="34" charset="0"/>
              <a:buChar char="•"/>
            </a:pPr>
            <a:r>
              <a:rPr lang="en-US" dirty="0">
                <a:latin typeface="Times New Roman" pitchFamily="18" charset="0"/>
                <a:cs typeface="Times New Roman" pitchFamily="18" charset="0"/>
              </a:rPr>
              <a:t>The outer query block is:</a:t>
            </a:r>
          </a:p>
          <a:p>
            <a:pPr marL="457200" lvl="1" indent="0">
              <a:buNone/>
            </a:pPr>
            <a:r>
              <a:rPr lang="en-IN" b="1" dirty="0">
                <a:solidFill>
                  <a:schemeClr val="tx2">
                    <a:lumMod val="60000"/>
                    <a:lumOff val="40000"/>
                  </a:schemeClr>
                </a:solidFill>
                <a:latin typeface="Times New Roman" pitchFamily="18" charset="0"/>
                <a:cs typeface="Times New Roman" pitchFamily="18" charset="0"/>
              </a:rPr>
              <a:t>SELECT </a:t>
            </a:r>
            <a:r>
              <a:rPr lang="en-IN" dirty="0" err="1">
                <a:solidFill>
                  <a:schemeClr val="tx2">
                    <a:lumMod val="60000"/>
                    <a:lumOff val="40000"/>
                  </a:schemeClr>
                </a:solidFill>
                <a:latin typeface="Times New Roman" pitchFamily="18" charset="0"/>
                <a:cs typeface="Times New Roman" pitchFamily="18" charset="0"/>
              </a:rPr>
              <a:t>Lname</a:t>
            </a:r>
            <a:r>
              <a:rPr lang="en-IN" dirty="0">
                <a:solidFill>
                  <a:schemeClr val="tx2">
                    <a:lumMod val="60000"/>
                    <a:lumOff val="40000"/>
                  </a:schemeClr>
                </a:solidFill>
                <a:latin typeface="Times New Roman" pitchFamily="18" charset="0"/>
                <a:cs typeface="Times New Roman" pitchFamily="18" charset="0"/>
              </a:rPr>
              <a:t>, </a:t>
            </a:r>
            <a:r>
              <a:rPr lang="en-IN" dirty="0" err="1">
                <a:solidFill>
                  <a:schemeClr val="tx2">
                    <a:lumMod val="60000"/>
                    <a:lumOff val="40000"/>
                  </a:schemeClr>
                </a:solidFill>
                <a:latin typeface="Times New Roman" pitchFamily="18" charset="0"/>
                <a:cs typeface="Times New Roman" pitchFamily="18" charset="0"/>
              </a:rPr>
              <a:t>Fname</a:t>
            </a:r>
            <a:endParaRPr lang="en-IN" dirty="0">
              <a:solidFill>
                <a:schemeClr val="tx2">
                  <a:lumMod val="60000"/>
                  <a:lumOff val="40000"/>
                </a:schemeClr>
              </a:solidFill>
              <a:latin typeface="Times New Roman" pitchFamily="18" charset="0"/>
              <a:cs typeface="Times New Roman" pitchFamily="18" charset="0"/>
            </a:endParaRPr>
          </a:p>
          <a:p>
            <a:pPr marL="457200" lvl="1" indent="0">
              <a:buNone/>
            </a:pPr>
            <a:r>
              <a:rPr lang="en-IN" b="1" dirty="0">
                <a:solidFill>
                  <a:schemeClr val="tx2">
                    <a:lumMod val="60000"/>
                    <a:lumOff val="40000"/>
                  </a:schemeClr>
                </a:solidFill>
                <a:latin typeface="Times New Roman" pitchFamily="18" charset="0"/>
                <a:cs typeface="Times New Roman" pitchFamily="18" charset="0"/>
              </a:rPr>
              <a:t>FROM </a:t>
            </a:r>
            <a:r>
              <a:rPr lang="en-IN" dirty="0">
                <a:solidFill>
                  <a:schemeClr val="tx2">
                    <a:lumMod val="60000"/>
                    <a:lumOff val="40000"/>
                  </a:schemeClr>
                </a:solidFill>
                <a:latin typeface="Times New Roman" pitchFamily="18" charset="0"/>
                <a:cs typeface="Times New Roman" pitchFamily="18" charset="0"/>
              </a:rPr>
              <a:t>EMPLOYEE</a:t>
            </a:r>
          </a:p>
          <a:p>
            <a:pPr marL="457200" lvl="1" indent="0">
              <a:buNone/>
            </a:pPr>
            <a:r>
              <a:rPr lang="en-IN" b="1" dirty="0">
                <a:solidFill>
                  <a:schemeClr val="tx2">
                    <a:lumMod val="60000"/>
                    <a:lumOff val="40000"/>
                  </a:schemeClr>
                </a:solidFill>
                <a:latin typeface="Times New Roman" pitchFamily="18" charset="0"/>
                <a:cs typeface="Times New Roman" pitchFamily="18" charset="0"/>
              </a:rPr>
              <a:t>WHERE </a:t>
            </a:r>
            <a:r>
              <a:rPr lang="en-IN" dirty="0">
                <a:solidFill>
                  <a:schemeClr val="tx2">
                    <a:lumMod val="60000"/>
                    <a:lumOff val="40000"/>
                  </a:schemeClr>
                </a:solidFill>
                <a:latin typeface="Times New Roman" pitchFamily="18" charset="0"/>
                <a:cs typeface="Times New Roman" pitchFamily="18" charset="0"/>
              </a:rPr>
              <a:t>Salary &gt; c</a:t>
            </a:r>
          </a:p>
          <a:p>
            <a:r>
              <a:rPr lang="en-US" dirty="0">
                <a:latin typeface="Times New Roman" pitchFamily="18" charset="0"/>
                <a:cs typeface="Times New Roman" pitchFamily="18" charset="0"/>
              </a:rPr>
              <a:t>where c represents the result returned from the inner block.</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62181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2" y="1556792"/>
            <a:ext cx="8229600" cy="4525963"/>
          </a:xfrm>
        </p:spPr>
        <p:txBody>
          <a:bodyPr/>
          <a:lstStyle/>
          <a:p>
            <a:r>
              <a:rPr lang="en-IN" dirty="0">
                <a:latin typeface="Times New Roman" pitchFamily="18" charset="0"/>
                <a:cs typeface="Times New Roman" pitchFamily="18" charset="0"/>
              </a:rPr>
              <a:t>The inner block </a:t>
            </a:r>
            <a:r>
              <a:rPr lang="en-IN" dirty="0" smtClean="0">
                <a:latin typeface="Times New Roman" pitchFamily="18" charset="0"/>
                <a:cs typeface="Times New Roman" pitchFamily="18" charset="0"/>
              </a:rPr>
              <a:t>could </a:t>
            </a:r>
            <a:r>
              <a:rPr lang="en-US" dirty="0" smtClean="0">
                <a:latin typeface="Times New Roman" pitchFamily="18" charset="0"/>
                <a:cs typeface="Times New Roman" pitchFamily="18" charset="0"/>
              </a:rPr>
              <a:t>be </a:t>
            </a:r>
            <a:r>
              <a:rPr lang="en-US" dirty="0">
                <a:latin typeface="Times New Roman" pitchFamily="18" charset="0"/>
                <a:cs typeface="Times New Roman" pitchFamily="18" charset="0"/>
              </a:rPr>
              <a:t>translated into the following extended relational algebra expression</a:t>
            </a:r>
            <a:r>
              <a:rPr lang="en-US" dirty="0" smtClean="0">
                <a:latin typeface="Times New Roman" pitchFamily="18" charset="0"/>
                <a:cs typeface="Times New Roman" pitchFamily="18" charset="0"/>
              </a:rPr>
              <a:t>:</a:t>
            </a:r>
          </a:p>
          <a:p>
            <a:endParaRPr lang="en-IN" dirty="0" smtClean="0">
              <a:latin typeface="Times New Roman" pitchFamily="18" charset="0"/>
              <a:cs typeface="Times New Roman" pitchFamily="18" charset="0"/>
            </a:endParaRPr>
          </a:p>
          <a:p>
            <a:endParaRPr lang="en-IN" dirty="0">
              <a:latin typeface="Times New Roman" pitchFamily="18" charset="0"/>
              <a:cs typeface="Times New Roman" pitchFamily="18" charset="0"/>
            </a:endParaRPr>
          </a:p>
          <a:p>
            <a:r>
              <a:rPr lang="en-US" dirty="0" smtClean="0">
                <a:latin typeface="Times New Roman" pitchFamily="18" charset="0"/>
                <a:cs typeface="Times New Roman" pitchFamily="18" charset="0"/>
              </a:rPr>
              <a:t>The outer block can be translated into the expression:</a:t>
            </a:r>
          </a:p>
          <a:p>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827584" y="2348880"/>
            <a:ext cx="3192355" cy="648072"/>
          </a:xfrm>
          <a:prstGeom prst="rect">
            <a:avLst/>
          </a:prstGeom>
        </p:spPr>
      </p:pic>
      <p:pic>
        <p:nvPicPr>
          <p:cNvPr id="5" name="Picture 4"/>
          <p:cNvPicPr>
            <a:picLocks noChangeAspect="1"/>
          </p:cNvPicPr>
          <p:nvPr/>
        </p:nvPicPr>
        <p:blipFill>
          <a:blip r:embed="rId3"/>
          <a:stretch>
            <a:fillRect/>
          </a:stretch>
        </p:blipFill>
        <p:spPr>
          <a:xfrm>
            <a:off x="827584" y="3928183"/>
            <a:ext cx="3297623" cy="611670"/>
          </a:xfrm>
          <a:prstGeom prst="rect">
            <a:avLst/>
          </a:prstGeom>
        </p:spPr>
      </p:pic>
    </p:spTree>
    <p:extLst>
      <p:ext uri="{BB962C8B-B14F-4D97-AF65-F5344CB8AC3E}">
        <p14:creationId xmlns="" xmlns:p14="http://schemas.microsoft.com/office/powerpoint/2010/main" val="3522925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 typeface="Arial" pitchFamily="34" charset="0"/>
              <a:buChar char="•"/>
              <a:defRPr/>
            </a:pPr>
            <a:r>
              <a:rPr lang="en-US" dirty="0">
                <a:solidFill>
                  <a:srgbClr val="002060"/>
                </a:solidFill>
                <a:latin typeface="Times New Roman" pitchFamily="18" charset="0"/>
                <a:cs typeface="Times New Roman" pitchFamily="18" charset="0"/>
              </a:rPr>
              <a:t>A </a:t>
            </a:r>
            <a:r>
              <a:rPr lang="en-US" i="1" dirty="0">
                <a:solidFill>
                  <a:schemeClr val="accent2">
                    <a:lumMod val="75000"/>
                  </a:schemeClr>
                </a:solidFill>
                <a:latin typeface="Times New Roman" pitchFamily="18" charset="0"/>
                <a:cs typeface="Times New Roman" pitchFamily="18" charset="0"/>
              </a:rPr>
              <a:t>Query Tree </a:t>
            </a:r>
            <a:r>
              <a:rPr lang="en-US" dirty="0">
                <a:solidFill>
                  <a:srgbClr val="002060"/>
                </a:solidFill>
                <a:latin typeface="Times New Roman" pitchFamily="18" charset="0"/>
                <a:cs typeface="Times New Roman" pitchFamily="18" charset="0"/>
              </a:rPr>
              <a:t>is a tree data structure that corresponds to a relational algebra expression.</a:t>
            </a:r>
          </a:p>
          <a:p>
            <a:pPr algn="just">
              <a:buFont typeface="Arial" pitchFamily="34" charset="0"/>
              <a:buChar char="•"/>
              <a:defRPr/>
            </a:pPr>
            <a:r>
              <a:rPr lang="en-US" dirty="0">
                <a:solidFill>
                  <a:srgbClr val="002060"/>
                </a:solidFill>
                <a:latin typeface="Times New Roman" pitchFamily="18" charset="0"/>
                <a:cs typeface="Times New Roman" pitchFamily="18" charset="0"/>
              </a:rPr>
              <a:t>It represents the input relations of the query as leaf nodes of the tree, and </a:t>
            </a:r>
            <a:r>
              <a:rPr lang="en-US" dirty="0" smtClean="0">
                <a:solidFill>
                  <a:srgbClr val="002060"/>
                </a:solidFill>
                <a:latin typeface="Times New Roman" pitchFamily="18" charset="0"/>
                <a:cs typeface="Times New Roman" pitchFamily="18" charset="0"/>
              </a:rPr>
              <a:t>internal nodes represents </a:t>
            </a:r>
            <a:r>
              <a:rPr lang="en-US" dirty="0">
                <a:solidFill>
                  <a:srgbClr val="002060"/>
                </a:solidFill>
                <a:latin typeface="Times New Roman" pitchFamily="18" charset="0"/>
                <a:cs typeface="Times New Roman" pitchFamily="18" charset="0"/>
              </a:rPr>
              <a:t>the relational algebra operations as internal nodes</a:t>
            </a:r>
            <a:r>
              <a:rPr lang="en-US" dirty="0" smtClean="0">
                <a:solidFill>
                  <a:srgbClr val="002060"/>
                </a:solidFill>
                <a:latin typeface="Times New Roman" pitchFamily="18" charset="0"/>
                <a:cs typeface="Times New Roman" pitchFamily="18" charset="0"/>
              </a:rPr>
              <a:t>.</a:t>
            </a:r>
            <a:endParaRPr lang="en-US" dirty="0">
              <a:solidFill>
                <a:srgbClr val="002060"/>
              </a:solidFill>
              <a:latin typeface="Times New Roman" pitchFamily="18" charset="0"/>
              <a:cs typeface="Times New Roman" pitchFamily="18" charset="0"/>
            </a:endParaRPr>
          </a:p>
          <a:p>
            <a:pPr algn="just">
              <a:buFont typeface="Arial" pitchFamily="34" charset="0"/>
              <a:buChar char="•"/>
              <a:defRPr/>
            </a:pPr>
            <a:r>
              <a:rPr lang="en-US" dirty="0">
                <a:solidFill>
                  <a:srgbClr val="002060"/>
                </a:solidFill>
                <a:latin typeface="Times New Roman" pitchFamily="18" charset="0"/>
                <a:cs typeface="Times New Roman" pitchFamily="18" charset="0"/>
              </a:rPr>
              <a:t>The execution of the query tree consists of executing an internal node operation whenever its operands are available and then replacing the internal node by the relation that results from executing the operation</a:t>
            </a:r>
            <a:r>
              <a:rPr lang="en-US" dirty="0" smtClean="0">
                <a:solidFill>
                  <a:srgbClr val="002060"/>
                </a:solidFill>
                <a:latin typeface="Times New Roman" pitchFamily="18" charset="0"/>
                <a:cs typeface="Times New Roman" pitchFamily="18" charset="0"/>
              </a:rPr>
              <a:t>.</a:t>
            </a:r>
            <a:endParaRPr lang="en-US" dirty="0">
              <a:solidFill>
                <a:srgbClr val="002060"/>
              </a:solidFill>
              <a:latin typeface="Times New Roman" pitchFamily="18" charset="0"/>
              <a:cs typeface="Times New Roman" pitchFamily="18" charset="0"/>
            </a:endParaRPr>
          </a:p>
          <a:p>
            <a:pPr algn="just">
              <a:buFont typeface="Arial" pitchFamily="34" charset="0"/>
              <a:buChar char="•"/>
              <a:defRPr/>
            </a:pPr>
            <a:r>
              <a:rPr lang="en-US" dirty="0">
                <a:solidFill>
                  <a:srgbClr val="002060"/>
                </a:solidFill>
                <a:latin typeface="Times New Roman" pitchFamily="18" charset="0"/>
                <a:cs typeface="Times New Roman" pitchFamily="18" charset="0"/>
              </a:rPr>
              <a:t>The execution terminates when the root node is executed and produces the result relation for the query.</a:t>
            </a:r>
          </a:p>
          <a:p>
            <a:pPr algn="just">
              <a:buFont typeface="Arial" pitchFamily="34" charset="0"/>
              <a:buChar char="•"/>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Query Tree</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6597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
        <p:nvSpPr>
          <p:cNvPr id="4" name="Rectangle 3"/>
          <p:cNvSpPr/>
          <p:nvPr/>
        </p:nvSpPr>
        <p:spPr>
          <a:xfrm>
            <a:off x="228600" y="1524000"/>
            <a:ext cx="8686800" cy="1570038"/>
          </a:xfrm>
          <a:prstGeom prst="rect">
            <a:avLst/>
          </a:prstGeom>
        </p:spPr>
        <p:txBody>
          <a:bodyPr>
            <a:spAutoFit/>
          </a:bodyPr>
          <a:lstStyle/>
          <a:p>
            <a:pPr>
              <a:defRPr/>
            </a:pPr>
            <a:r>
              <a:rPr lang="en-US" sz="2000" dirty="0">
                <a:solidFill>
                  <a:srgbClr val="C00000"/>
                </a:solidFill>
                <a:latin typeface="Times New Roman" pitchFamily="18" charset="0"/>
                <a:cs typeface="Times New Roman" pitchFamily="18" charset="0"/>
              </a:rPr>
              <a:t>SELECT </a:t>
            </a:r>
            <a:r>
              <a:rPr lang="en-US" sz="2000" dirty="0" err="1">
                <a:solidFill>
                  <a:srgbClr val="C00000"/>
                </a:solidFill>
                <a:latin typeface="Times New Roman" pitchFamily="18" charset="0"/>
                <a:cs typeface="Times New Roman" pitchFamily="18" charset="0"/>
              </a:rPr>
              <a:t>Fname</a:t>
            </a:r>
            <a:r>
              <a:rPr lang="en-US" sz="2000" dirty="0">
                <a:solidFill>
                  <a:srgbClr val="C00000"/>
                </a:solidFill>
                <a:latin typeface="Times New Roman" pitchFamily="18" charset="0"/>
                <a:cs typeface="Times New Roman" pitchFamily="18" charset="0"/>
              </a:rPr>
              <a:t> , salary</a:t>
            </a:r>
          </a:p>
          <a:p>
            <a:pPr>
              <a:defRPr/>
            </a:pPr>
            <a:r>
              <a:rPr lang="en-US" sz="2000" dirty="0">
                <a:solidFill>
                  <a:srgbClr val="C00000"/>
                </a:solidFill>
                <a:latin typeface="Times New Roman" pitchFamily="18" charset="0"/>
                <a:cs typeface="Times New Roman" pitchFamily="18" charset="0"/>
              </a:rPr>
              <a:t>FROM EMPLOYEE, DEPARTMENT</a:t>
            </a:r>
          </a:p>
          <a:p>
            <a:pPr>
              <a:defRPr/>
            </a:pPr>
            <a:r>
              <a:rPr lang="en-US" sz="2000" dirty="0">
                <a:solidFill>
                  <a:srgbClr val="C00000"/>
                </a:solidFill>
                <a:latin typeface="Times New Roman" pitchFamily="18" charset="0"/>
                <a:cs typeface="Times New Roman" pitchFamily="18" charset="0"/>
              </a:rPr>
              <a:t>WHERE Dname=‘Accounts’ and Dno=</a:t>
            </a:r>
            <a:r>
              <a:rPr lang="en-US" sz="2000" dirty="0" err="1">
                <a:solidFill>
                  <a:srgbClr val="C00000"/>
                </a:solidFill>
                <a:latin typeface="Times New Roman" pitchFamily="18" charset="0"/>
                <a:cs typeface="Times New Roman" pitchFamily="18" charset="0"/>
              </a:rPr>
              <a:t>Dnumber</a:t>
            </a:r>
            <a:r>
              <a:rPr lang="en-US" sz="2000" dirty="0">
                <a:solidFill>
                  <a:srgbClr val="C00000"/>
                </a:solidFill>
                <a:latin typeface="Times New Roman" pitchFamily="18" charset="0"/>
                <a:cs typeface="Times New Roman" pitchFamily="18" charset="0"/>
              </a:rPr>
              <a:t>;</a:t>
            </a:r>
          </a:p>
          <a:p>
            <a:pPr>
              <a:defRPr/>
            </a:pPr>
            <a:endParaRPr lang="en-US" dirty="0">
              <a:solidFill>
                <a:schemeClr val="accent2">
                  <a:lumMod val="75000"/>
                </a:schemeClr>
              </a:solidFill>
              <a:latin typeface="Times New Roman" pitchFamily="18" charset="0"/>
              <a:cs typeface="Times New Roman" pitchFamily="18" charset="0"/>
            </a:endParaRPr>
          </a:p>
          <a:p>
            <a:pPr>
              <a:defRPr/>
            </a:pPr>
            <a:r>
              <a:rPr lang="el-GR" dirty="0">
                <a:solidFill>
                  <a:srgbClr val="002060"/>
                </a:solidFill>
                <a:latin typeface="Times New Roman" pitchFamily="18" charset="0"/>
                <a:cs typeface="Times New Roman" pitchFamily="18" charset="0"/>
              </a:rPr>
              <a:t>π</a:t>
            </a:r>
            <a:r>
              <a:rPr lang="en-US" baseline="-25000" dirty="0" err="1">
                <a:solidFill>
                  <a:srgbClr val="002060"/>
                </a:solidFill>
                <a:latin typeface="Times New Roman" pitchFamily="18" charset="0"/>
                <a:cs typeface="Times New Roman" pitchFamily="18" charset="0"/>
              </a:rPr>
              <a:t>Fname</a:t>
            </a:r>
            <a:r>
              <a:rPr lang="en-US" baseline="-25000" dirty="0">
                <a:solidFill>
                  <a:srgbClr val="002060"/>
                </a:solidFill>
                <a:latin typeface="Times New Roman" pitchFamily="18" charset="0"/>
                <a:cs typeface="Times New Roman" pitchFamily="18" charset="0"/>
              </a:rPr>
              <a:t>, salary </a:t>
            </a:r>
            <a:r>
              <a:rPr lang="en-US" dirty="0">
                <a:solidFill>
                  <a:srgbClr val="002060"/>
                </a:solidFill>
                <a:latin typeface="Times New Roman" pitchFamily="18" charset="0"/>
                <a:cs typeface="Times New Roman" pitchFamily="18" charset="0"/>
              </a:rPr>
              <a:t>(EMPLOYEE        </a:t>
            </a:r>
            <a:r>
              <a:rPr lang="en-US" baseline="-25000" dirty="0">
                <a:solidFill>
                  <a:srgbClr val="002060"/>
                </a:solidFill>
                <a:latin typeface="Times New Roman" pitchFamily="18" charset="0"/>
                <a:cs typeface="Times New Roman" pitchFamily="18" charset="0"/>
              </a:rPr>
              <a:t>Dno=</a:t>
            </a:r>
            <a:r>
              <a:rPr lang="en-US" baseline="-25000" dirty="0" err="1">
                <a:solidFill>
                  <a:srgbClr val="002060"/>
                </a:solidFill>
                <a:latin typeface="Times New Roman" pitchFamily="18" charset="0"/>
                <a:cs typeface="Times New Roman" pitchFamily="18" charset="0"/>
              </a:rPr>
              <a:t>Dnumber</a:t>
            </a:r>
            <a:r>
              <a:rPr lang="en-US" dirty="0">
                <a:solidFill>
                  <a:srgbClr val="002060"/>
                </a:solidFill>
                <a:latin typeface="Times New Roman" pitchFamily="18" charset="0"/>
                <a:cs typeface="Times New Roman" pitchFamily="18" charset="0"/>
              </a:rPr>
              <a:t>  (</a:t>
            </a:r>
            <a:r>
              <a:rPr lang="el-GR" dirty="0">
                <a:solidFill>
                  <a:srgbClr val="002060"/>
                </a:solidFill>
                <a:latin typeface="Times New Roman" pitchFamily="18" charset="0"/>
                <a:cs typeface="Times New Roman" pitchFamily="18" charset="0"/>
              </a:rPr>
              <a:t>σ</a:t>
            </a:r>
            <a:r>
              <a:rPr lang="en-US" dirty="0">
                <a:solidFill>
                  <a:srgbClr val="002060"/>
                </a:solidFill>
                <a:latin typeface="Times New Roman" pitchFamily="18" charset="0"/>
                <a:cs typeface="Times New Roman" pitchFamily="18" charset="0"/>
              </a:rPr>
              <a:t> </a:t>
            </a:r>
            <a:r>
              <a:rPr lang="en-US" baseline="-25000" dirty="0">
                <a:solidFill>
                  <a:srgbClr val="002060"/>
                </a:solidFill>
                <a:latin typeface="Times New Roman" pitchFamily="18" charset="0"/>
                <a:cs typeface="Times New Roman" pitchFamily="18" charset="0"/>
              </a:rPr>
              <a:t>Dname=‘Accounts’</a:t>
            </a:r>
            <a:r>
              <a:rPr lang="en-US" dirty="0">
                <a:solidFill>
                  <a:srgbClr val="002060"/>
                </a:solidFill>
                <a:latin typeface="Times New Roman" pitchFamily="18" charset="0"/>
                <a:cs typeface="Times New Roman" pitchFamily="18" charset="0"/>
              </a:rPr>
              <a:t> (Department)))</a:t>
            </a:r>
          </a:p>
        </p:txBody>
      </p:sp>
      <p:graphicFrame>
        <p:nvGraphicFramePr>
          <p:cNvPr id="5" name="Object 2"/>
          <p:cNvGraphicFramePr>
            <a:graphicFrameLocks noChangeAspect="1"/>
          </p:cNvGraphicFramePr>
          <p:nvPr/>
        </p:nvGraphicFramePr>
        <p:xfrm>
          <a:off x="2667000" y="2743200"/>
          <a:ext cx="304800" cy="285750"/>
        </p:xfrm>
        <a:graphic>
          <a:graphicData uri="http://schemas.openxmlformats.org/presentationml/2006/ole">
            <p:oleObj spid="_x0000_s1030" name="Picture" r:id="rId3" imgW="227984" imgH="132691" progId="Word.Picture.8">
              <p:embed/>
            </p:oleObj>
          </a:graphicData>
        </a:graphic>
      </p:graphicFrame>
      <p:sp>
        <p:nvSpPr>
          <p:cNvPr id="6" name="TextBox 5"/>
          <p:cNvSpPr txBox="1"/>
          <p:nvPr/>
        </p:nvSpPr>
        <p:spPr>
          <a:xfrm>
            <a:off x="2514600" y="6091238"/>
            <a:ext cx="1825625" cy="369887"/>
          </a:xfrm>
          <a:prstGeom prst="rect">
            <a:avLst/>
          </a:prstGeom>
          <a:noFill/>
        </p:spPr>
        <p:txBody>
          <a:bodyPr wrap="none">
            <a:spAutoFit/>
          </a:bodyPr>
          <a:lstStyle/>
          <a:p>
            <a:pPr>
              <a:defRPr/>
            </a:pPr>
            <a:r>
              <a:rPr lang="en-US" dirty="0">
                <a:solidFill>
                  <a:schemeClr val="accent2">
                    <a:lumMod val="75000"/>
                  </a:schemeClr>
                </a:solidFill>
                <a:latin typeface="Arial" charset="0"/>
                <a:cs typeface="Arial" charset="0"/>
              </a:rPr>
              <a:t>Initial query tree</a:t>
            </a:r>
            <a:endParaRPr lang="en-IN" dirty="0">
              <a:solidFill>
                <a:schemeClr val="accent2">
                  <a:lumMod val="75000"/>
                </a:schemeClr>
              </a:solidFill>
              <a:latin typeface="Arial" charset="0"/>
              <a:cs typeface="Arial" charset="0"/>
            </a:endParaRPr>
          </a:p>
        </p:txBody>
      </p:sp>
      <p:sp>
        <p:nvSpPr>
          <p:cNvPr id="7" name="Oval 6"/>
          <p:cNvSpPr/>
          <p:nvPr/>
        </p:nvSpPr>
        <p:spPr>
          <a:xfrm>
            <a:off x="4800600" y="5562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endParaRPr lang="en-IN" dirty="0">
              <a:solidFill>
                <a:schemeClr val="tx1"/>
              </a:solidFill>
            </a:endParaRPr>
          </a:p>
        </p:txBody>
      </p:sp>
      <p:sp>
        <p:nvSpPr>
          <p:cNvPr id="8" name="Oval 7"/>
          <p:cNvSpPr/>
          <p:nvPr/>
        </p:nvSpPr>
        <p:spPr>
          <a:xfrm>
            <a:off x="6629400" y="5562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endParaRPr lang="en-IN" dirty="0">
              <a:solidFill>
                <a:schemeClr val="tx1"/>
              </a:solidFill>
            </a:endParaRPr>
          </a:p>
        </p:txBody>
      </p:sp>
      <p:cxnSp>
        <p:nvCxnSpPr>
          <p:cNvPr id="9" name="Straight Connector 8"/>
          <p:cNvCxnSpPr/>
          <p:nvPr/>
        </p:nvCxnSpPr>
        <p:spPr>
          <a:xfrm>
            <a:off x="5981700" y="5029200"/>
            <a:ext cx="876300"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H="1">
            <a:off x="5008563" y="5029200"/>
            <a:ext cx="820737"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28"/>
          <p:cNvSpPr txBox="1">
            <a:spLocks noChangeArrowheads="1"/>
          </p:cNvSpPr>
          <p:nvPr/>
        </p:nvSpPr>
        <p:spPr bwMode="auto">
          <a:xfrm>
            <a:off x="5661025" y="4659313"/>
            <a:ext cx="3381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X</a:t>
            </a:r>
            <a:endParaRPr lang="en-IN" altLang="en-US" sz="1800"/>
          </a:p>
        </p:txBody>
      </p:sp>
      <p:sp>
        <p:nvSpPr>
          <p:cNvPr id="12" name="TextBox 29"/>
          <p:cNvSpPr txBox="1">
            <a:spLocks noChangeArrowheads="1"/>
          </p:cNvSpPr>
          <p:nvPr/>
        </p:nvSpPr>
        <p:spPr bwMode="auto">
          <a:xfrm>
            <a:off x="4038600" y="3810000"/>
            <a:ext cx="40973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a:t> </a:t>
            </a:r>
            <a:r>
              <a:rPr lang="en-US" altLang="en-US" sz="2400" baseline="-25000"/>
              <a:t>Dname=‘Accounts’  AND Dno=Dnumber</a:t>
            </a:r>
            <a:endParaRPr lang="en-IN" altLang="en-US" sz="2400" baseline="-25000"/>
          </a:p>
        </p:txBody>
      </p:sp>
      <p:cxnSp>
        <p:nvCxnSpPr>
          <p:cNvPr id="13" name="Straight Connector 12"/>
          <p:cNvCxnSpPr/>
          <p:nvPr/>
        </p:nvCxnSpPr>
        <p:spPr>
          <a:xfrm>
            <a:off x="5792788" y="36576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31"/>
          <p:cNvSpPr txBox="1">
            <a:spLocks noChangeArrowheads="1"/>
          </p:cNvSpPr>
          <p:nvPr/>
        </p:nvSpPr>
        <p:spPr bwMode="auto">
          <a:xfrm>
            <a:off x="4757738" y="3124200"/>
            <a:ext cx="1947862"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dirty="0"/>
              <a:t>π</a:t>
            </a:r>
            <a:r>
              <a:rPr lang="en-US" altLang="en-US" sz="2800" baseline="-25000" dirty="0" err="1"/>
              <a:t>Fname</a:t>
            </a:r>
            <a:r>
              <a:rPr lang="en-US" altLang="en-US" sz="2800" baseline="-25000" dirty="0"/>
              <a:t>, salary</a:t>
            </a:r>
            <a:endParaRPr lang="en-IN" altLang="en-US" sz="2800" dirty="0"/>
          </a:p>
        </p:txBody>
      </p:sp>
      <p:cxnSp>
        <p:nvCxnSpPr>
          <p:cNvPr id="15" name="Straight Connector 14"/>
          <p:cNvCxnSpPr/>
          <p:nvPr/>
        </p:nvCxnSpPr>
        <p:spPr>
          <a:xfrm>
            <a:off x="5791200" y="43053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758477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2209800"/>
          </a:xfrm>
        </p:spPr>
        <p:txBody>
          <a:bodyPr/>
          <a:lstStyle/>
          <a:p>
            <a:r>
              <a:rPr lang="en-US" dirty="0" smtClean="0">
                <a:solidFill>
                  <a:srgbClr val="C00000"/>
                </a:solidFill>
                <a:latin typeface="Times New Roman" pitchFamily="18" charset="0"/>
                <a:cs typeface="Times New Roman" pitchFamily="18" charset="0"/>
              </a:rPr>
              <a:t>First</a:t>
            </a:r>
            <a:r>
              <a:rPr lang="en-US" dirty="0" smtClean="0">
                <a:solidFill>
                  <a:srgbClr val="C00000"/>
                </a:solidFill>
                <a:latin typeface="Times New Roman" pitchFamily="18" charset="0"/>
                <a:cs typeface="Times New Roman" pitchFamily="18" charset="0"/>
              </a:rPr>
              <a:t> </a:t>
            </a:r>
            <a:r>
              <a:rPr lang="en-US" dirty="0" smtClean="0">
                <a:solidFill>
                  <a:srgbClr val="C00000"/>
                </a:solidFill>
                <a:latin typeface="Times New Roman" pitchFamily="18" charset="0"/>
                <a:cs typeface="Times New Roman" pitchFamily="18" charset="0"/>
              </a:rPr>
              <a:t>Semester</a:t>
            </a:r>
          </a:p>
          <a:p>
            <a:endParaRPr lang="en-US" dirty="0" smtClean="0">
              <a:solidFill>
                <a:srgbClr val="C00000"/>
              </a:solidFill>
              <a:latin typeface="Times New Roman" pitchFamily="18" charset="0"/>
              <a:cs typeface="Times New Roman" pitchFamily="18" charset="0"/>
            </a:endParaRPr>
          </a:p>
          <a:p>
            <a:r>
              <a:rPr lang="en-US" dirty="0" smtClean="0">
                <a:solidFill>
                  <a:srgbClr val="C00000"/>
                </a:solidFill>
                <a:latin typeface="Times New Roman" pitchFamily="18" charset="0"/>
                <a:cs typeface="Times New Roman" pitchFamily="18" charset="0"/>
              </a:rPr>
              <a:t>2020-21</a:t>
            </a:r>
            <a:endParaRPr lang="en-US" dirty="0" smtClean="0">
              <a:solidFill>
                <a:srgbClr val="C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buFont typeface="Arial" panose="020B0604020202020204" pitchFamily="34" charset="0"/>
              <a:buChar char="•"/>
              <a:defRPr/>
            </a:pPr>
            <a:r>
              <a:rPr lang="en-US" dirty="0">
                <a:solidFill>
                  <a:srgbClr val="002060"/>
                </a:solidFill>
                <a:latin typeface="Times New Roman" pitchFamily="18" charset="0"/>
                <a:cs typeface="Times New Roman" pitchFamily="18" charset="0"/>
              </a:rPr>
              <a:t>Another representation of a query is </a:t>
            </a:r>
            <a:r>
              <a:rPr lang="en-US" i="1" dirty="0">
                <a:solidFill>
                  <a:srgbClr val="FF0000"/>
                </a:solidFill>
                <a:latin typeface="Times New Roman" pitchFamily="18" charset="0"/>
                <a:cs typeface="Times New Roman" pitchFamily="18" charset="0"/>
              </a:rPr>
              <a:t>query graph</a:t>
            </a:r>
            <a:r>
              <a:rPr lang="en-US" dirty="0" smtClean="0">
                <a:solidFill>
                  <a:srgbClr val="002060"/>
                </a:solidFill>
                <a:latin typeface="Times New Roman" pitchFamily="18" charset="0"/>
                <a:cs typeface="Times New Roman" pitchFamily="18" charset="0"/>
              </a:rPr>
              <a:t>.</a:t>
            </a:r>
            <a:endParaRPr lang="en-US" dirty="0">
              <a:solidFill>
                <a:srgbClr val="002060"/>
              </a:solidFill>
              <a:latin typeface="Times New Roman" pitchFamily="18" charset="0"/>
              <a:cs typeface="Times New Roman" pitchFamily="18" charset="0"/>
            </a:endParaRPr>
          </a:p>
          <a:p>
            <a:pPr algn="just">
              <a:buFont typeface="Arial" panose="020B0604020202020204" pitchFamily="34" charset="0"/>
              <a:buChar char="•"/>
              <a:defRPr/>
            </a:pPr>
            <a:r>
              <a:rPr lang="en-US" dirty="0">
                <a:solidFill>
                  <a:srgbClr val="002060"/>
                </a:solidFill>
                <a:latin typeface="Times New Roman" pitchFamily="18" charset="0"/>
                <a:cs typeface="Times New Roman" pitchFamily="18" charset="0"/>
              </a:rPr>
              <a:t>Relations in the query are represented by </a:t>
            </a:r>
            <a:r>
              <a:rPr lang="en-US" i="1" dirty="0">
                <a:solidFill>
                  <a:srgbClr val="002060"/>
                </a:solidFill>
                <a:latin typeface="Times New Roman" pitchFamily="18" charset="0"/>
                <a:cs typeface="Times New Roman" pitchFamily="18" charset="0"/>
              </a:rPr>
              <a:t>relation nodes</a:t>
            </a:r>
            <a:r>
              <a:rPr lang="en-US" dirty="0">
                <a:solidFill>
                  <a:srgbClr val="002060"/>
                </a:solidFill>
                <a:latin typeface="Times New Roman" pitchFamily="18" charset="0"/>
                <a:cs typeface="Times New Roman" pitchFamily="18" charset="0"/>
              </a:rPr>
              <a:t>, which are displayed as single circles.</a:t>
            </a:r>
          </a:p>
          <a:p>
            <a:pPr algn="just">
              <a:buFont typeface="Arial" panose="020B0604020202020204" pitchFamily="34" charset="0"/>
              <a:buChar char="•"/>
              <a:defRPr/>
            </a:pPr>
            <a:r>
              <a:rPr lang="en-US" dirty="0">
                <a:solidFill>
                  <a:srgbClr val="002060"/>
                </a:solidFill>
                <a:latin typeface="Times New Roman" pitchFamily="18" charset="0"/>
                <a:cs typeface="Times New Roman" pitchFamily="18" charset="0"/>
              </a:rPr>
              <a:t>Constant values, typically from the query selection conditions, are represented by constant nodes, which are displayed as double circles or ovals.</a:t>
            </a:r>
          </a:p>
          <a:p>
            <a:pPr algn="just">
              <a:buFont typeface="Arial" panose="020B0604020202020204" pitchFamily="34" charset="0"/>
              <a:buChar char="•"/>
              <a:defRPr/>
            </a:pPr>
            <a:r>
              <a:rPr lang="en-US" dirty="0">
                <a:solidFill>
                  <a:srgbClr val="002060"/>
                </a:solidFill>
                <a:latin typeface="Times New Roman" pitchFamily="18" charset="0"/>
                <a:cs typeface="Times New Roman" pitchFamily="18" charset="0"/>
              </a:rPr>
              <a:t>Selection and join conditions are represented by the graph edges.</a:t>
            </a:r>
          </a:p>
          <a:p>
            <a:pPr algn="just">
              <a:buFont typeface="Arial" panose="020B0604020202020204" pitchFamily="34" charset="0"/>
              <a:buChar char="•"/>
              <a:defRPr/>
            </a:pPr>
            <a:r>
              <a:rPr lang="en-US" dirty="0" smtClean="0">
                <a:solidFill>
                  <a:srgbClr val="002060"/>
                </a:solidFill>
                <a:latin typeface="Times New Roman" pitchFamily="18" charset="0"/>
                <a:cs typeface="Times New Roman" pitchFamily="18" charset="0"/>
              </a:rPr>
              <a:t>The </a:t>
            </a:r>
            <a:r>
              <a:rPr lang="en-US" dirty="0">
                <a:solidFill>
                  <a:srgbClr val="002060"/>
                </a:solidFill>
                <a:latin typeface="Times New Roman" pitchFamily="18" charset="0"/>
                <a:cs typeface="Times New Roman" pitchFamily="18" charset="0"/>
              </a:rPr>
              <a:t>attributes to be retrieved from each relation are displayed in square brackets above each relation. </a:t>
            </a:r>
          </a:p>
          <a:p>
            <a:pPr algn="just">
              <a:buFont typeface="Arial" panose="020B0604020202020204" pitchFamily="34" charset="0"/>
              <a:buChar char="•"/>
              <a:defRPr/>
            </a:pPr>
            <a:r>
              <a:rPr lang="en-US" dirty="0">
                <a:solidFill>
                  <a:srgbClr val="002060"/>
                </a:solidFill>
                <a:latin typeface="Times New Roman" pitchFamily="18" charset="0"/>
                <a:cs typeface="Times New Roman" pitchFamily="18" charset="0"/>
              </a:rPr>
              <a:t>Query graphs will not indicate the order of operations.</a:t>
            </a:r>
          </a:p>
          <a:p>
            <a:pPr algn="just">
              <a:buFont typeface="Arial" panose="020B0604020202020204" pitchFamily="34" charset="0"/>
              <a:buChar char="•"/>
              <a:defRPr/>
            </a:pPr>
            <a:r>
              <a:rPr lang="en-US" dirty="0">
                <a:solidFill>
                  <a:srgbClr val="002060"/>
                </a:solidFill>
                <a:latin typeface="Times New Roman" pitchFamily="18" charset="0"/>
                <a:cs typeface="Times New Roman" pitchFamily="18" charset="0"/>
              </a:rPr>
              <a:t>As an optimizer needs to show the order of operations for the query, query trees are preferred.</a:t>
            </a:r>
          </a:p>
          <a:p>
            <a:pPr algn="just">
              <a:buFont typeface="Arial" panose="020B0604020202020204" pitchFamily="34" charset="0"/>
              <a:buChar char="•"/>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Query Graph</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070951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
        <p:nvSpPr>
          <p:cNvPr id="4" name="Rectangle 3"/>
          <p:cNvSpPr/>
          <p:nvPr/>
        </p:nvSpPr>
        <p:spPr>
          <a:xfrm>
            <a:off x="228600" y="1600200"/>
            <a:ext cx="8686800" cy="1477963"/>
          </a:xfrm>
          <a:prstGeom prst="rect">
            <a:avLst/>
          </a:prstGeom>
        </p:spPr>
        <p:txBody>
          <a:bodyPr>
            <a:spAutoFit/>
          </a:bodyPr>
          <a:lstStyle/>
          <a:p>
            <a:pPr>
              <a:defRPr/>
            </a:pPr>
            <a:r>
              <a:rPr lang="en-US" dirty="0">
                <a:solidFill>
                  <a:srgbClr val="C00000"/>
                </a:solidFill>
                <a:latin typeface="Times New Roman" pitchFamily="18" charset="0"/>
                <a:cs typeface="Times New Roman" pitchFamily="18" charset="0"/>
              </a:rPr>
              <a:t>SELECT </a:t>
            </a:r>
            <a:r>
              <a:rPr lang="en-US" dirty="0" err="1">
                <a:solidFill>
                  <a:srgbClr val="C00000"/>
                </a:solidFill>
                <a:latin typeface="Times New Roman" pitchFamily="18" charset="0"/>
                <a:cs typeface="Times New Roman" pitchFamily="18" charset="0"/>
              </a:rPr>
              <a:t>Fname</a:t>
            </a:r>
            <a:r>
              <a:rPr lang="en-US" dirty="0">
                <a:solidFill>
                  <a:srgbClr val="C00000"/>
                </a:solidFill>
                <a:latin typeface="Times New Roman" pitchFamily="18" charset="0"/>
                <a:cs typeface="Times New Roman" pitchFamily="18" charset="0"/>
              </a:rPr>
              <a:t> , salary</a:t>
            </a:r>
          </a:p>
          <a:p>
            <a:pPr>
              <a:defRPr/>
            </a:pPr>
            <a:r>
              <a:rPr lang="en-US" dirty="0">
                <a:solidFill>
                  <a:srgbClr val="C00000"/>
                </a:solidFill>
                <a:latin typeface="Times New Roman" pitchFamily="18" charset="0"/>
                <a:cs typeface="Times New Roman" pitchFamily="18" charset="0"/>
              </a:rPr>
              <a:t>FROM EMPLOYEE, DEPARTMENT</a:t>
            </a:r>
          </a:p>
          <a:p>
            <a:pPr>
              <a:defRPr/>
            </a:pPr>
            <a:r>
              <a:rPr lang="en-US" dirty="0">
                <a:solidFill>
                  <a:srgbClr val="C00000"/>
                </a:solidFill>
                <a:latin typeface="Times New Roman" pitchFamily="18" charset="0"/>
                <a:cs typeface="Times New Roman" pitchFamily="18" charset="0"/>
              </a:rPr>
              <a:t>WHERE Dname=‘Accounts’ and Dno=</a:t>
            </a:r>
            <a:r>
              <a:rPr lang="en-US" dirty="0" err="1">
                <a:solidFill>
                  <a:srgbClr val="C00000"/>
                </a:solidFill>
                <a:latin typeface="Times New Roman" pitchFamily="18" charset="0"/>
                <a:cs typeface="Times New Roman" pitchFamily="18" charset="0"/>
              </a:rPr>
              <a:t>Dnumber</a:t>
            </a:r>
            <a:r>
              <a:rPr lang="en-US" dirty="0">
                <a:solidFill>
                  <a:srgbClr val="C00000"/>
                </a:solidFill>
                <a:latin typeface="Times New Roman" pitchFamily="18" charset="0"/>
                <a:cs typeface="Times New Roman" pitchFamily="18" charset="0"/>
              </a:rPr>
              <a:t>;</a:t>
            </a:r>
          </a:p>
          <a:p>
            <a:pPr>
              <a:defRPr/>
            </a:pPr>
            <a:endParaRPr lang="en-US" dirty="0">
              <a:solidFill>
                <a:schemeClr val="accent2">
                  <a:lumMod val="75000"/>
                </a:schemeClr>
              </a:solidFill>
              <a:latin typeface="Times New Roman" pitchFamily="18" charset="0"/>
              <a:cs typeface="Times New Roman" pitchFamily="18" charset="0"/>
            </a:endParaRPr>
          </a:p>
          <a:p>
            <a:pPr>
              <a:defRPr/>
            </a:pPr>
            <a:r>
              <a:rPr lang="el-GR" dirty="0">
                <a:solidFill>
                  <a:srgbClr val="002060"/>
                </a:solidFill>
                <a:latin typeface="Times New Roman" pitchFamily="18" charset="0"/>
                <a:cs typeface="Times New Roman" pitchFamily="18" charset="0"/>
              </a:rPr>
              <a:t>π</a:t>
            </a:r>
            <a:r>
              <a:rPr lang="en-US" baseline="-25000" dirty="0" err="1">
                <a:solidFill>
                  <a:srgbClr val="002060"/>
                </a:solidFill>
                <a:latin typeface="Times New Roman" pitchFamily="18" charset="0"/>
                <a:cs typeface="Times New Roman" pitchFamily="18" charset="0"/>
              </a:rPr>
              <a:t>Fname</a:t>
            </a:r>
            <a:r>
              <a:rPr lang="en-US" baseline="-25000" dirty="0">
                <a:solidFill>
                  <a:srgbClr val="002060"/>
                </a:solidFill>
                <a:latin typeface="Times New Roman" pitchFamily="18" charset="0"/>
                <a:cs typeface="Times New Roman" pitchFamily="18" charset="0"/>
              </a:rPr>
              <a:t>, salary </a:t>
            </a:r>
            <a:r>
              <a:rPr lang="en-US" dirty="0">
                <a:solidFill>
                  <a:srgbClr val="002060"/>
                </a:solidFill>
                <a:latin typeface="Times New Roman" pitchFamily="18" charset="0"/>
                <a:cs typeface="Times New Roman" pitchFamily="18" charset="0"/>
              </a:rPr>
              <a:t>(EMPLOYEE        </a:t>
            </a:r>
            <a:r>
              <a:rPr lang="en-US" baseline="-25000" dirty="0">
                <a:solidFill>
                  <a:srgbClr val="002060"/>
                </a:solidFill>
                <a:latin typeface="Times New Roman" pitchFamily="18" charset="0"/>
                <a:cs typeface="Times New Roman" pitchFamily="18" charset="0"/>
              </a:rPr>
              <a:t>Dno=</a:t>
            </a:r>
            <a:r>
              <a:rPr lang="en-US" baseline="-25000" dirty="0" err="1">
                <a:solidFill>
                  <a:srgbClr val="002060"/>
                </a:solidFill>
                <a:latin typeface="Times New Roman" pitchFamily="18" charset="0"/>
                <a:cs typeface="Times New Roman" pitchFamily="18" charset="0"/>
              </a:rPr>
              <a:t>Dnumber</a:t>
            </a:r>
            <a:r>
              <a:rPr lang="en-US" dirty="0">
                <a:solidFill>
                  <a:srgbClr val="002060"/>
                </a:solidFill>
                <a:latin typeface="Times New Roman" pitchFamily="18" charset="0"/>
                <a:cs typeface="Times New Roman" pitchFamily="18" charset="0"/>
              </a:rPr>
              <a:t>  (</a:t>
            </a:r>
            <a:r>
              <a:rPr lang="el-GR" dirty="0">
                <a:solidFill>
                  <a:srgbClr val="002060"/>
                </a:solidFill>
                <a:latin typeface="Times New Roman" pitchFamily="18" charset="0"/>
                <a:cs typeface="Times New Roman" pitchFamily="18" charset="0"/>
              </a:rPr>
              <a:t>σ</a:t>
            </a:r>
            <a:r>
              <a:rPr lang="en-US" dirty="0">
                <a:solidFill>
                  <a:srgbClr val="002060"/>
                </a:solidFill>
                <a:latin typeface="Times New Roman" pitchFamily="18" charset="0"/>
                <a:cs typeface="Times New Roman" pitchFamily="18" charset="0"/>
              </a:rPr>
              <a:t> </a:t>
            </a:r>
            <a:r>
              <a:rPr lang="en-US" baseline="-25000" dirty="0">
                <a:solidFill>
                  <a:srgbClr val="002060"/>
                </a:solidFill>
                <a:latin typeface="Times New Roman" pitchFamily="18" charset="0"/>
                <a:cs typeface="Times New Roman" pitchFamily="18" charset="0"/>
              </a:rPr>
              <a:t>Dname=‘Accounts’</a:t>
            </a:r>
            <a:r>
              <a:rPr lang="en-US" dirty="0">
                <a:solidFill>
                  <a:srgbClr val="002060"/>
                </a:solidFill>
                <a:latin typeface="Times New Roman" pitchFamily="18" charset="0"/>
                <a:cs typeface="Times New Roman" pitchFamily="18" charset="0"/>
              </a:rPr>
              <a:t> (Department)))</a:t>
            </a:r>
          </a:p>
        </p:txBody>
      </p:sp>
      <p:graphicFrame>
        <p:nvGraphicFramePr>
          <p:cNvPr id="5" name="Object 2"/>
          <p:cNvGraphicFramePr>
            <a:graphicFrameLocks noChangeAspect="1"/>
          </p:cNvGraphicFramePr>
          <p:nvPr/>
        </p:nvGraphicFramePr>
        <p:xfrm>
          <a:off x="2743200" y="2743200"/>
          <a:ext cx="304800" cy="285750"/>
        </p:xfrm>
        <a:graphic>
          <a:graphicData uri="http://schemas.openxmlformats.org/presentationml/2006/ole">
            <p:oleObj spid="_x0000_s2053" name="Picture" r:id="rId3" imgW="227984" imgH="132691" progId="Word.Picture.8">
              <p:embed/>
            </p:oleObj>
          </a:graphicData>
        </a:graphic>
      </p:graphicFrame>
      <p:sp>
        <p:nvSpPr>
          <p:cNvPr id="6" name="Oval 5"/>
          <p:cNvSpPr/>
          <p:nvPr/>
        </p:nvSpPr>
        <p:spPr>
          <a:xfrm>
            <a:off x="1281113" y="3976688"/>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endParaRPr lang="en-IN" dirty="0">
              <a:solidFill>
                <a:schemeClr val="tx1"/>
              </a:solidFill>
            </a:endParaRPr>
          </a:p>
        </p:txBody>
      </p:sp>
      <p:sp>
        <p:nvSpPr>
          <p:cNvPr id="7" name="TextBox 5"/>
          <p:cNvSpPr txBox="1">
            <a:spLocks noChangeArrowheads="1"/>
          </p:cNvSpPr>
          <p:nvPr/>
        </p:nvSpPr>
        <p:spPr bwMode="auto">
          <a:xfrm>
            <a:off x="1501775" y="4889500"/>
            <a:ext cx="1898650"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2400" baseline="-25000" dirty="0" err="1"/>
              <a:t>Dname</a:t>
            </a:r>
            <a:r>
              <a:rPr lang="en-US" altLang="en-US" sz="2400" baseline="-25000" dirty="0"/>
              <a:t>=‘Accounts’</a:t>
            </a:r>
            <a:endParaRPr lang="en-IN" altLang="en-US" sz="2400" baseline="-25000" dirty="0"/>
          </a:p>
        </p:txBody>
      </p:sp>
      <p:sp>
        <p:nvSpPr>
          <p:cNvPr id="8" name="Oval 7"/>
          <p:cNvSpPr/>
          <p:nvPr/>
        </p:nvSpPr>
        <p:spPr>
          <a:xfrm>
            <a:off x="3886200" y="3976688"/>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endParaRPr lang="en-IN" dirty="0">
              <a:solidFill>
                <a:schemeClr val="tx1"/>
              </a:solidFill>
            </a:endParaRPr>
          </a:p>
        </p:txBody>
      </p:sp>
      <p:cxnSp>
        <p:nvCxnSpPr>
          <p:cNvPr id="9" name="Straight Connector 8"/>
          <p:cNvCxnSpPr>
            <a:endCxn id="8" idx="2"/>
          </p:cNvCxnSpPr>
          <p:nvPr/>
        </p:nvCxnSpPr>
        <p:spPr>
          <a:xfrm flipV="1">
            <a:off x="1814513" y="4243388"/>
            <a:ext cx="2071687" cy="26987"/>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547813" y="4510088"/>
            <a:ext cx="0" cy="1052512"/>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3"/>
          <p:cNvSpPr txBox="1">
            <a:spLocks noChangeArrowheads="1"/>
          </p:cNvSpPr>
          <p:nvPr/>
        </p:nvSpPr>
        <p:spPr bwMode="auto">
          <a:xfrm>
            <a:off x="1941513" y="3792538"/>
            <a:ext cx="18161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 Dno=Dnumber</a:t>
            </a:r>
            <a:endParaRPr lang="en-IN" altLang="en-US" sz="1800"/>
          </a:p>
        </p:txBody>
      </p:sp>
      <p:sp>
        <p:nvSpPr>
          <p:cNvPr id="12" name="TextBox 11"/>
          <p:cNvSpPr txBox="1"/>
          <p:nvPr/>
        </p:nvSpPr>
        <p:spPr>
          <a:xfrm>
            <a:off x="2940050" y="5883275"/>
            <a:ext cx="5211763" cy="369888"/>
          </a:xfrm>
          <a:prstGeom prst="rect">
            <a:avLst/>
          </a:prstGeom>
          <a:noFill/>
        </p:spPr>
        <p:txBody>
          <a:bodyPr wrap="none">
            <a:spAutoFit/>
          </a:bodyPr>
          <a:lstStyle/>
          <a:p>
            <a:pPr>
              <a:defRPr/>
            </a:pPr>
            <a:r>
              <a:rPr lang="en-US" dirty="0">
                <a:solidFill>
                  <a:schemeClr val="accent2">
                    <a:lumMod val="75000"/>
                  </a:schemeClr>
                </a:solidFill>
                <a:latin typeface="Arial" charset="0"/>
                <a:cs typeface="Arial" charset="0"/>
              </a:rPr>
              <a:t>Query Graph corresponding to the RA query     </a:t>
            </a:r>
            <a:endParaRPr lang="en-IN" dirty="0">
              <a:solidFill>
                <a:schemeClr val="accent2">
                  <a:lumMod val="75000"/>
                </a:schemeClr>
              </a:solidFill>
              <a:latin typeface="Arial" charset="0"/>
              <a:cs typeface="Arial" charset="0"/>
            </a:endParaRPr>
          </a:p>
        </p:txBody>
      </p:sp>
      <p:sp>
        <p:nvSpPr>
          <p:cNvPr id="13" name="TextBox 31"/>
          <p:cNvSpPr txBox="1">
            <a:spLocks noChangeArrowheads="1"/>
          </p:cNvSpPr>
          <p:nvPr/>
        </p:nvSpPr>
        <p:spPr bwMode="auto">
          <a:xfrm>
            <a:off x="3529013" y="3392488"/>
            <a:ext cx="1781175"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[Fname, salary</a:t>
            </a:r>
            <a:r>
              <a:rPr lang="en-US" altLang="en-US" sz="2000"/>
              <a:t>]</a:t>
            </a:r>
            <a:endParaRPr lang="en-IN" altLang="en-US" sz="2000"/>
          </a:p>
        </p:txBody>
      </p:sp>
      <p:sp>
        <p:nvSpPr>
          <p:cNvPr id="14" name="Rounded Rectangle 13"/>
          <p:cNvSpPr/>
          <p:nvPr/>
        </p:nvSpPr>
        <p:spPr>
          <a:xfrm>
            <a:off x="685800" y="5534025"/>
            <a:ext cx="1631950" cy="533400"/>
          </a:xfrm>
          <a:prstGeom prst="roundRect">
            <a:avLst/>
          </a:prstGeom>
          <a:solidFill>
            <a:schemeClr val="bg1"/>
          </a:solidFill>
          <a:ln w="15875"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‘Account’</a:t>
            </a:r>
            <a:r>
              <a:rPr lang="en-US" dirty="0"/>
              <a:t>s</a:t>
            </a:r>
            <a:endParaRPr lang="en-IN" dirty="0"/>
          </a:p>
        </p:txBody>
      </p:sp>
    </p:spTree>
    <p:extLst>
      <p:ext uri="{BB962C8B-B14F-4D97-AF65-F5344CB8AC3E}">
        <p14:creationId xmlns="" xmlns:p14="http://schemas.microsoft.com/office/powerpoint/2010/main" val="4130021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spcBef>
                <a:spcPct val="0"/>
              </a:spcBef>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A query parser will generate a standard initial query tree that corresponds to the SQL query, without doing any optimization.</a:t>
            </a:r>
          </a:p>
          <a:p>
            <a:pPr algn="just">
              <a:spcBef>
                <a:spcPct val="0"/>
              </a:spcBef>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These initial trees are inefficient if executed directly.</a:t>
            </a:r>
          </a:p>
          <a:p>
            <a:pPr algn="just">
              <a:spcBef>
                <a:spcPct val="0"/>
              </a:spcBef>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Now it is the job of the heuristic query optimizer to transform this initial query tree into a final query tree that is reasonably efficient.</a:t>
            </a:r>
          </a:p>
          <a:p>
            <a:pPr algn="just">
              <a:spcBef>
                <a:spcPct val="0"/>
              </a:spcBef>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The optimizer must include rules for equivalence among relational algebra expressions that can be applied to initial tree.</a:t>
            </a:r>
          </a:p>
          <a:p>
            <a:pPr algn="just">
              <a:spcBef>
                <a:spcPct val="0"/>
              </a:spcBef>
              <a:buFont typeface="Arial" panose="020B0604020202020204" pitchFamily="34" charset="0"/>
              <a:buChar char="•"/>
            </a:pPr>
            <a:r>
              <a:rPr lang="en-US" altLang="en-US" dirty="0">
                <a:solidFill>
                  <a:srgbClr val="002060"/>
                </a:solidFill>
                <a:latin typeface="Times New Roman" pitchFamily="18" charset="0"/>
                <a:cs typeface="Times New Roman" pitchFamily="18" charset="0"/>
              </a:rPr>
              <a:t>Heuristic query optimization rules then utilize these equivalence expressions to transform the initial tree into the final, reasonably optimized query tree.</a:t>
            </a:r>
          </a:p>
          <a:p>
            <a:pPr algn="just">
              <a:buFont typeface="Arial" panose="020B0604020202020204" pitchFamily="34" charset="0"/>
              <a:buChar char="•"/>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US" altLang="en-US" dirty="0">
                <a:solidFill>
                  <a:srgbClr val="C00000"/>
                </a:solidFill>
                <a:latin typeface="Times New Roman" pitchFamily="18" charset="0"/>
                <a:cs typeface="Times New Roman" pitchFamily="18" charset="0"/>
              </a:rPr>
              <a:t>Heuristic Optimization of Query </a:t>
            </a:r>
            <a:r>
              <a:rPr lang="en-US" altLang="en-US" dirty="0" smtClean="0">
                <a:solidFill>
                  <a:srgbClr val="C00000"/>
                </a:solidFill>
                <a:latin typeface="Times New Roman" pitchFamily="18" charset="0"/>
                <a:cs typeface="Times New Roman" pitchFamily="18" charset="0"/>
              </a:rPr>
              <a:t>Trees</a:t>
            </a:r>
            <a:endParaRPr lang="en-IN" altLang="en-US"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629321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Example</a:t>
            </a:r>
            <a:endParaRPr lang="en-IN" dirty="0">
              <a:solidFill>
                <a:srgbClr val="C00000"/>
              </a:solidFill>
              <a:latin typeface="Times New Roman" pitchFamily="18" charset="0"/>
              <a:cs typeface="Times New Roman" pitchFamily="18" charset="0"/>
            </a:endParaRPr>
          </a:p>
        </p:txBody>
      </p:sp>
      <p:sp>
        <p:nvSpPr>
          <p:cNvPr id="4" name="Oval 3"/>
          <p:cNvSpPr/>
          <p:nvPr/>
        </p:nvSpPr>
        <p:spPr>
          <a:xfrm>
            <a:off x="990600" y="4419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endParaRPr lang="en-IN" dirty="0">
              <a:solidFill>
                <a:schemeClr val="tx1"/>
              </a:solidFill>
            </a:endParaRPr>
          </a:p>
        </p:txBody>
      </p:sp>
      <p:sp>
        <p:nvSpPr>
          <p:cNvPr id="5" name="Oval 4"/>
          <p:cNvSpPr/>
          <p:nvPr/>
        </p:nvSpPr>
        <p:spPr>
          <a:xfrm>
            <a:off x="2819400" y="4419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endParaRPr lang="en-IN" dirty="0">
              <a:solidFill>
                <a:schemeClr val="tx1"/>
              </a:solidFill>
            </a:endParaRPr>
          </a:p>
        </p:txBody>
      </p:sp>
      <p:cxnSp>
        <p:nvCxnSpPr>
          <p:cNvPr id="6" name="Straight Connector 5"/>
          <p:cNvCxnSpPr/>
          <p:nvPr/>
        </p:nvCxnSpPr>
        <p:spPr>
          <a:xfrm>
            <a:off x="2171700" y="3886200"/>
            <a:ext cx="876300"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198563" y="3886200"/>
            <a:ext cx="820737"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28"/>
          <p:cNvSpPr txBox="1">
            <a:spLocks noChangeArrowheads="1"/>
          </p:cNvSpPr>
          <p:nvPr/>
        </p:nvSpPr>
        <p:spPr bwMode="auto">
          <a:xfrm>
            <a:off x="1851025" y="3516313"/>
            <a:ext cx="3381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X</a:t>
            </a:r>
            <a:endParaRPr lang="en-IN" altLang="en-US" sz="1800"/>
          </a:p>
        </p:txBody>
      </p:sp>
      <p:sp>
        <p:nvSpPr>
          <p:cNvPr id="9" name="TextBox 29"/>
          <p:cNvSpPr txBox="1">
            <a:spLocks noChangeArrowheads="1"/>
          </p:cNvSpPr>
          <p:nvPr/>
        </p:nvSpPr>
        <p:spPr bwMode="auto">
          <a:xfrm>
            <a:off x="228600" y="2667000"/>
            <a:ext cx="40973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a:t> </a:t>
            </a:r>
            <a:r>
              <a:rPr lang="en-US" altLang="en-US" sz="2400" baseline="-25000"/>
              <a:t>Dname=‘Accounts’  AND Dno=Dnumber</a:t>
            </a:r>
            <a:endParaRPr lang="en-IN" altLang="en-US" sz="2400" baseline="-25000"/>
          </a:p>
        </p:txBody>
      </p:sp>
      <p:cxnSp>
        <p:nvCxnSpPr>
          <p:cNvPr id="10" name="Straight Connector 9"/>
          <p:cNvCxnSpPr/>
          <p:nvPr/>
        </p:nvCxnSpPr>
        <p:spPr>
          <a:xfrm>
            <a:off x="1982788" y="25146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31"/>
          <p:cNvSpPr txBox="1">
            <a:spLocks noChangeArrowheads="1"/>
          </p:cNvSpPr>
          <p:nvPr/>
        </p:nvSpPr>
        <p:spPr bwMode="auto">
          <a:xfrm>
            <a:off x="947738" y="1981200"/>
            <a:ext cx="236943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dirty="0"/>
              <a:t>π</a:t>
            </a:r>
            <a:r>
              <a:rPr lang="en-US" altLang="en-US" sz="2800" baseline="-25000" dirty="0" err="1"/>
              <a:t>Fname</a:t>
            </a:r>
            <a:r>
              <a:rPr lang="en-US" altLang="en-US" sz="2800" baseline="-25000" dirty="0"/>
              <a:t>, </a:t>
            </a:r>
            <a:r>
              <a:rPr lang="en-US" altLang="en-US" sz="2800" baseline="-25000" dirty="0" err="1" smtClean="0"/>
              <a:t>salary,ssn</a:t>
            </a:r>
            <a:endParaRPr lang="en-IN" altLang="en-US" sz="2800" dirty="0"/>
          </a:p>
        </p:txBody>
      </p:sp>
      <p:cxnSp>
        <p:nvCxnSpPr>
          <p:cNvPr id="12" name="Straight Connector 11"/>
          <p:cNvCxnSpPr/>
          <p:nvPr/>
        </p:nvCxnSpPr>
        <p:spPr>
          <a:xfrm>
            <a:off x="1981200" y="31623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4757738" y="5562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endParaRPr lang="en-IN" dirty="0">
              <a:solidFill>
                <a:schemeClr val="tx1"/>
              </a:solidFill>
            </a:endParaRPr>
          </a:p>
        </p:txBody>
      </p:sp>
      <p:sp>
        <p:nvSpPr>
          <p:cNvPr id="14" name="Oval 13"/>
          <p:cNvSpPr/>
          <p:nvPr/>
        </p:nvSpPr>
        <p:spPr>
          <a:xfrm>
            <a:off x="6629400" y="4419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endParaRPr lang="en-IN" dirty="0">
              <a:solidFill>
                <a:schemeClr val="tx1"/>
              </a:solidFill>
            </a:endParaRPr>
          </a:p>
        </p:txBody>
      </p:sp>
      <p:cxnSp>
        <p:nvCxnSpPr>
          <p:cNvPr id="15" name="Straight Connector 14"/>
          <p:cNvCxnSpPr/>
          <p:nvPr/>
        </p:nvCxnSpPr>
        <p:spPr>
          <a:xfrm>
            <a:off x="5981700" y="3886200"/>
            <a:ext cx="876300"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H="1">
            <a:off x="5008563" y="3886200"/>
            <a:ext cx="820737"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28"/>
          <p:cNvSpPr txBox="1">
            <a:spLocks noChangeArrowheads="1"/>
          </p:cNvSpPr>
          <p:nvPr/>
        </p:nvSpPr>
        <p:spPr bwMode="auto">
          <a:xfrm>
            <a:off x="5661025" y="3516313"/>
            <a:ext cx="3381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X</a:t>
            </a:r>
            <a:endParaRPr lang="en-IN" altLang="en-US" sz="1800"/>
          </a:p>
        </p:txBody>
      </p:sp>
      <p:sp>
        <p:nvSpPr>
          <p:cNvPr id="18" name="TextBox 29"/>
          <p:cNvSpPr txBox="1">
            <a:spLocks noChangeArrowheads="1"/>
          </p:cNvSpPr>
          <p:nvPr/>
        </p:nvSpPr>
        <p:spPr bwMode="auto">
          <a:xfrm>
            <a:off x="5010150" y="2590800"/>
            <a:ext cx="17145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baseline="-25000"/>
              <a:t>Dno=Dnumber</a:t>
            </a:r>
            <a:endParaRPr lang="en-IN" altLang="en-US" sz="2400" baseline="-25000"/>
          </a:p>
        </p:txBody>
      </p:sp>
      <p:cxnSp>
        <p:nvCxnSpPr>
          <p:cNvPr id="19" name="Straight Connector 18"/>
          <p:cNvCxnSpPr/>
          <p:nvPr/>
        </p:nvCxnSpPr>
        <p:spPr>
          <a:xfrm>
            <a:off x="5792788" y="25146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31"/>
          <p:cNvSpPr txBox="1">
            <a:spLocks noChangeArrowheads="1"/>
          </p:cNvSpPr>
          <p:nvPr/>
        </p:nvSpPr>
        <p:spPr bwMode="auto">
          <a:xfrm>
            <a:off x="4757738" y="1981200"/>
            <a:ext cx="24351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dirty="0"/>
              <a:t>π</a:t>
            </a:r>
            <a:r>
              <a:rPr lang="en-US" altLang="en-US" sz="2800" baseline="-25000" dirty="0" err="1"/>
              <a:t>Fname</a:t>
            </a:r>
            <a:r>
              <a:rPr lang="en-US" altLang="en-US" sz="2800" baseline="-25000" dirty="0"/>
              <a:t>, </a:t>
            </a:r>
            <a:r>
              <a:rPr lang="en-US" altLang="en-US" sz="2800" baseline="-25000" dirty="0" smtClean="0"/>
              <a:t>salary, </a:t>
            </a:r>
            <a:r>
              <a:rPr lang="en-US" altLang="en-US" sz="2800" baseline="-25000" dirty="0" err="1" smtClean="0"/>
              <a:t>ssn</a:t>
            </a:r>
            <a:endParaRPr lang="en-IN" altLang="en-US" sz="2800" dirty="0"/>
          </a:p>
        </p:txBody>
      </p:sp>
      <p:cxnSp>
        <p:nvCxnSpPr>
          <p:cNvPr id="21" name="Straight Connector 20"/>
          <p:cNvCxnSpPr/>
          <p:nvPr/>
        </p:nvCxnSpPr>
        <p:spPr>
          <a:xfrm>
            <a:off x="5791200" y="31623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9"/>
          <p:cNvSpPr txBox="1">
            <a:spLocks noChangeArrowheads="1"/>
          </p:cNvSpPr>
          <p:nvPr/>
        </p:nvSpPr>
        <p:spPr bwMode="auto">
          <a:xfrm>
            <a:off x="3898900" y="4552950"/>
            <a:ext cx="22812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a:t> </a:t>
            </a:r>
            <a:r>
              <a:rPr lang="en-US" altLang="en-US" sz="2400" baseline="-25000"/>
              <a:t>Dname=‘Accounts’  </a:t>
            </a:r>
            <a:endParaRPr lang="en-IN" altLang="en-US" sz="2400" baseline="-25000"/>
          </a:p>
        </p:txBody>
      </p:sp>
      <p:cxnSp>
        <p:nvCxnSpPr>
          <p:cNvPr id="23" name="Straight Connector 22"/>
          <p:cNvCxnSpPr/>
          <p:nvPr/>
        </p:nvCxnSpPr>
        <p:spPr>
          <a:xfrm>
            <a:off x="5029200" y="44196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029200" y="52959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2646926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
        <p:nvSpPr>
          <p:cNvPr id="4" name="Oval 3"/>
          <p:cNvSpPr/>
          <p:nvPr/>
        </p:nvSpPr>
        <p:spPr>
          <a:xfrm>
            <a:off x="1252538" y="5653088"/>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endParaRPr lang="en-IN" dirty="0">
              <a:solidFill>
                <a:schemeClr val="tx1"/>
              </a:solidFill>
            </a:endParaRPr>
          </a:p>
        </p:txBody>
      </p:sp>
      <p:sp>
        <p:nvSpPr>
          <p:cNvPr id="5" name="Oval 4"/>
          <p:cNvSpPr/>
          <p:nvPr/>
        </p:nvSpPr>
        <p:spPr>
          <a:xfrm>
            <a:off x="3124200" y="4038600"/>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endParaRPr lang="en-IN" dirty="0">
              <a:solidFill>
                <a:schemeClr val="tx1"/>
              </a:solidFill>
            </a:endParaRPr>
          </a:p>
        </p:txBody>
      </p:sp>
      <p:cxnSp>
        <p:nvCxnSpPr>
          <p:cNvPr id="6" name="Straight Connector 5"/>
          <p:cNvCxnSpPr/>
          <p:nvPr/>
        </p:nvCxnSpPr>
        <p:spPr>
          <a:xfrm>
            <a:off x="2476500" y="3505200"/>
            <a:ext cx="876300"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503363" y="3505200"/>
            <a:ext cx="820737"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28"/>
          <p:cNvSpPr txBox="1">
            <a:spLocks noChangeArrowheads="1"/>
          </p:cNvSpPr>
          <p:nvPr/>
        </p:nvSpPr>
        <p:spPr bwMode="auto">
          <a:xfrm>
            <a:off x="2155825" y="3135313"/>
            <a:ext cx="3381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X</a:t>
            </a:r>
            <a:endParaRPr lang="en-IN" altLang="en-US" sz="1800"/>
          </a:p>
        </p:txBody>
      </p:sp>
      <p:sp>
        <p:nvSpPr>
          <p:cNvPr id="9" name="TextBox 29"/>
          <p:cNvSpPr txBox="1">
            <a:spLocks noChangeArrowheads="1"/>
          </p:cNvSpPr>
          <p:nvPr/>
        </p:nvSpPr>
        <p:spPr bwMode="auto">
          <a:xfrm>
            <a:off x="1504950" y="2209800"/>
            <a:ext cx="17145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baseline="-25000"/>
              <a:t>Dno=Dnumber</a:t>
            </a:r>
            <a:endParaRPr lang="en-IN" altLang="en-US" sz="2400" baseline="-25000"/>
          </a:p>
        </p:txBody>
      </p:sp>
      <p:cxnSp>
        <p:nvCxnSpPr>
          <p:cNvPr id="10" name="Straight Connector 9"/>
          <p:cNvCxnSpPr/>
          <p:nvPr/>
        </p:nvCxnSpPr>
        <p:spPr>
          <a:xfrm>
            <a:off x="2287588" y="21336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31"/>
          <p:cNvSpPr txBox="1">
            <a:spLocks noChangeArrowheads="1"/>
          </p:cNvSpPr>
          <p:nvPr/>
        </p:nvSpPr>
        <p:spPr bwMode="auto">
          <a:xfrm>
            <a:off x="1252538" y="1600200"/>
            <a:ext cx="24351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dirty="0"/>
              <a:t>π</a:t>
            </a:r>
            <a:r>
              <a:rPr lang="en-US" altLang="en-US" sz="2800" baseline="-25000" dirty="0" err="1"/>
              <a:t>Fname</a:t>
            </a:r>
            <a:r>
              <a:rPr lang="en-US" altLang="en-US" sz="2800" baseline="-25000" dirty="0"/>
              <a:t>, </a:t>
            </a:r>
            <a:r>
              <a:rPr lang="en-US" altLang="en-US" sz="2800" baseline="-25000" dirty="0" smtClean="0"/>
              <a:t>salary, </a:t>
            </a:r>
            <a:r>
              <a:rPr lang="en-US" altLang="en-US" sz="2800" baseline="-25000" dirty="0" err="1" smtClean="0"/>
              <a:t>ssn</a:t>
            </a:r>
            <a:endParaRPr lang="en-IN" altLang="en-US" sz="2800" dirty="0"/>
          </a:p>
        </p:txBody>
      </p:sp>
      <p:cxnSp>
        <p:nvCxnSpPr>
          <p:cNvPr id="12" name="Straight Connector 11"/>
          <p:cNvCxnSpPr/>
          <p:nvPr/>
        </p:nvCxnSpPr>
        <p:spPr>
          <a:xfrm>
            <a:off x="2286000" y="27813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29"/>
          <p:cNvSpPr txBox="1">
            <a:spLocks noChangeArrowheads="1"/>
          </p:cNvSpPr>
          <p:nvPr/>
        </p:nvSpPr>
        <p:spPr bwMode="auto">
          <a:xfrm>
            <a:off x="409575" y="4924425"/>
            <a:ext cx="22812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a:t> </a:t>
            </a:r>
            <a:r>
              <a:rPr lang="en-US" altLang="en-US" sz="2400" baseline="-25000"/>
              <a:t>Dname=‘Accounts’  </a:t>
            </a:r>
            <a:endParaRPr lang="en-IN" altLang="en-US" sz="2400" baseline="-25000"/>
          </a:p>
        </p:txBody>
      </p:sp>
      <p:cxnSp>
        <p:nvCxnSpPr>
          <p:cNvPr id="14" name="Straight Connector 13"/>
          <p:cNvCxnSpPr/>
          <p:nvPr/>
        </p:nvCxnSpPr>
        <p:spPr>
          <a:xfrm>
            <a:off x="1549400" y="4770438"/>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549400" y="5386388"/>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31"/>
          <p:cNvSpPr txBox="1">
            <a:spLocks noChangeArrowheads="1"/>
          </p:cNvSpPr>
          <p:nvPr/>
        </p:nvSpPr>
        <p:spPr bwMode="auto">
          <a:xfrm>
            <a:off x="738188" y="4062413"/>
            <a:ext cx="14176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a:t>π</a:t>
            </a:r>
            <a:r>
              <a:rPr lang="en-US" altLang="en-US" sz="2800" baseline="-25000"/>
              <a:t>Dnumber</a:t>
            </a:r>
            <a:endParaRPr lang="en-IN" altLang="en-US" sz="2800"/>
          </a:p>
        </p:txBody>
      </p:sp>
      <p:sp>
        <p:nvSpPr>
          <p:cNvPr id="17" name="Oval 16"/>
          <p:cNvSpPr/>
          <p:nvPr/>
        </p:nvSpPr>
        <p:spPr>
          <a:xfrm>
            <a:off x="5033963" y="6034088"/>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endParaRPr lang="en-IN" dirty="0">
              <a:solidFill>
                <a:schemeClr val="tx1"/>
              </a:solidFill>
            </a:endParaRPr>
          </a:p>
        </p:txBody>
      </p:sp>
      <p:sp>
        <p:nvSpPr>
          <p:cNvPr id="18" name="Oval 17"/>
          <p:cNvSpPr/>
          <p:nvPr/>
        </p:nvSpPr>
        <p:spPr>
          <a:xfrm>
            <a:off x="7334250" y="5334000"/>
            <a:ext cx="533400" cy="419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endParaRPr lang="en-IN" dirty="0">
              <a:solidFill>
                <a:schemeClr val="tx1"/>
              </a:solidFill>
            </a:endParaRPr>
          </a:p>
        </p:txBody>
      </p:sp>
      <p:cxnSp>
        <p:nvCxnSpPr>
          <p:cNvPr id="19" name="Straight Connector 18"/>
          <p:cNvCxnSpPr/>
          <p:nvPr/>
        </p:nvCxnSpPr>
        <p:spPr>
          <a:xfrm>
            <a:off x="6591300" y="3886200"/>
            <a:ext cx="876300"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486400" y="3886200"/>
            <a:ext cx="952500" cy="6858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8"/>
          <p:cNvSpPr txBox="1">
            <a:spLocks noChangeArrowheads="1"/>
          </p:cNvSpPr>
          <p:nvPr/>
        </p:nvSpPr>
        <p:spPr bwMode="auto">
          <a:xfrm>
            <a:off x="6270625" y="3516313"/>
            <a:ext cx="3381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X</a:t>
            </a:r>
            <a:endParaRPr lang="en-IN" altLang="en-US" sz="1800"/>
          </a:p>
        </p:txBody>
      </p:sp>
      <p:sp>
        <p:nvSpPr>
          <p:cNvPr id="22" name="TextBox 29"/>
          <p:cNvSpPr txBox="1">
            <a:spLocks noChangeArrowheads="1"/>
          </p:cNvSpPr>
          <p:nvPr/>
        </p:nvSpPr>
        <p:spPr bwMode="auto">
          <a:xfrm>
            <a:off x="5619750" y="2590800"/>
            <a:ext cx="17145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baseline="-25000"/>
              <a:t>Dnumber=Dno</a:t>
            </a:r>
            <a:endParaRPr lang="en-IN" altLang="en-US" sz="2400" baseline="-25000"/>
          </a:p>
        </p:txBody>
      </p:sp>
      <p:cxnSp>
        <p:nvCxnSpPr>
          <p:cNvPr id="23" name="Straight Connector 22"/>
          <p:cNvCxnSpPr/>
          <p:nvPr/>
        </p:nvCxnSpPr>
        <p:spPr>
          <a:xfrm>
            <a:off x="6402388" y="25146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31"/>
          <p:cNvSpPr txBox="1">
            <a:spLocks noChangeArrowheads="1"/>
          </p:cNvSpPr>
          <p:nvPr/>
        </p:nvSpPr>
        <p:spPr bwMode="auto">
          <a:xfrm>
            <a:off x="5367338" y="1981200"/>
            <a:ext cx="24351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dirty="0"/>
              <a:t>π</a:t>
            </a:r>
            <a:r>
              <a:rPr lang="en-US" altLang="en-US" sz="2800" baseline="-25000" dirty="0" err="1"/>
              <a:t>Fname</a:t>
            </a:r>
            <a:r>
              <a:rPr lang="en-US" altLang="en-US" sz="2800" baseline="-25000" dirty="0"/>
              <a:t>, </a:t>
            </a:r>
            <a:r>
              <a:rPr lang="en-US" altLang="en-US" sz="2800" baseline="-25000" dirty="0" smtClean="0"/>
              <a:t>salary, </a:t>
            </a:r>
            <a:r>
              <a:rPr lang="en-US" altLang="en-US" sz="2800" baseline="-25000" dirty="0" err="1" smtClean="0"/>
              <a:t>ssn</a:t>
            </a:r>
            <a:endParaRPr lang="en-IN" altLang="en-US" sz="2800" dirty="0"/>
          </a:p>
        </p:txBody>
      </p:sp>
      <p:cxnSp>
        <p:nvCxnSpPr>
          <p:cNvPr id="25" name="Straight Connector 24"/>
          <p:cNvCxnSpPr/>
          <p:nvPr/>
        </p:nvCxnSpPr>
        <p:spPr>
          <a:xfrm>
            <a:off x="6400800" y="3162300"/>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9"/>
          <p:cNvSpPr txBox="1">
            <a:spLocks noChangeArrowheads="1"/>
          </p:cNvSpPr>
          <p:nvPr/>
        </p:nvSpPr>
        <p:spPr bwMode="auto">
          <a:xfrm>
            <a:off x="4191000" y="5305425"/>
            <a:ext cx="2281238"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a:t> </a:t>
            </a:r>
            <a:r>
              <a:rPr lang="en-US" altLang="en-US" sz="2400" baseline="-25000"/>
              <a:t>Dname=‘Accounts’  </a:t>
            </a:r>
            <a:endParaRPr lang="en-IN" altLang="en-US" sz="2400" baseline="-25000"/>
          </a:p>
        </p:txBody>
      </p:sp>
      <p:cxnSp>
        <p:nvCxnSpPr>
          <p:cNvPr id="27" name="Straight Connector 26"/>
          <p:cNvCxnSpPr/>
          <p:nvPr/>
        </p:nvCxnSpPr>
        <p:spPr>
          <a:xfrm>
            <a:off x="5332413" y="5151438"/>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5332413" y="5767388"/>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31"/>
          <p:cNvSpPr txBox="1">
            <a:spLocks noChangeArrowheads="1"/>
          </p:cNvSpPr>
          <p:nvPr/>
        </p:nvSpPr>
        <p:spPr bwMode="auto">
          <a:xfrm>
            <a:off x="4519613" y="4443413"/>
            <a:ext cx="14176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a:t>π</a:t>
            </a:r>
            <a:r>
              <a:rPr lang="en-US" altLang="en-US" sz="2800" baseline="-25000"/>
              <a:t>Dnumber</a:t>
            </a:r>
            <a:endParaRPr lang="en-IN" altLang="en-US" sz="2800"/>
          </a:p>
        </p:txBody>
      </p:sp>
      <p:sp>
        <p:nvSpPr>
          <p:cNvPr id="30" name="TextBox 31"/>
          <p:cNvSpPr txBox="1">
            <a:spLocks noChangeArrowheads="1"/>
          </p:cNvSpPr>
          <p:nvPr/>
        </p:nvSpPr>
        <p:spPr bwMode="auto">
          <a:xfrm>
            <a:off x="6208713" y="4419600"/>
            <a:ext cx="28273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a:t>π</a:t>
            </a:r>
            <a:r>
              <a:rPr lang="en-US" altLang="en-US" sz="2800" baseline="-25000"/>
              <a:t>ssn,Dno,Fname,salary</a:t>
            </a:r>
            <a:endParaRPr lang="en-IN" altLang="en-US" sz="2800"/>
          </a:p>
        </p:txBody>
      </p:sp>
      <p:cxnSp>
        <p:nvCxnSpPr>
          <p:cNvPr id="31" name="Straight Connector 30"/>
          <p:cNvCxnSpPr/>
          <p:nvPr/>
        </p:nvCxnSpPr>
        <p:spPr>
          <a:xfrm>
            <a:off x="7600950" y="5114925"/>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24212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
        <p:nvSpPr>
          <p:cNvPr id="4" name="Oval 3"/>
          <p:cNvSpPr/>
          <p:nvPr/>
        </p:nvSpPr>
        <p:spPr>
          <a:xfrm>
            <a:off x="2822675" y="5609679"/>
            <a:ext cx="533400" cy="5334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D</a:t>
            </a:r>
            <a:endParaRPr lang="en-IN" dirty="0">
              <a:solidFill>
                <a:schemeClr val="tx1"/>
              </a:solidFill>
            </a:endParaRPr>
          </a:p>
        </p:txBody>
      </p:sp>
      <p:sp>
        <p:nvSpPr>
          <p:cNvPr id="5" name="Oval 4"/>
          <p:cNvSpPr/>
          <p:nvPr/>
        </p:nvSpPr>
        <p:spPr>
          <a:xfrm>
            <a:off x="5122962" y="4909592"/>
            <a:ext cx="533400" cy="4191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t>
            </a:r>
            <a:endParaRPr lang="en-IN" dirty="0">
              <a:solidFill>
                <a:schemeClr val="tx1"/>
              </a:solidFill>
            </a:endParaRPr>
          </a:p>
        </p:txBody>
      </p:sp>
      <p:cxnSp>
        <p:nvCxnSpPr>
          <p:cNvPr id="6" name="Straight Connector 5"/>
          <p:cNvCxnSpPr/>
          <p:nvPr/>
        </p:nvCxnSpPr>
        <p:spPr>
          <a:xfrm>
            <a:off x="4380012" y="3461792"/>
            <a:ext cx="876300" cy="5334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3275112" y="3461792"/>
            <a:ext cx="952500" cy="6858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31"/>
          <p:cNvSpPr txBox="1">
            <a:spLocks noChangeArrowheads="1"/>
          </p:cNvSpPr>
          <p:nvPr/>
        </p:nvSpPr>
        <p:spPr bwMode="auto">
          <a:xfrm>
            <a:off x="3156050" y="1556792"/>
            <a:ext cx="2435154"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dirty="0"/>
              <a:t>π</a:t>
            </a:r>
            <a:r>
              <a:rPr lang="en-US" altLang="en-US" sz="2800" baseline="-25000" dirty="0" err="1"/>
              <a:t>Fname</a:t>
            </a:r>
            <a:r>
              <a:rPr lang="en-US" altLang="en-US" sz="2800" baseline="-25000" dirty="0"/>
              <a:t>, </a:t>
            </a:r>
            <a:r>
              <a:rPr lang="en-US" altLang="en-US" sz="2800" baseline="-25000" dirty="0" smtClean="0"/>
              <a:t>salary, </a:t>
            </a:r>
            <a:r>
              <a:rPr lang="en-US" altLang="en-US" sz="2800" baseline="-25000" dirty="0" err="1" smtClean="0"/>
              <a:t>ssn</a:t>
            </a:r>
            <a:endParaRPr lang="en-IN" altLang="en-US" sz="2800" dirty="0"/>
          </a:p>
        </p:txBody>
      </p:sp>
      <p:cxnSp>
        <p:nvCxnSpPr>
          <p:cNvPr id="9" name="Straight Connector 8"/>
          <p:cNvCxnSpPr/>
          <p:nvPr/>
        </p:nvCxnSpPr>
        <p:spPr>
          <a:xfrm>
            <a:off x="4189512" y="2180679"/>
            <a:ext cx="0" cy="823913"/>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29"/>
          <p:cNvSpPr txBox="1">
            <a:spLocks noChangeArrowheads="1"/>
          </p:cNvSpPr>
          <p:nvPr/>
        </p:nvSpPr>
        <p:spPr bwMode="auto">
          <a:xfrm>
            <a:off x="1979712" y="4881017"/>
            <a:ext cx="228123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400"/>
              <a:t>σ</a:t>
            </a:r>
            <a:r>
              <a:rPr lang="en-US" altLang="en-US" sz="2400"/>
              <a:t> </a:t>
            </a:r>
            <a:r>
              <a:rPr lang="en-US" altLang="en-US" sz="2400" baseline="-25000"/>
              <a:t>Dname=‘Accounts’  </a:t>
            </a:r>
            <a:endParaRPr lang="en-IN" altLang="en-US" sz="2400" baseline="-25000"/>
          </a:p>
        </p:txBody>
      </p:sp>
      <p:cxnSp>
        <p:nvCxnSpPr>
          <p:cNvPr id="11" name="Straight Connector 10"/>
          <p:cNvCxnSpPr/>
          <p:nvPr/>
        </p:nvCxnSpPr>
        <p:spPr>
          <a:xfrm>
            <a:off x="3121125" y="4728617"/>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121125" y="5342979"/>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31"/>
          <p:cNvSpPr txBox="1">
            <a:spLocks noChangeArrowheads="1"/>
          </p:cNvSpPr>
          <p:nvPr/>
        </p:nvSpPr>
        <p:spPr bwMode="auto">
          <a:xfrm>
            <a:off x="2308325" y="4020592"/>
            <a:ext cx="1417637"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a:t>π</a:t>
            </a:r>
            <a:r>
              <a:rPr lang="en-US" altLang="en-US" sz="2800" baseline="-25000"/>
              <a:t>Dnumber</a:t>
            </a:r>
            <a:endParaRPr lang="en-IN" altLang="en-US" sz="2800"/>
          </a:p>
        </p:txBody>
      </p:sp>
      <p:sp>
        <p:nvSpPr>
          <p:cNvPr id="14" name="TextBox 31"/>
          <p:cNvSpPr txBox="1">
            <a:spLocks noChangeArrowheads="1"/>
          </p:cNvSpPr>
          <p:nvPr/>
        </p:nvSpPr>
        <p:spPr bwMode="auto">
          <a:xfrm>
            <a:off x="3997425" y="3995192"/>
            <a:ext cx="2827337"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l-GR" altLang="en-US" sz="2800"/>
              <a:t>π</a:t>
            </a:r>
            <a:r>
              <a:rPr lang="en-US" altLang="en-US" sz="2800" baseline="-25000"/>
              <a:t>ssn,Dno,Fname,salary</a:t>
            </a:r>
            <a:endParaRPr lang="en-IN" altLang="en-US" sz="2800"/>
          </a:p>
        </p:txBody>
      </p:sp>
      <p:cxnSp>
        <p:nvCxnSpPr>
          <p:cNvPr id="15" name="Straight Connector 14"/>
          <p:cNvCxnSpPr/>
          <p:nvPr/>
        </p:nvCxnSpPr>
        <p:spPr>
          <a:xfrm>
            <a:off x="5389662" y="4690517"/>
            <a:ext cx="0" cy="266700"/>
          </a:xfrm>
          <a:prstGeom prst="line">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3"/>
          <p:cNvSpPr txBox="1">
            <a:spLocks noChangeArrowheads="1"/>
          </p:cNvSpPr>
          <p:nvPr/>
        </p:nvSpPr>
        <p:spPr bwMode="auto">
          <a:xfrm>
            <a:off x="3422750" y="3004592"/>
            <a:ext cx="18161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t> Dno=Dnumber’</a:t>
            </a:r>
            <a:endParaRPr lang="en-IN" altLang="en-US" sz="1800"/>
          </a:p>
        </p:txBody>
      </p:sp>
      <p:graphicFrame>
        <p:nvGraphicFramePr>
          <p:cNvPr id="17" name="Object 14"/>
          <p:cNvGraphicFramePr>
            <a:graphicFrameLocks noChangeAspect="1"/>
          </p:cNvGraphicFramePr>
          <p:nvPr>
            <p:extLst>
              <p:ext uri="{D42A27DB-BD31-4B8C-83A1-F6EECF244321}">
                <p14:modId xmlns="" xmlns:p14="http://schemas.microsoft.com/office/powerpoint/2010/main" val="227913490"/>
              </p:ext>
            </p:extLst>
          </p:nvPr>
        </p:nvGraphicFramePr>
        <p:xfrm>
          <a:off x="3076675" y="2909342"/>
          <a:ext cx="473075" cy="412750"/>
        </p:xfrm>
        <a:graphic>
          <a:graphicData uri="http://schemas.openxmlformats.org/presentationml/2006/ole">
            <p:oleObj spid="_x0000_s3077" name="Picture" r:id="rId3" imgW="227984" imgH="132691" progId="Word.Picture.8">
              <p:embed/>
            </p:oleObj>
          </a:graphicData>
        </a:graphic>
      </p:graphicFrame>
    </p:spTree>
    <p:extLst>
      <p:ext uri="{BB962C8B-B14F-4D97-AF65-F5344CB8AC3E}">
        <p14:creationId xmlns="" xmlns:p14="http://schemas.microsoft.com/office/powerpoint/2010/main" val="1992687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50000"/>
              </a:lnSpc>
            </a:pPr>
            <a:r>
              <a:rPr lang="en-IN" b="1" dirty="0">
                <a:latin typeface="Times New Roman" pitchFamily="18" charset="0"/>
                <a:cs typeface="Times New Roman" pitchFamily="18" charset="0"/>
              </a:rPr>
              <a:t>SELECT </a:t>
            </a:r>
            <a:r>
              <a:rPr lang="en-IN" dirty="0" err="1">
                <a:latin typeface="Times New Roman" pitchFamily="18" charset="0"/>
                <a:cs typeface="Times New Roman" pitchFamily="18" charset="0"/>
              </a:rPr>
              <a:t>Lname</a:t>
            </a:r>
            <a:endParaRPr lang="en-IN" dirty="0">
              <a:latin typeface="Times New Roman" pitchFamily="18" charset="0"/>
              <a:cs typeface="Times New Roman" pitchFamily="18" charset="0"/>
            </a:endParaRPr>
          </a:p>
          <a:p>
            <a:pPr>
              <a:lnSpc>
                <a:spcPct val="150000"/>
              </a:lnSpc>
            </a:pPr>
            <a:r>
              <a:rPr lang="en-IN" b="1" dirty="0">
                <a:latin typeface="Times New Roman" pitchFamily="18" charset="0"/>
                <a:cs typeface="Times New Roman" pitchFamily="18" charset="0"/>
              </a:rPr>
              <a:t>FROM </a:t>
            </a:r>
            <a:r>
              <a:rPr lang="en-IN" dirty="0">
                <a:latin typeface="Times New Roman" pitchFamily="18" charset="0"/>
                <a:cs typeface="Times New Roman" pitchFamily="18" charset="0"/>
              </a:rPr>
              <a:t>EMPLOYEE</a:t>
            </a:r>
            <a:r>
              <a:rPr lang="en-IN" i="1" dirty="0">
                <a:latin typeface="Times New Roman" pitchFamily="18" charset="0"/>
                <a:cs typeface="Times New Roman" pitchFamily="18" charset="0"/>
              </a:rPr>
              <a:t>, </a:t>
            </a:r>
            <a:r>
              <a:rPr lang="en-IN" dirty="0">
                <a:latin typeface="Times New Roman" pitchFamily="18" charset="0"/>
                <a:cs typeface="Times New Roman" pitchFamily="18" charset="0"/>
              </a:rPr>
              <a:t>WORKS_ON, PROJECT</a:t>
            </a:r>
          </a:p>
          <a:p>
            <a:pPr>
              <a:lnSpc>
                <a:spcPct val="150000"/>
              </a:lnSpc>
            </a:pPr>
            <a:r>
              <a:rPr lang="en-US" b="1" dirty="0">
                <a:latin typeface="Times New Roman" pitchFamily="18" charset="0"/>
                <a:cs typeface="Times New Roman" pitchFamily="18" charset="0"/>
              </a:rPr>
              <a:t>WHERE </a:t>
            </a:r>
            <a:r>
              <a:rPr lang="en-US" dirty="0" err="1">
                <a:latin typeface="Times New Roman" pitchFamily="18" charset="0"/>
                <a:cs typeface="Times New Roman" pitchFamily="18" charset="0"/>
              </a:rPr>
              <a:t>Pname</a:t>
            </a:r>
            <a:r>
              <a:rPr lang="en-US" dirty="0">
                <a:latin typeface="Times New Roman" pitchFamily="18" charset="0"/>
                <a:cs typeface="Times New Roman" pitchFamily="18" charset="0"/>
              </a:rPr>
              <a:t>=‘Aquarius’ </a:t>
            </a:r>
            <a:r>
              <a:rPr lang="en-US" b="1" dirty="0">
                <a:latin typeface="Times New Roman" pitchFamily="18" charset="0"/>
                <a:cs typeface="Times New Roman" pitchFamily="18" charset="0"/>
              </a:rPr>
              <a:t>AND </a:t>
            </a:r>
            <a:r>
              <a:rPr lang="en-US" dirty="0" err="1">
                <a:latin typeface="Times New Roman" pitchFamily="18" charset="0"/>
                <a:cs typeface="Times New Roman" pitchFamily="18" charset="0"/>
              </a:rPr>
              <a:t>Pnumber</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Pno</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AND </a:t>
            </a:r>
            <a:r>
              <a:rPr lang="en-US" dirty="0" err="1" smtClean="0">
                <a:latin typeface="Times New Roman" pitchFamily="18" charset="0"/>
                <a:cs typeface="Times New Roman" pitchFamily="18" charset="0"/>
              </a:rPr>
              <a:t>Essn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Ssn</a:t>
            </a:r>
            <a:r>
              <a:rPr lang="en-US" dirty="0">
                <a:latin typeface="Times New Roman" pitchFamily="18" charset="0"/>
                <a:cs typeface="Times New Roman" pitchFamily="18" charset="0"/>
              </a:rPr>
              <a:t> </a:t>
            </a:r>
            <a:r>
              <a:rPr lang="en-IN" b="1" dirty="0" smtClean="0">
                <a:latin typeface="Times New Roman" pitchFamily="18" charset="0"/>
                <a:cs typeface="Times New Roman" pitchFamily="18" charset="0"/>
              </a:rPr>
              <a:t>AND </a:t>
            </a:r>
            <a:r>
              <a:rPr lang="en-IN" dirty="0" err="1">
                <a:latin typeface="Times New Roman" pitchFamily="18" charset="0"/>
                <a:cs typeface="Times New Roman" pitchFamily="18" charset="0"/>
              </a:rPr>
              <a:t>Bdate</a:t>
            </a:r>
            <a:r>
              <a:rPr lang="en-IN" dirty="0">
                <a:latin typeface="Times New Roman" pitchFamily="18" charset="0"/>
                <a:cs typeface="Times New Roman" pitchFamily="18" charset="0"/>
              </a:rPr>
              <a:t> &gt; ‘1957-12-31’;</a:t>
            </a: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Example 2</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940767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Initial Query Tree</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838200" y="1752600"/>
            <a:ext cx="7467600" cy="4114800"/>
          </a:xfrm>
          <a:prstGeom prst="rect">
            <a:avLst/>
          </a:prstGeom>
        </p:spPr>
      </p:pic>
    </p:spTree>
    <p:extLst>
      <p:ext uri="{BB962C8B-B14F-4D97-AF65-F5344CB8AC3E}">
        <p14:creationId xmlns="" xmlns:p14="http://schemas.microsoft.com/office/powerpoint/2010/main" val="843679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Moving Select Operations down the query tree</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115616" y="1844824"/>
            <a:ext cx="6552728" cy="4104455"/>
          </a:xfrm>
          <a:prstGeom prst="rect">
            <a:avLst/>
          </a:prstGeom>
        </p:spPr>
      </p:pic>
    </p:spTree>
    <p:extLst>
      <p:ext uri="{BB962C8B-B14F-4D97-AF65-F5344CB8AC3E}">
        <p14:creationId xmlns="" xmlns:p14="http://schemas.microsoft.com/office/powerpoint/2010/main" val="1649579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Apply more restrictive Select operation first</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457200" y="1844824"/>
            <a:ext cx="8001000" cy="4174975"/>
          </a:xfrm>
          <a:prstGeom prst="rect">
            <a:avLst/>
          </a:prstGeom>
        </p:spPr>
      </p:pic>
    </p:spTree>
    <p:extLst>
      <p:ext uri="{BB962C8B-B14F-4D97-AF65-F5344CB8AC3E}">
        <p14:creationId xmlns="" xmlns:p14="http://schemas.microsoft.com/office/powerpoint/2010/main" val="282031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Implementation of various operations</a:t>
            </a:r>
          </a:p>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Steps in query processing</a:t>
            </a:r>
          </a:p>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SQL to relational expressions</a:t>
            </a:r>
          </a:p>
          <a:p>
            <a:pPr algn="just">
              <a:lnSpc>
                <a:spcPct val="150000"/>
              </a:lnSpc>
              <a:buFont typeface="Arial" panose="020B0604020202020204" pitchFamily="34" charset="0"/>
              <a:buChar char="•"/>
            </a:pPr>
            <a:r>
              <a:rPr lang="en-IN" dirty="0" smtClean="0">
                <a:latin typeface="Times New Roman" pitchFamily="18" charset="0"/>
                <a:cs typeface="Times New Roman" pitchFamily="18" charset="0"/>
              </a:rPr>
              <a:t>Query Optimization</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Contents</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068845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normAutofit fontScale="92500"/>
          </a:bodyPr>
          <a:lstStyle/>
          <a:p>
            <a:r>
              <a:rPr lang="en-US" dirty="0">
                <a:solidFill>
                  <a:srgbClr val="C00000"/>
                </a:solidFill>
                <a:latin typeface="Times New Roman" pitchFamily="18" charset="0"/>
                <a:cs typeface="Times New Roman" pitchFamily="18" charset="0"/>
              </a:rPr>
              <a:t>Replacing CARTESIAN PRODUCT and SELECT with JOIN operations.</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187624" y="1988841"/>
            <a:ext cx="5832648" cy="3816424"/>
          </a:xfrm>
          <a:prstGeom prst="rect">
            <a:avLst/>
          </a:prstGeom>
        </p:spPr>
      </p:pic>
    </p:spTree>
    <p:extLst>
      <p:ext uri="{BB962C8B-B14F-4D97-AF65-F5344CB8AC3E}">
        <p14:creationId xmlns="" xmlns:p14="http://schemas.microsoft.com/office/powerpoint/2010/main" val="4001016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solidFill>
                  <a:srgbClr val="C00000"/>
                </a:solidFill>
                <a:latin typeface="Times New Roman" pitchFamily="18" charset="0"/>
                <a:cs typeface="Times New Roman" pitchFamily="18" charset="0"/>
              </a:rPr>
              <a:t>Moving PROJECT operations down the query tree.</a:t>
            </a:r>
            <a:endParaRPr lang="en-IN" dirty="0">
              <a:solidFill>
                <a:srgbClr val="C00000"/>
              </a:solidFill>
              <a:latin typeface="Times New Roman" pitchFamily="18" charset="0"/>
              <a:cs typeface="Times New Roman" pitchFamily="18" charset="0"/>
            </a:endParaRPr>
          </a:p>
        </p:txBody>
      </p:sp>
      <p:pic>
        <p:nvPicPr>
          <p:cNvPr id="4" name="Picture 3"/>
          <p:cNvPicPr>
            <a:picLocks noChangeAspect="1"/>
          </p:cNvPicPr>
          <p:nvPr/>
        </p:nvPicPr>
        <p:blipFill>
          <a:blip r:embed="rId2"/>
          <a:stretch>
            <a:fillRect/>
          </a:stretch>
        </p:blipFill>
        <p:spPr>
          <a:xfrm>
            <a:off x="1043608" y="1700808"/>
            <a:ext cx="6984776" cy="4032448"/>
          </a:xfrm>
          <a:prstGeom prst="rect">
            <a:avLst/>
          </a:prstGeom>
        </p:spPr>
      </p:pic>
    </p:spTree>
    <p:extLst>
      <p:ext uri="{BB962C8B-B14F-4D97-AF65-F5344CB8AC3E}">
        <p14:creationId xmlns="" xmlns:p14="http://schemas.microsoft.com/office/powerpoint/2010/main" val="3914958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lnSpc>
                <a:spcPct val="150000"/>
              </a:lnSpc>
              <a:buFont typeface="Arial" panose="020B0604020202020204" pitchFamily="34" charset="0"/>
              <a:buChar char="•"/>
            </a:pPr>
            <a:r>
              <a:rPr lang="en-US" b="1" dirty="0">
                <a:latin typeface="Times New Roman" pitchFamily="18" charset="0"/>
                <a:cs typeface="Times New Roman" pitchFamily="18" charset="0"/>
              </a:rPr>
              <a:t>External sorting </a:t>
            </a:r>
            <a:r>
              <a:rPr lang="en-US" dirty="0">
                <a:latin typeface="Times New Roman" pitchFamily="18" charset="0"/>
                <a:cs typeface="Times New Roman" pitchFamily="18" charset="0"/>
              </a:rPr>
              <a:t>refers to sorting algorithms that are suitable for large files </a:t>
            </a:r>
            <a:r>
              <a:rPr lang="en-US" dirty="0" smtClean="0">
                <a:latin typeface="Times New Roman" pitchFamily="18" charset="0"/>
                <a:cs typeface="Times New Roman" pitchFamily="18" charset="0"/>
              </a:rPr>
              <a:t>of records </a:t>
            </a:r>
            <a:r>
              <a:rPr lang="en-US" dirty="0">
                <a:latin typeface="Times New Roman" pitchFamily="18" charset="0"/>
                <a:cs typeface="Times New Roman" pitchFamily="18" charset="0"/>
              </a:rPr>
              <a:t>stored on disk that do not fit entirely in main memory, such as most </a:t>
            </a:r>
            <a:r>
              <a:rPr lang="en-US" dirty="0" smtClean="0">
                <a:latin typeface="Times New Roman" pitchFamily="18" charset="0"/>
                <a:cs typeface="Times New Roman" pitchFamily="18" charset="0"/>
              </a:rPr>
              <a:t>database files.</a:t>
            </a:r>
          </a:p>
          <a:p>
            <a:pPr algn="just">
              <a:lnSpc>
                <a:spcPct val="150000"/>
              </a:lnSpc>
              <a:buFont typeface="Arial" panose="020B0604020202020204" pitchFamily="34" charset="0"/>
              <a:buChar char="•"/>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typical external sorting algorithm uses a </a:t>
            </a:r>
            <a:r>
              <a:rPr lang="en-US" b="1" dirty="0">
                <a:latin typeface="Times New Roman" pitchFamily="18" charset="0"/>
                <a:cs typeface="Times New Roman" pitchFamily="18" charset="0"/>
              </a:rPr>
              <a:t>sort-merge strategy</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which starts </a:t>
            </a:r>
            <a:r>
              <a:rPr lang="en-US" dirty="0">
                <a:latin typeface="Times New Roman" pitchFamily="18" charset="0"/>
                <a:cs typeface="Times New Roman" pitchFamily="18" charset="0"/>
              </a:rPr>
              <a:t>by sorting small </a:t>
            </a:r>
            <a:r>
              <a:rPr lang="en-US" dirty="0" smtClean="0">
                <a:latin typeface="Times New Roman" pitchFamily="18" charset="0"/>
                <a:cs typeface="Times New Roman" pitchFamily="18" charset="0"/>
              </a:rPr>
              <a:t>sub files—called </a:t>
            </a:r>
            <a:r>
              <a:rPr lang="en-US" b="1" dirty="0">
                <a:latin typeface="Times New Roman" pitchFamily="18" charset="0"/>
                <a:cs typeface="Times New Roman" pitchFamily="18" charset="0"/>
              </a:rPr>
              <a:t>runs</a:t>
            </a:r>
            <a:r>
              <a:rPr lang="en-US" dirty="0">
                <a:latin typeface="Times New Roman" pitchFamily="18" charset="0"/>
                <a:cs typeface="Times New Roman" pitchFamily="18" charset="0"/>
              </a:rPr>
              <a:t>—of the main file and then merges </a:t>
            </a:r>
            <a:r>
              <a:rPr lang="en-US" dirty="0" smtClean="0">
                <a:latin typeface="Times New Roman" pitchFamily="18" charset="0"/>
                <a:cs typeface="Times New Roman" pitchFamily="18" charset="0"/>
              </a:rPr>
              <a:t>the sorted </a:t>
            </a:r>
            <a:r>
              <a:rPr lang="en-US" dirty="0">
                <a:latin typeface="Times New Roman" pitchFamily="18" charset="0"/>
                <a:cs typeface="Times New Roman" pitchFamily="18" charset="0"/>
              </a:rPr>
              <a:t>runs, creating larger sorted </a:t>
            </a:r>
            <a:r>
              <a:rPr lang="en-US" dirty="0" smtClean="0">
                <a:latin typeface="Times New Roman" pitchFamily="18" charset="0"/>
                <a:cs typeface="Times New Roman" pitchFamily="18" charset="0"/>
              </a:rPr>
              <a:t>sub files </a:t>
            </a:r>
            <a:r>
              <a:rPr lang="en-US" dirty="0">
                <a:latin typeface="Times New Roman" pitchFamily="18" charset="0"/>
                <a:cs typeface="Times New Roman" pitchFamily="18" charset="0"/>
              </a:rPr>
              <a:t>that are merged in turn.</a:t>
            </a: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External Sorting</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406884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50000"/>
              </a:lnSpc>
              <a:buFont typeface="Arial" panose="020B0604020202020204" pitchFamily="34" charset="0"/>
              <a:buChar char="•"/>
            </a:pPr>
            <a:r>
              <a:rPr lang="en-US" dirty="0">
                <a:latin typeface="Times New Roman" pitchFamily="18" charset="0"/>
                <a:cs typeface="Times New Roman" pitchFamily="18" charset="0"/>
              </a:rPr>
              <a:t>In the </a:t>
            </a:r>
            <a:r>
              <a:rPr lang="en-US" b="1" dirty="0">
                <a:latin typeface="Times New Roman" pitchFamily="18" charset="0"/>
                <a:cs typeface="Times New Roman" pitchFamily="18" charset="0"/>
              </a:rPr>
              <a:t>sorting phase</a:t>
            </a:r>
            <a:r>
              <a:rPr lang="en-US" dirty="0">
                <a:latin typeface="Times New Roman" pitchFamily="18" charset="0"/>
                <a:cs typeface="Times New Roman" pitchFamily="18" charset="0"/>
              </a:rPr>
              <a:t>, runs (portions or pieces) of the file that can fit in the </a:t>
            </a:r>
            <a:r>
              <a:rPr lang="en-US" dirty="0" smtClean="0">
                <a:latin typeface="Times New Roman" pitchFamily="18" charset="0"/>
                <a:cs typeface="Times New Roman" pitchFamily="18" charset="0"/>
              </a:rPr>
              <a:t>available buffer </a:t>
            </a:r>
            <a:r>
              <a:rPr lang="en-US" dirty="0">
                <a:latin typeface="Times New Roman" pitchFamily="18" charset="0"/>
                <a:cs typeface="Times New Roman" pitchFamily="18" charset="0"/>
              </a:rPr>
              <a:t>space are read into main memory, sorted using an </a:t>
            </a:r>
            <a:r>
              <a:rPr lang="en-US" i="1" dirty="0">
                <a:latin typeface="Times New Roman" pitchFamily="18" charset="0"/>
                <a:cs typeface="Times New Roman" pitchFamily="18" charset="0"/>
              </a:rPr>
              <a:t>internal </a:t>
            </a:r>
            <a:r>
              <a:rPr lang="en-US" dirty="0">
                <a:latin typeface="Times New Roman" pitchFamily="18" charset="0"/>
                <a:cs typeface="Times New Roman" pitchFamily="18" charset="0"/>
              </a:rPr>
              <a:t>sorting </a:t>
            </a:r>
            <a:r>
              <a:rPr lang="en-US" dirty="0" smtClean="0">
                <a:latin typeface="Times New Roman" pitchFamily="18" charset="0"/>
                <a:cs typeface="Times New Roman" pitchFamily="18" charset="0"/>
              </a:rPr>
              <a:t>algorithm, and </a:t>
            </a:r>
            <a:r>
              <a:rPr lang="en-US" dirty="0">
                <a:latin typeface="Times New Roman" pitchFamily="18" charset="0"/>
                <a:cs typeface="Times New Roman" pitchFamily="18" charset="0"/>
              </a:rPr>
              <a:t>written back to disk as temporary sorted </a:t>
            </a:r>
            <a:r>
              <a:rPr lang="en-US" dirty="0" smtClean="0">
                <a:latin typeface="Times New Roman" pitchFamily="18" charset="0"/>
                <a:cs typeface="Times New Roman" pitchFamily="18" charset="0"/>
              </a:rPr>
              <a:t>sub files </a:t>
            </a:r>
            <a:r>
              <a:rPr lang="en-US" dirty="0">
                <a:latin typeface="Times New Roman" pitchFamily="18" charset="0"/>
                <a:cs typeface="Times New Roman" pitchFamily="18" charset="0"/>
              </a:rPr>
              <a:t>(or runs</a:t>
            </a:r>
            <a:r>
              <a:rPr lang="en-US" dirty="0" smtClean="0">
                <a:latin typeface="Times New Roman" pitchFamily="18" charset="0"/>
                <a:cs typeface="Times New Roman" pitchFamily="18" charset="0"/>
              </a:rPr>
              <a:t>).</a:t>
            </a:r>
          </a:p>
          <a:p>
            <a:pPr algn="just">
              <a:lnSpc>
                <a:spcPct val="150000"/>
              </a:lnSpc>
              <a:buFont typeface="Arial" panose="020B0604020202020204" pitchFamily="34" charset="0"/>
              <a:buChar char="•"/>
            </a:pPr>
            <a:r>
              <a:rPr lang="en-US" dirty="0">
                <a:latin typeface="Times New Roman" pitchFamily="18" charset="0"/>
                <a:cs typeface="Times New Roman" pitchFamily="18" charset="0"/>
              </a:rPr>
              <a:t>In the </a:t>
            </a:r>
            <a:r>
              <a:rPr lang="en-US" b="1" dirty="0">
                <a:latin typeface="Times New Roman" pitchFamily="18" charset="0"/>
                <a:cs typeface="Times New Roman" pitchFamily="18" charset="0"/>
              </a:rPr>
              <a:t>merging phase</a:t>
            </a:r>
            <a:r>
              <a:rPr lang="en-US" dirty="0">
                <a:latin typeface="Times New Roman" pitchFamily="18" charset="0"/>
                <a:cs typeface="Times New Roman" pitchFamily="18" charset="0"/>
              </a:rPr>
              <a:t>, the sorted runs are merged during one or more </a:t>
            </a:r>
            <a:r>
              <a:rPr lang="en-US" b="1" dirty="0" smtClean="0">
                <a:latin typeface="Times New Roman" pitchFamily="18" charset="0"/>
                <a:cs typeface="Times New Roman" pitchFamily="18" charset="0"/>
              </a:rPr>
              <a:t>merge passes</a:t>
            </a:r>
            <a:r>
              <a:rPr lang="en-US" dirty="0">
                <a:latin typeface="Times New Roman" pitchFamily="18" charset="0"/>
                <a:cs typeface="Times New Roman" pitchFamily="18" charset="0"/>
              </a:rPr>
              <a:t>. Each merge pass can have one or more merge steps. The </a:t>
            </a:r>
            <a:r>
              <a:rPr lang="en-US" b="1" dirty="0">
                <a:latin typeface="Times New Roman" pitchFamily="18" charset="0"/>
                <a:cs typeface="Times New Roman" pitchFamily="18" charset="0"/>
              </a:rPr>
              <a:t>degree of </a:t>
            </a:r>
            <a:r>
              <a:rPr lang="en-US" b="1" dirty="0" smtClean="0">
                <a:latin typeface="Times New Roman" pitchFamily="18" charset="0"/>
                <a:cs typeface="Times New Roman" pitchFamily="18" charset="0"/>
              </a:rPr>
              <a:t>merging (</a:t>
            </a:r>
            <a:r>
              <a:rPr lang="en-US" b="1" i="1" dirty="0" err="1" smtClean="0">
                <a:latin typeface="Times New Roman" pitchFamily="18" charset="0"/>
                <a:cs typeface="Times New Roman" pitchFamily="18" charset="0"/>
              </a:rPr>
              <a:t>d</a:t>
            </a:r>
            <a:r>
              <a:rPr lang="en-US" b="1" i="1" baseline="-25000" dirty="0" err="1" smtClean="0">
                <a:latin typeface="Times New Roman" pitchFamily="18" charset="0"/>
                <a:cs typeface="Times New Roman" pitchFamily="18" charset="0"/>
              </a:rPr>
              <a:t>M</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is the number of sorted </a:t>
            </a:r>
            <a:r>
              <a:rPr lang="en-US" dirty="0" smtClean="0">
                <a:latin typeface="Times New Roman" pitchFamily="18" charset="0"/>
                <a:cs typeface="Times New Roman" pitchFamily="18" charset="0"/>
              </a:rPr>
              <a:t>sub files </a:t>
            </a:r>
            <a:r>
              <a:rPr lang="en-US" dirty="0">
                <a:latin typeface="Times New Roman" pitchFamily="18" charset="0"/>
                <a:cs typeface="Times New Roman" pitchFamily="18" charset="0"/>
              </a:rPr>
              <a:t>that can be merged in each merge </a:t>
            </a:r>
            <a:r>
              <a:rPr lang="en-US" dirty="0" smtClean="0">
                <a:latin typeface="Times New Roman" pitchFamily="18" charset="0"/>
                <a:cs typeface="Times New Roman" pitchFamily="18" charset="0"/>
              </a:rPr>
              <a:t>step.</a:t>
            </a:r>
          </a:p>
          <a:p>
            <a:pPr algn="just">
              <a:lnSpc>
                <a:spcPct val="150000"/>
              </a:lnSpc>
            </a:pPr>
            <a:endParaRPr lang="en-US" dirty="0">
              <a:latin typeface="Times New Roman" pitchFamily="18" charset="0"/>
              <a:cs typeface="Times New Roman" pitchFamily="18" charset="0"/>
            </a:endParaRPr>
          </a:p>
          <a:p>
            <a:pPr algn="just">
              <a:lnSpc>
                <a:spcPct val="150000"/>
              </a:lnSpc>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Sort Merge Strategy</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01072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just">
              <a:defRPr/>
            </a:pPr>
            <a:r>
              <a:rPr lang="en-US" sz="2000" i="1" dirty="0">
                <a:latin typeface="Times New Roman" pitchFamily="18" charset="0"/>
                <a:cs typeface="Times New Roman" pitchFamily="18" charset="0"/>
              </a:rPr>
              <a:t>Search methods for simple Selection</a:t>
            </a:r>
            <a:r>
              <a:rPr lang="en-US" sz="2000" i="1"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buFont typeface="Arial" panose="020B0604020202020204" pitchFamily="34" charset="0"/>
              <a:buChar char="•"/>
              <a:defRPr/>
            </a:pPr>
            <a:r>
              <a:rPr lang="en-US" sz="2000" dirty="0">
                <a:latin typeface="Times New Roman" pitchFamily="18" charset="0"/>
                <a:cs typeface="Times New Roman" pitchFamily="18" charset="0"/>
              </a:rPr>
              <a:t>The searching algorithms for selecting records from a file are known as </a:t>
            </a:r>
            <a:r>
              <a:rPr lang="en-US" sz="2000" i="1" dirty="0">
                <a:latin typeface="Times New Roman" pitchFamily="18" charset="0"/>
                <a:cs typeface="Times New Roman" pitchFamily="18" charset="0"/>
              </a:rPr>
              <a:t>file scans</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buFont typeface="Arial" panose="020B0604020202020204" pitchFamily="34" charset="0"/>
              <a:buChar char="•"/>
              <a:defRPr/>
            </a:pPr>
            <a:r>
              <a:rPr lang="en-US" sz="2000" dirty="0">
                <a:latin typeface="Times New Roman" pitchFamily="18" charset="0"/>
                <a:cs typeface="Times New Roman" pitchFamily="18" charset="0"/>
              </a:rPr>
              <a:t>If the searching algorithm involves the use of indexes it is called as </a:t>
            </a:r>
            <a:r>
              <a:rPr lang="en-US" sz="2000" i="1" dirty="0">
                <a:latin typeface="Times New Roman" pitchFamily="18" charset="0"/>
                <a:cs typeface="Times New Roman" pitchFamily="18" charset="0"/>
              </a:rPr>
              <a:t>index scan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gn="just">
              <a:buFont typeface="Arial" panose="020B0604020202020204" pitchFamily="34" charset="0"/>
              <a:buChar char="•"/>
              <a:defRPr/>
            </a:pPr>
            <a:r>
              <a:rPr lang="en-US" sz="2000" dirty="0">
                <a:latin typeface="Times New Roman" pitchFamily="18" charset="0"/>
                <a:cs typeface="Times New Roman" pitchFamily="18" charset="0"/>
              </a:rPr>
              <a:t>The following methods are used to implement a select operation</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lgn="just">
              <a:buFont typeface="+mj-lt"/>
              <a:buAutoNum type="arabicPeriod"/>
              <a:defRPr/>
            </a:pPr>
            <a:r>
              <a:rPr lang="en-US" sz="2000" dirty="0">
                <a:latin typeface="Times New Roman" pitchFamily="18" charset="0"/>
                <a:cs typeface="Times New Roman" pitchFamily="18" charset="0"/>
              </a:rPr>
              <a:t>Linear search (brute force)</a:t>
            </a:r>
          </a:p>
          <a:p>
            <a:pPr lvl="1" algn="just">
              <a:buFont typeface="+mj-lt"/>
              <a:buAutoNum type="arabicPeriod"/>
              <a:defRPr/>
            </a:pPr>
            <a:r>
              <a:rPr lang="en-US" sz="2000" dirty="0">
                <a:latin typeface="Times New Roman" pitchFamily="18" charset="0"/>
                <a:cs typeface="Times New Roman" pitchFamily="18" charset="0"/>
              </a:rPr>
              <a:t>Binary search</a:t>
            </a:r>
          </a:p>
          <a:p>
            <a:pPr lvl="1" algn="just">
              <a:buFont typeface="+mj-lt"/>
              <a:buAutoNum type="arabicPeriod"/>
              <a:defRPr/>
            </a:pPr>
            <a:r>
              <a:rPr lang="en-US" sz="2000" dirty="0">
                <a:latin typeface="Times New Roman" pitchFamily="18" charset="0"/>
                <a:cs typeface="Times New Roman" pitchFamily="18" charset="0"/>
              </a:rPr>
              <a:t>Using a primary index/hash key  (if the key attribute is involved)</a:t>
            </a:r>
          </a:p>
          <a:p>
            <a:pPr lvl="1" algn="just">
              <a:buFont typeface="+mj-lt"/>
              <a:buAutoNum type="arabicPeriod"/>
              <a:defRPr/>
            </a:pPr>
            <a:r>
              <a:rPr lang="en-US" sz="2000" dirty="0">
                <a:latin typeface="Times New Roman" pitchFamily="18" charset="0"/>
                <a:cs typeface="Times New Roman" pitchFamily="18" charset="0"/>
              </a:rPr>
              <a:t>Using a primary index to retrieve multiple records</a:t>
            </a:r>
          </a:p>
          <a:p>
            <a:pPr lvl="1" algn="just">
              <a:buFont typeface="+mj-lt"/>
              <a:buAutoNum type="arabicPeriod"/>
              <a:defRPr/>
            </a:pPr>
            <a:r>
              <a:rPr lang="en-US" sz="2000" dirty="0">
                <a:latin typeface="Times New Roman" pitchFamily="18" charset="0"/>
                <a:cs typeface="Times New Roman" pitchFamily="18" charset="0"/>
              </a:rPr>
              <a:t>Using a clustering index to retrieve multiple records</a:t>
            </a:r>
          </a:p>
          <a:p>
            <a:pPr lvl="1" algn="just">
              <a:buFont typeface="+mj-lt"/>
              <a:buAutoNum type="arabicPeriod"/>
              <a:defRPr/>
            </a:pPr>
            <a:r>
              <a:rPr lang="en-US" sz="2000" dirty="0">
                <a:latin typeface="Times New Roman" pitchFamily="18" charset="0"/>
                <a:cs typeface="Times New Roman" pitchFamily="18" charset="0"/>
              </a:rPr>
              <a:t>Using a secondary index (B+ tree) on equality condition </a:t>
            </a:r>
          </a:p>
          <a:p>
            <a:pPr algn="just"/>
            <a:endParaRPr lang="en-IN" sz="2000"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Implementing Select</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87719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If the PROJECT operation includes the key of the relation then the number of tuples in the result are same as that of the relation, but with values for the other attributes of the tuple.</a:t>
            </a:r>
          </a:p>
          <a:p>
            <a:pPr algn="just">
              <a:spcBef>
                <a:spcPct val="0"/>
              </a:spcBef>
              <a:buFont typeface="Arial" panose="020B0604020202020204" pitchFamily="34" charset="0"/>
              <a:buChar char="•"/>
            </a:pP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If it does not include the key, then the duplicates must be eliminated. This is done by sorting the result tuples and eliminating duplicates.</a:t>
            </a:r>
          </a:p>
          <a:p>
            <a:pPr algn="just">
              <a:spcBef>
                <a:spcPct val="0"/>
              </a:spcBef>
              <a:buFont typeface="Arial" panose="020B0604020202020204" pitchFamily="34" charset="0"/>
              <a:buChar char="•"/>
            </a:pPr>
            <a:endParaRPr lang="en-US" altLang="en-US" dirty="0">
              <a:latin typeface="Times New Roman" pitchFamily="18" charset="0"/>
              <a:cs typeface="Times New Roman" pitchFamily="18" charset="0"/>
            </a:endParaRPr>
          </a:p>
          <a:p>
            <a:pPr algn="just">
              <a:spcBef>
                <a:spcPct val="0"/>
              </a:spcBef>
              <a:buFont typeface="Arial" panose="020B0604020202020204" pitchFamily="34" charset="0"/>
              <a:buChar char="•"/>
            </a:pPr>
            <a:r>
              <a:rPr lang="en-US" altLang="en-US" dirty="0">
                <a:latin typeface="Times New Roman" pitchFamily="18" charset="0"/>
                <a:cs typeface="Times New Roman" pitchFamily="18" charset="0"/>
              </a:rPr>
              <a:t>This duplicate elimination can also be done by hashing. Each record is hashed and is inserted into a bucket of the hash file in memory, it is checked against those already in he bucket; if it a duplicate, it is not inserted.</a:t>
            </a:r>
          </a:p>
          <a:p>
            <a:pPr algn="just">
              <a:spcBef>
                <a:spcPct val="0"/>
              </a:spcBef>
              <a:buFont typeface="Arial" panose="020B0604020202020204" pitchFamily="34" charset="0"/>
              <a:buChar char="•"/>
            </a:pPr>
            <a:endParaRPr lang="en-US" altLang="en-US" dirty="0">
              <a:latin typeface="Times New Roman" pitchFamily="18" charset="0"/>
              <a:cs typeface="Times New Roman" pitchFamily="18" charset="0"/>
            </a:endParaRPr>
          </a:p>
          <a:p>
            <a:pPr algn="just">
              <a:buFont typeface="Arial" panose="020B0604020202020204" pitchFamily="34" charset="0"/>
              <a:buChar char="•"/>
            </a:pPr>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Implementing Project Operation</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3796777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defRPr/>
            </a:pPr>
            <a:r>
              <a:rPr lang="en-US" dirty="0">
                <a:latin typeface="Times New Roman" pitchFamily="18" charset="0"/>
                <a:cs typeface="Times New Roman" pitchFamily="18" charset="0"/>
              </a:rPr>
              <a:t>If  relation R is joined with S  on R.A=S.B</a:t>
            </a:r>
          </a:p>
          <a:p>
            <a:pPr algn="just">
              <a:buFont typeface="+mj-lt"/>
              <a:buAutoNum type="arabicPeriod"/>
              <a:defRPr/>
            </a:pPr>
            <a:r>
              <a:rPr lang="en-US" dirty="0">
                <a:solidFill>
                  <a:srgbClr val="C00000"/>
                </a:solidFill>
                <a:latin typeface="Times New Roman" pitchFamily="18" charset="0"/>
                <a:cs typeface="Times New Roman" pitchFamily="18" charset="0"/>
              </a:rPr>
              <a:t>Nested-loop join (brute forcing</a:t>
            </a:r>
            <a:r>
              <a:rPr lang="en-US" dirty="0">
                <a:latin typeface="Times New Roman" pitchFamily="18" charset="0"/>
                <a:cs typeface="Times New Roman" pitchFamily="18" charset="0"/>
              </a:rPr>
              <a:t>)</a:t>
            </a:r>
          </a:p>
          <a:p>
            <a:pPr lvl="1" indent="0" algn="just">
              <a:defRPr/>
            </a:pPr>
            <a:r>
              <a:rPr lang="en-US" sz="2400" dirty="0">
                <a:latin typeface="Times New Roman" pitchFamily="18" charset="0"/>
                <a:cs typeface="Times New Roman" pitchFamily="18" charset="0"/>
              </a:rPr>
              <a:t>For every record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in R (outer loop), retrieve every record from S (inner loop) and test if they satisfy the join condition.</a:t>
            </a:r>
          </a:p>
          <a:p>
            <a:pPr algn="just">
              <a:buFont typeface="+mj-lt"/>
              <a:buAutoNum type="arabicPeriod"/>
              <a:defRPr/>
            </a:pPr>
            <a:r>
              <a:rPr lang="en-US" dirty="0">
                <a:solidFill>
                  <a:srgbClr val="C00000"/>
                </a:solidFill>
                <a:latin typeface="Times New Roman" pitchFamily="18" charset="0"/>
                <a:cs typeface="Times New Roman" pitchFamily="18" charset="0"/>
              </a:rPr>
              <a:t>Single-loop join (using an access structure to retrieve matching records)</a:t>
            </a:r>
          </a:p>
          <a:p>
            <a:pPr algn="just">
              <a:defRPr/>
            </a:pPr>
            <a:r>
              <a:rPr lang="en-US" dirty="0">
                <a:latin typeface="Times New Roman" pitchFamily="18" charset="0"/>
                <a:cs typeface="Times New Roman" pitchFamily="18" charset="0"/>
              </a:rPr>
              <a:t>	If there exists an indexing for one of the attributes used in joining, say B in S, then for each record in R, retrieve all records in S using the access path.</a:t>
            </a:r>
          </a:p>
          <a:p>
            <a:pPr algn="just"/>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Implementing Join</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74185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spcBef>
                <a:spcPct val="0"/>
              </a:spcBef>
            </a:pPr>
            <a:r>
              <a:rPr lang="en-US" altLang="en-US" dirty="0">
                <a:solidFill>
                  <a:srgbClr val="C00000"/>
                </a:solidFill>
                <a:latin typeface="Times New Roman" pitchFamily="18" charset="0"/>
                <a:cs typeface="Times New Roman" pitchFamily="18" charset="0"/>
              </a:rPr>
              <a:t>3.   Sort-merge join</a:t>
            </a:r>
          </a:p>
          <a:p>
            <a:pPr algn="just">
              <a:spcBef>
                <a:spcPct val="0"/>
              </a:spcBef>
            </a:pPr>
            <a:r>
              <a:rPr lang="en-US" altLang="en-US" dirty="0">
                <a:latin typeface="Times New Roman" pitchFamily="18" charset="0"/>
                <a:cs typeface="Times New Roman" pitchFamily="18" charset="0"/>
              </a:rPr>
              <a:t>	If records in R and S are physically sorted by value of join attribute A and </a:t>
            </a:r>
            <a:r>
              <a:rPr lang="en-US" altLang="en-US" dirty="0" smtClean="0">
                <a:latin typeface="Times New Roman" pitchFamily="18" charset="0"/>
                <a:cs typeface="Times New Roman" pitchFamily="18" charset="0"/>
              </a:rPr>
              <a:t>B</a:t>
            </a:r>
            <a:r>
              <a:rPr lang="en-US" altLang="en-US" dirty="0">
                <a:latin typeface="Times New Roman" pitchFamily="18" charset="0"/>
                <a:cs typeface="Times New Roman" pitchFamily="18" charset="0"/>
              </a:rPr>
              <a:t>, both files are scanned concurrently in order of join attributes, 	matching the records that have the same values for A and B.</a:t>
            </a:r>
          </a:p>
          <a:p>
            <a:pPr marL="457200" indent="-457200">
              <a:spcBef>
                <a:spcPct val="0"/>
              </a:spcBef>
              <a:buAutoNum type="arabicPeriod" startAt="4"/>
            </a:pPr>
            <a:r>
              <a:rPr lang="en-US" altLang="en-US" dirty="0" smtClean="0">
                <a:solidFill>
                  <a:srgbClr val="C00000"/>
                </a:solidFill>
                <a:latin typeface="Times New Roman" pitchFamily="18" charset="0"/>
                <a:cs typeface="Times New Roman" pitchFamily="18" charset="0"/>
              </a:rPr>
              <a:t>Hash join</a:t>
            </a:r>
          </a:p>
          <a:p>
            <a:pPr marL="457200" indent="-457200">
              <a:spcBef>
                <a:spcPct val="0"/>
              </a:spcBef>
            </a:pPr>
            <a:r>
              <a:rPr lang="en-US" altLang="en-US" sz="2400" dirty="0" smtClean="0">
                <a:solidFill>
                  <a:srgbClr val="C00000"/>
                </a:solidFill>
                <a:latin typeface="Times New Roman" pitchFamily="18" charset="0"/>
                <a:cs typeface="Times New Roman" pitchFamily="18" charset="0"/>
              </a:rPr>
              <a:t>       </a:t>
            </a:r>
            <a:r>
              <a:rPr lang="en-US" altLang="en-US" sz="2400" dirty="0" smtClean="0">
                <a:latin typeface="Times New Roman" pitchFamily="18" charset="0"/>
                <a:cs typeface="Times New Roman" pitchFamily="18" charset="0"/>
              </a:rPr>
              <a:t>The </a:t>
            </a:r>
            <a:r>
              <a:rPr lang="en-US" altLang="en-US" sz="2400" dirty="0">
                <a:latin typeface="Times New Roman" pitchFamily="18" charset="0"/>
                <a:cs typeface="Times New Roman" pitchFamily="18" charset="0"/>
              </a:rPr>
              <a:t>records of R and S are hashed to the same </a:t>
            </a:r>
            <a:r>
              <a:rPr lang="en-US" altLang="en-US" sz="2400" dirty="0" smtClean="0">
                <a:latin typeface="Times New Roman" pitchFamily="18" charset="0"/>
                <a:cs typeface="Times New Roman" pitchFamily="18" charset="0"/>
              </a:rPr>
              <a:t>hash file </a:t>
            </a:r>
            <a:r>
              <a:rPr lang="en-US" altLang="en-US" sz="2400" dirty="0">
                <a:latin typeface="Times New Roman" pitchFamily="18" charset="0"/>
                <a:cs typeface="Times New Roman" pitchFamily="18" charset="0"/>
              </a:rPr>
              <a:t>using the same hash function on the join attributes A of R and B of S as hash keys.</a:t>
            </a:r>
          </a:p>
          <a:p>
            <a:pPr lvl="1" algn="just">
              <a:spcBef>
                <a:spcPct val="0"/>
              </a:spcBef>
              <a:buNone/>
            </a:pPr>
            <a:r>
              <a:rPr lang="en-US" altLang="en-US" sz="2400" dirty="0">
                <a:latin typeface="Times New Roman" pitchFamily="18" charset="0"/>
                <a:cs typeface="Times New Roman" pitchFamily="18" charset="0"/>
              </a:rPr>
              <a:t>Partitioning- First , the file with fewer records (say R)is hashed to buckets.</a:t>
            </a:r>
          </a:p>
          <a:p>
            <a:pPr lvl="1" algn="just">
              <a:spcBef>
                <a:spcPct val="0"/>
              </a:spcBef>
              <a:buNone/>
            </a:pPr>
            <a:r>
              <a:rPr lang="en-US" altLang="en-US" sz="2400" dirty="0">
                <a:latin typeface="Times New Roman" pitchFamily="18" charset="0"/>
                <a:cs typeface="Times New Roman" pitchFamily="18" charset="0"/>
              </a:rPr>
              <a:t>Probing- a single phase through the other file S hashes records to probe the appropriate bucket, and combine matching records of R in the bucket.</a:t>
            </a:r>
          </a:p>
          <a:p>
            <a:endParaRPr lang="en-IN" dirty="0">
              <a:latin typeface="Times New Roman" pitchFamily="18" charset="0"/>
              <a:cs typeface="Times New Roman" pitchFamily="18" charset="0"/>
            </a:endParaRPr>
          </a:p>
        </p:txBody>
      </p:sp>
      <p:sp>
        <p:nvSpPr>
          <p:cNvPr id="3" name="Content Placeholder 2"/>
          <p:cNvSpPr>
            <a:spLocks noGrp="1"/>
          </p:cNvSpPr>
          <p:nvPr>
            <p:ph sz="quarter" idx="10"/>
          </p:nvPr>
        </p:nvSpPr>
        <p:spPr/>
        <p:txBody>
          <a:bodyPr/>
          <a:lstStyle/>
          <a:p>
            <a:r>
              <a:rPr lang="en-IN" dirty="0" smtClean="0">
                <a:solidFill>
                  <a:srgbClr val="C00000"/>
                </a:solidFill>
                <a:latin typeface="Times New Roman" pitchFamily="18" charset="0"/>
                <a:cs typeface="Times New Roman" pitchFamily="18" charset="0"/>
              </a:rPr>
              <a:t>Contd..</a:t>
            </a:r>
            <a:endParaRPr lang="en-IN" dirty="0">
              <a:solidFill>
                <a:srgbClr val="C00000"/>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1878364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17090</TotalTime>
  <Words>1583</Words>
  <Application>Microsoft Office PowerPoint</Application>
  <PresentationFormat>On-screen Show (4:3)</PresentationFormat>
  <Paragraphs>196</Paragraphs>
  <Slides>31</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Office Theme</vt:lpstr>
      <vt:lpstr>Picture</vt:lpstr>
      <vt:lpstr>Lectuer-14 Database Design and Applications</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282</cp:revision>
  <dcterms:created xsi:type="dcterms:W3CDTF">2011-09-14T09:42:05Z</dcterms:created>
  <dcterms:modified xsi:type="dcterms:W3CDTF">2020-11-09T16:06:48Z</dcterms:modified>
</cp:coreProperties>
</file>