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602" r:id="rId3"/>
    <p:sldId id="718" r:id="rId4"/>
    <p:sldId id="648" r:id="rId5"/>
    <p:sldId id="720" r:id="rId6"/>
    <p:sldId id="652" r:id="rId7"/>
    <p:sldId id="745" r:id="rId8"/>
    <p:sldId id="678" r:id="rId9"/>
    <p:sldId id="743" r:id="rId10"/>
    <p:sldId id="744" r:id="rId11"/>
    <p:sldId id="41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5B245-1629-4F49-9E5B-92B050890B3C}" v="2" dt="2020-11-06T10:49:10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59" d="100"/>
          <a:sy n="59" d="100"/>
        </p:scale>
        <p:origin x="92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C3D5B245-1629-4F49-9E5B-92B050890B3C}"/>
    <pc:docChg chg="modSld">
      <pc:chgData name="Barsha Mitra" userId="e950407b141705e3" providerId="LiveId" clId="{C3D5B245-1629-4F49-9E5B-92B050890B3C}" dt="2020-11-06T10:49:10.813" v="1" actId="1582"/>
      <pc:docMkLst>
        <pc:docMk/>
      </pc:docMkLst>
      <pc:sldChg chg="modSp">
        <pc:chgData name="Barsha Mitra" userId="e950407b141705e3" providerId="LiveId" clId="{C3D5B245-1629-4F49-9E5B-92B050890B3C}" dt="2020-11-06T10:49:10.813" v="1" actId="1582"/>
        <pc:sldMkLst>
          <pc:docMk/>
          <pc:sldMk cId="241697613" sldId="652"/>
        </pc:sldMkLst>
        <pc:picChg chg="mod">
          <ac:chgData name="Barsha Mitra" userId="e950407b141705e3" providerId="LiveId" clId="{C3D5B245-1629-4F49-9E5B-92B050890B3C}" dt="2020-11-06T10:49:10.813" v="1" actId="1582"/>
          <ac:picMkLst>
            <pc:docMk/>
            <pc:sldMk cId="241697613" sldId="652"/>
            <ac:picMk id="1026" creationId="{0ABF9AF6-CC50-B14D-A4E6-43B2BDC933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471C-AF2D-4D70-B952-03020CB56320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F40B-6305-4214-8A39-66598353903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28E1-F7D4-47E4-9D4E-2CBDB815AFB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fld id="{4008E356-7F58-4B37-9710-68D9EE8707D1}" type="datetime1">
              <a:rPr lang="en-US" smtClean="0"/>
              <a:t>11/6/2020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DE046-DE7C-4505-9543-2D5936515497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C552-EE5C-4440-9B13-0269F619E6E6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7DE6-2856-464F-A767-AA5A92C7BD2E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CC99-4797-4BA4-A1E3-E0B16F8D1983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28F9-FCD9-4716-BD78-C477CEFDFFA8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24FC-3D30-4E3B-8C86-45905838A43E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97A3-311B-41B0-B09A-3192CBAE6199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942B-FDB8-4B86-BD19-9000EF787689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8DB7-FB78-479C-8F0D-1874AEDD353A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-warehouse.com/rfid-iot/rfid-antenna.html" TargetMode="External"/><Relationship Id="rId2" Type="http://schemas.openxmlformats.org/officeDocument/2006/relationships/hyperlink" Target="https://blog.econocom.com/en/blog/smartbuilding-and-bms-a-little-glossary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utodesk.com/products/eagle/blog/rfid-works-antenna-design/" TargetMode="External"/><Relationship Id="rId4" Type="http://schemas.openxmlformats.org/officeDocument/2006/relationships/hyperlink" Target="https://www.scnsoft.com/blog/iot-for-inventory-managemen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Internet of Things (</a:t>
            </a:r>
            <a:r>
              <a:rPr lang="en-US" sz="2800" dirty="0" err="1">
                <a:latin typeface="Arial" charset="0"/>
                <a:cs typeface="Arial" charset="0"/>
              </a:rPr>
              <a:t>IoT</a:t>
            </a:r>
            <a:r>
              <a:rPr lang="en-US" sz="2800" dirty="0">
                <a:latin typeface="Arial" charset="0"/>
                <a:cs typeface="Arial" charset="0"/>
              </a:rPr>
              <a:t>)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Smart Buildings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4" y="1636993"/>
            <a:ext cx="5748691" cy="361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25" y="1544268"/>
            <a:ext cx="5617403" cy="46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116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6399" y="1655023"/>
            <a:ext cx="11519989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Kai Hwang, Geoffrey C. Fox, and Jack J. </a:t>
            </a:r>
            <a:r>
              <a:rPr lang="en-US" dirty="0" err="1"/>
              <a:t>Dongarra</a:t>
            </a:r>
            <a:r>
              <a:rPr lang="en-US" dirty="0"/>
              <a:t>, “Distributed and Cloud Computing: From Parallel processing to the Internet of Things”, Chapter 9.</a:t>
            </a:r>
          </a:p>
          <a:p>
            <a:pPr>
              <a:lnSpc>
                <a:spcPct val="100000"/>
              </a:lnSpc>
            </a:pPr>
            <a:r>
              <a:rPr lang="en-US" dirty="0"/>
              <a:t>https://www.exchangecommunications.co.uk/products/smart-building-and-cities/smart-buildings.php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https://blog.econocom.com/en/blog/smartbuilding-and-bms-a-little-glossary/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3"/>
              </a:rPr>
              <a:t>https://www.security-warehouse.com/rfid-iot/rfid-antenna.html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4"/>
              </a:rPr>
              <a:t>https://www.scnsoft.com/blog/iot-for-inventory-management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hlinkClick r:id="rId5"/>
              </a:rPr>
              <a:t>https://www.autodesk.com/products/eagle/blog/rfid-works-antenna-design/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 err="1">
                <a:solidFill>
                  <a:srgbClr val="0000FF"/>
                </a:solidFill>
              </a:rPr>
              <a:t>IoT</a:t>
            </a:r>
            <a:r>
              <a:rPr lang="en-US" altLang="en-US" b="0" spc="0" dirty="0">
                <a:solidFill>
                  <a:srgbClr val="0000FF"/>
                </a:solidFill>
              </a:rPr>
              <a:t> for Ubiquitous Computing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5016" y="1456714"/>
            <a:ext cx="99018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IoT</a:t>
            </a:r>
            <a:r>
              <a:rPr lang="en-US" sz="2800" dirty="0"/>
              <a:t> is a natural extension of the Internet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foundation of </a:t>
            </a:r>
            <a:r>
              <a:rPr lang="en-US" sz="2800" dirty="0" err="1"/>
              <a:t>IoT</a:t>
            </a:r>
            <a:r>
              <a:rPr lang="en-US" sz="2800" dirty="0"/>
              <a:t> is radio-frequency identification (RFID)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RFID enables discovery of tagged objects and mobile devices by browsing an IP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objects include electronic devices, humans, animals, food, clothing, homes, vehicles, commodities, trees, hills, landmarks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Enabling and Synergistic Technologies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1470" y="1539092"/>
            <a:ext cx="102890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supportive technologies are divided into 2 categories: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enabling technologies </a:t>
            </a:r>
            <a:r>
              <a:rPr 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build up the foundations of </a:t>
            </a:r>
            <a:r>
              <a:rPr lang="en-US" sz="2800" dirty="0" err="1"/>
              <a:t>IoT</a:t>
            </a:r>
            <a:r>
              <a:rPr lang="en-US" sz="28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eg</a:t>
            </a:r>
            <a:r>
              <a:rPr lang="en-US" sz="2800" dirty="0"/>
              <a:t>., - tracking (RFID), sensor networks, GPS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synergistic technologies </a:t>
            </a:r>
            <a:r>
              <a:rPr 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play supporting roles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eg</a:t>
            </a:r>
            <a:r>
              <a:rPr lang="en-US" sz="2800" dirty="0"/>
              <a:t>., - biometrics, artificial intelligence, computer vision, robotics, telepresence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Architecture of the Internet of Things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153" y="1492912"/>
            <a:ext cx="1104915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3-layer 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top layer: </a:t>
            </a:r>
            <a:r>
              <a:rPr lang="en-US" sz="2800" dirty="0"/>
              <a:t>consists of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bottom layers: </a:t>
            </a:r>
            <a:r>
              <a:rPr lang="en-US" sz="2800" dirty="0"/>
              <a:t>represent various types of sensing devices like RFID tags, ZigBee or other types of sensors, and road-mapping GPS navigators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signals or information collected at these sensing devices are linked to the applications through the cloud computing platforms at the </a:t>
            </a:r>
            <a:r>
              <a:rPr lang="en-US" sz="2800" b="1" dirty="0">
                <a:solidFill>
                  <a:srgbClr val="FF0000"/>
                </a:solidFill>
              </a:rPr>
              <a:t>middle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sensors and filters are used to collect raw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compute and storage clouds and grids process the data and transform it into information and knowledge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sensed information is put together for a decision-making system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119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Architecture of the Internet of Things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83" y="1441622"/>
            <a:ext cx="9190277" cy="50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853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Radio-Frequency Identification (RFID)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56" y="1386877"/>
            <a:ext cx="891740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RFID is applied with electronic labels or RFID tags on any object being monitored or tracked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and track objects using radio waves or sensing signals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Components of RFID h/w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RFID tag </a:t>
            </a:r>
            <a:r>
              <a:rPr lang="en-US" sz="2800" dirty="0"/>
              <a:t>- tiny silicon chip attached to a small antenna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2 major parts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integrated circuit </a:t>
            </a:r>
            <a:r>
              <a:rPr lang="en-US" sz="2800" dirty="0"/>
              <a:t>for storing and processing information, modulating and demodulating radio-frequency (RF) signal etc.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antenna</a:t>
            </a:r>
            <a:r>
              <a:rPr lang="en-US" sz="2800" dirty="0"/>
              <a:t> for receiving and transmitting radio signals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 descr="How RFID Works &amp; Antenna Design | EAGLE | Blog">
            <a:extLst>
              <a:ext uri="{FF2B5EF4-FFF2-40B4-BE49-F238E27FC236}">
                <a16:creationId xmlns:a16="http://schemas.microsoft.com/office/drawing/2014/main" id="{0ABF9AF6-CC50-B14D-A4E6-43B2BDC93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703" y="4140689"/>
            <a:ext cx="3385053" cy="227317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76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30629" y="96774"/>
            <a:ext cx="610362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Radio-Frequency Identification (RFID)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815923"/>
            <a:ext cx="670124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Components of RFID h/w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Reader antenna </a:t>
            </a:r>
            <a:r>
              <a:rPr 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used to radiate energy and then capture the return signal sent back from the tag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integrated with a handheld reader device or connected to the reader by cable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Reader</a:t>
            </a:r>
            <a:r>
              <a:rPr lang="en-US" sz="2800" dirty="0"/>
              <a:t> 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device station that talks with the tags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support one or more antennae</a:t>
            </a:r>
          </a:p>
        </p:txBody>
      </p:sp>
      <p:pic>
        <p:nvPicPr>
          <p:cNvPr id="2050" name="Picture 2" descr="RFID Antenna - RFID and IOT">
            <a:extLst>
              <a:ext uri="{FF2B5EF4-FFF2-40B4-BE49-F238E27FC236}">
                <a16:creationId xmlns:a16="http://schemas.microsoft.com/office/drawing/2014/main" id="{189654C4-365F-DD4E-86E8-1B1A01A4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168" y="2801389"/>
            <a:ext cx="4381500" cy="37084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oT-driven Inventory Management: A Quick Guide">
            <a:extLst>
              <a:ext uri="{FF2B5EF4-FFF2-40B4-BE49-F238E27FC236}">
                <a16:creationId xmlns:a16="http://schemas.microsoft.com/office/drawing/2014/main" id="{522429C8-702A-B143-98B9-2A017C9E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252" y="17123"/>
            <a:ext cx="5239988" cy="20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6261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Types of RFID Tags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8130" y="1619148"/>
            <a:ext cx="10892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active RFID tags </a:t>
            </a:r>
            <a:r>
              <a:rPr lang="en-US" sz="2800" dirty="0"/>
              <a:t>containing a battery and transmitting signals autonomously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passive RFID tags </a:t>
            </a:r>
            <a:r>
              <a:rPr lang="en-US" sz="2800" dirty="0"/>
              <a:t>have no battery and require an external source to induce signal transmission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FF"/>
                </a:solidFill>
              </a:rPr>
              <a:t>battery-assisted passive RFID tags </a:t>
            </a:r>
            <a:r>
              <a:rPr lang="en-US" sz="2800" dirty="0"/>
              <a:t>require an external source to wake up the battery</a:t>
            </a:r>
          </a:p>
        </p:txBody>
      </p:sp>
    </p:spTree>
    <p:extLst>
      <p:ext uri="{BB962C8B-B14F-4D97-AF65-F5344CB8AC3E}">
        <p14:creationId xmlns:p14="http://schemas.microsoft.com/office/powerpoint/2010/main" val="14685722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Smart Buildings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80086" y="1446720"/>
            <a:ext cx="119119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enhance our lives with comfort, convenience, and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 energy costs and environmental impacts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may include alarm systems, access controls, indoor climate controls, elevators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smart building - shopping mall, home, hospital, high-rise office tower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monitoring and regulation of heating, air conditioning, lighting, and environmental changes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oversee building security, fire suppression, and elevator 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smart building technologies focus on bringing more detailed monitoring and sensing “awareness” to buildings</a:t>
            </a:r>
          </a:p>
        </p:txBody>
      </p:sp>
    </p:spTree>
    <p:extLst>
      <p:ext uri="{BB962C8B-B14F-4D97-AF65-F5344CB8AC3E}">
        <p14:creationId xmlns:p14="http://schemas.microsoft.com/office/powerpoint/2010/main" val="31492631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726</Words>
  <Application>Microsoft Office PowerPoint</Application>
  <PresentationFormat>Widescreen</PresentationFormat>
  <Paragraphs>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Distributed Computing Internet of Things (IoT)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1172</cp:revision>
  <dcterms:created xsi:type="dcterms:W3CDTF">2016-05-19T10:09:53Z</dcterms:created>
  <dcterms:modified xsi:type="dcterms:W3CDTF">2020-11-06T10:49:11Z</dcterms:modified>
</cp:coreProperties>
</file>