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7" r:id="rId2"/>
    <p:sldId id="547" r:id="rId3"/>
    <p:sldId id="651" r:id="rId4"/>
    <p:sldId id="626" r:id="rId5"/>
    <p:sldId id="627" r:id="rId6"/>
    <p:sldId id="628" r:id="rId7"/>
    <p:sldId id="597" r:id="rId8"/>
    <p:sldId id="630" r:id="rId9"/>
    <p:sldId id="631" r:id="rId10"/>
    <p:sldId id="634" r:id="rId11"/>
    <p:sldId id="635" r:id="rId12"/>
    <p:sldId id="599" r:id="rId13"/>
    <p:sldId id="648" r:id="rId14"/>
    <p:sldId id="637" r:id="rId15"/>
    <p:sldId id="600" r:id="rId16"/>
    <p:sldId id="425" r:id="rId17"/>
    <p:sldId id="641" r:id="rId18"/>
    <p:sldId id="643" r:id="rId19"/>
    <p:sldId id="554" r:id="rId20"/>
    <p:sldId id="644" r:id="rId21"/>
    <p:sldId id="657" r:id="rId22"/>
    <p:sldId id="659" r:id="rId23"/>
    <p:sldId id="660" r:id="rId24"/>
    <p:sldId id="661" r:id="rId25"/>
    <p:sldId id="664" r:id="rId26"/>
    <p:sldId id="665" r:id="rId27"/>
    <p:sldId id="666" r:id="rId28"/>
    <p:sldId id="670" r:id="rId29"/>
    <p:sldId id="671" r:id="rId30"/>
    <p:sldId id="41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80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50000" autoAdjust="0"/>
  </p:normalViewPr>
  <p:slideViewPr>
    <p:cSldViewPr snapToGrid="0">
      <p:cViewPr varScale="1">
        <p:scale>
          <a:sx n="67" d="100"/>
          <a:sy n="67" d="100"/>
        </p:scale>
        <p:origin x="48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sha Mitra" userId="e950407b141705e3" providerId="LiveId" clId="{54FFD2D8-6943-4BE5-AE92-395A65CD0AD6}"/>
    <pc:docChg chg="modSld">
      <pc:chgData name="Barsha Mitra" userId="e950407b141705e3" providerId="LiveId" clId="{54FFD2D8-6943-4BE5-AE92-395A65CD0AD6}" dt="2020-10-29T11:20:52.118" v="1" actId="20577"/>
      <pc:docMkLst>
        <pc:docMk/>
      </pc:docMkLst>
      <pc:sldChg chg="modSp mod">
        <pc:chgData name="Barsha Mitra" userId="e950407b141705e3" providerId="LiveId" clId="{54FFD2D8-6943-4BE5-AE92-395A65CD0AD6}" dt="2020-10-29T11:20:52.118" v="1" actId="20577"/>
        <pc:sldMkLst>
          <pc:docMk/>
          <pc:sldMk cId="3987436573" sldId="666"/>
        </pc:sldMkLst>
        <pc:spChg chg="mod">
          <ac:chgData name="Barsha Mitra" userId="e950407b141705e3" providerId="LiveId" clId="{54FFD2D8-6943-4BE5-AE92-395A65CD0AD6}" dt="2020-10-29T11:20:52.118" v="1" actId="20577"/>
          <ac:spMkLst>
            <pc:docMk/>
            <pc:sldMk cId="3987436573" sldId="666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7E00-66FE-4AE5-B79A-D00B823C99C6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B63D4-1D70-40BD-BDA7-41BED40817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0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FB63D4-1D70-40BD-BDA7-41BED408178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8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8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8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9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6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itchFamily="34" charset="0"/>
              </a:rPr>
              <a:t>Hyderabad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8699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4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pitchFamily="34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pitchFamily="34" charset="0"/>
              </a:rPr>
              <a:t>Pilani, Hyderabad Campus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1"/>
          </p:nvPr>
        </p:nvSpPr>
        <p:spPr>
          <a:xfrm>
            <a:off x="838200" y="6531161"/>
            <a:ext cx="2743200" cy="365125"/>
          </a:xfrm>
        </p:spPr>
        <p:txBody>
          <a:bodyPr/>
          <a:lstStyle/>
          <a:p>
            <a:r>
              <a:rPr lang="en-US"/>
              <a:t>23/02/2017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431313" y="6531161"/>
            <a:ext cx="1241612" cy="365125"/>
          </a:xfrm>
        </p:spPr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3"/>
          </p:nvPr>
        </p:nvSpPr>
        <p:spPr>
          <a:xfrm>
            <a:off x="4038600" y="6531161"/>
            <a:ext cx="4114800" cy="365125"/>
          </a:xfrm>
        </p:spPr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5695311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3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23/02/2017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1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23/02/2017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ID: SS ZG526, Title: Distributed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D6FF-E75D-41F8-962C-A79919DAC6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44346" y="3697024"/>
            <a:ext cx="8670753" cy="1524000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2800" dirty="0">
                <a:latin typeface="Arial" charset="0"/>
                <a:cs typeface="Arial" charset="0"/>
              </a:rPr>
              <a:t>Distributed Computing</a:t>
            </a:r>
            <a:br>
              <a:rPr lang="en-US" sz="2800" dirty="0">
                <a:latin typeface="Arial" charset="0"/>
                <a:cs typeface="Arial" charset="0"/>
              </a:rPr>
            </a:br>
            <a:r>
              <a:rPr lang="en-US" sz="2800" dirty="0">
                <a:latin typeface="Arial" charset="0"/>
                <a:cs typeface="Arial" charset="0"/>
              </a:rPr>
              <a:t>Peer-to-Peer Computing and Overlay Graphs	</a:t>
            </a:r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2806013" y="5221024"/>
            <a:ext cx="6019800" cy="533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Dr. </a:t>
            </a:r>
            <a:r>
              <a:rPr lang="en-US" dirty="0" err="1"/>
              <a:t>Barsha</a:t>
            </a:r>
            <a:r>
              <a:rPr lang="en-US" dirty="0"/>
              <a:t> </a:t>
            </a:r>
            <a:r>
              <a:rPr lang="en-US" dirty="0" err="1"/>
              <a:t>Mitra</a:t>
            </a:r>
            <a:endParaRPr lang="en-US" dirty="0"/>
          </a:p>
          <a:p>
            <a:r>
              <a:rPr lang="en-US" dirty="0"/>
              <a:t>CSIS </a:t>
            </a:r>
            <a:r>
              <a:rPr lang="en-US" dirty="0" err="1"/>
              <a:t>Dept</a:t>
            </a:r>
            <a:r>
              <a:rPr lang="en-US" dirty="0"/>
              <a:t>, BITS Pilani, Hyderabad Campus</a:t>
            </a:r>
          </a:p>
        </p:txBody>
      </p:sp>
    </p:spTree>
    <p:extLst>
      <p:ext uri="{BB962C8B-B14F-4D97-AF65-F5344CB8AC3E}">
        <p14:creationId xmlns:p14="http://schemas.microsoft.com/office/powerpoint/2010/main" val="4200375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1536" y="1571426"/>
            <a:ext cx="100995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Distributed Indexing:</a:t>
            </a:r>
          </a:p>
          <a:p>
            <a:pPr lvl="1"/>
            <a:endParaRPr lang="en-US" alt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DHT uses a flat key space to associate the mapping between network nodes and data objects/files/values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node address is mapped to a logical identifier in the key space using a consistent hash function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data object/file/value is also mapped to the same key space using hashing</a:t>
            </a:r>
          </a:p>
        </p:txBody>
      </p:sp>
    </p:spTree>
    <p:extLst>
      <p:ext uri="{BB962C8B-B14F-4D97-AF65-F5344CB8AC3E}">
        <p14:creationId xmlns:p14="http://schemas.microsoft.com/office/powerpoint/2010/main" val="24504673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61536" y="1344986"/>
            <a:ext cx="10099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Distributed Indexing: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532" y="1768062"/>
            <a:ext cx="8130219" cy="462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753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has a definite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placement of  files or data in this network is highly deterministic as per some algorithmic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objective is to allow a very fast and deterministic lookup to satisfy queries for the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a hash table interface for the mapping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hash function maps keys to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this mapping in conjunction with the regular structure of the overlay allows fast search for the location of a file</a:t>
            </a:r>
          </a:p>
        </p:txBody>
      </p:sp>
    </p:spTree>
    <p:extLst>
      <p:ext uri="{BB962C8B-B14F-4D97-AF65-F5344CB8AC3E}">
        <p14:creationId xmlns:p14="http://schemas.microsoft.com/office/powerpoint/2010/main" val="160853445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mapping of a file to a location can be based on a single characteristic of the file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name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length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overhead incurred by file insertions and deletions may be non-trivial under churn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disadvantage of such mapping: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arbitrary queries such as range queries, attribute queries and exact keyword queries cannot be handled directly</a:t>
            </a:r>
          </a:p>
        </p:txBody>
      </p:sp>
    </p:spTree>
    <p:extLst>
      <p:ext uri="{BB962C8B-B14F-4D97-AF65-F5344CB8AC3E}">
        <p14:creationId xmlns:p14="http://schemas.microsoft.com/office/powerpoint/2010/main" val="38090040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Unstructured Overlays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983" y="1629915"/>
            <a:ext cx="107172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 topology does not have any particular controlled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 control over where files/data is placed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peer indexes only its local data objects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 indexing is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node joins and departures are easy – the local overlay is simply adjusted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file placement is not governed by the topology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search for a file may have high message overhead and high delays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complex queries are supported because the search criteria can be arbitrary</a:t>
            </a:r>
          </a:p>
        </p:txBody>
      </p:sp>
    </p:spTree>
    <p:extLst>
      <p:ext uri="{BB962C8B-B14F-4D97-AF65-F5344CB8AC3E}">
        <p14:creationId xmlns:p14="http://schemas.microsoft.com/office/powerpoint/2010/main" val="34810317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Unstructured Overlays: Properties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1848" y="1381992"/>
            <a:ext cx="1152473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disadvantages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queries may take a long time to find a file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queries may be unsuccessful even if the queried object exists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message overhead of a query search may also be high</a:t>
            </a:r>
          </a:p>
          <a:p>
            <a:pPr lvl="1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FF0000"/>
                </a:solidFill>
              </a:rPr>
              <a:t>advantages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exact keyword queries, range queries, attribute-based queries, and other complex queries can be supported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can accommodate high churn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search is efficient for not-so-large networks</a:t>
            </a:r>
          </a:p>
        </p:txBody>
      </p:sp>
    </p:spTree>
    <p:extLst>
      <p:ext uri="{BB962C8B-B14F-4D97-AF65-F5344CB8AC3E}">
        <p14:creationId xmlns:p14="http://schemas.microsoft.com/office/powerpoint/2010/main" val="533713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Gnutella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72065" y="1563987"/>
            <a:ext cx="104867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u="sng" dirty="0"/>
              <a:t>message types used by Gnutella: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Ping messages </a:t>
            </a:r>
            <a:r>
              <a:rPr lang="en-US" alt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used to discover hosts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 a new host to announce itself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/>
              <a:t>Pong messages </a:t>
            </a:r>
            <a:r>
              <a:rPr lang="en-US" altLang="en-US" sz="2800" dirty="0"/>
              <a:t>–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responses to Pings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indicate the port and IP address of the responder, and some information about the amount of data (the number and size of files) that node can make available</a:t>
            </a:r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Gnutella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7751" y="1185046"/>
            <a:ext cx="11302313" cy="5037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u="sng" dirty="0"/>
              <a:t>message types used by Gnutella: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Query messages </a:t>
            </a:r>
            <a:r>
              <a:rPr lang="en-US" altLang="en-US" sz="2800" dirty="0"/>
              <a:t>– </a:t>
            </a:r>
          </a:p>
          <a:p>
            <a:pPr marL="1371600" lvl="2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contain a search string and the minimum download speed required of the potential responder</a:t>
            </a:r>
          </a:p>
          <a:p>
            <a:pPr marL="1371600" lvl="2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flooded in the network</a:t>
            </a:r>
          </a:p>
          <a:p>
            <a:pPr marL="914400" lvl="1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 err="1"/>
              <a:t>QueryHit</a:t>
            </a:r>
            <a:r>
              <a:rPr lang="en-US" altLang="en-US" sz="2800" b="1" dirty="0"/>
              <a:t> messages </a:t>
            </a:r>
            <a:r>
              <a:rPr lang="en-US" altLang="en-US" sz="2800" dirty="0"/>
              <a:t>– </a:t>
            </a:r>
          </a:p>
          <a:p>
            <a:pPr marL="1371600" lvl="2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sent as responses if a node receiving a Query detects a local match in response to a query</a:t>
            </a:r>
          </a:p>
          <a:p>
            <a:pPr marL="1371600" lvl="2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contains the port, IP address, speed, the number of files found, and related information</a:t>
            </a:r>
          </a:p>
          <a:p>
            <a:pPr marL="1371600" lvl="2" indent="-45720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path traced by a Query is recorded in the message, so the </a:t>
            </a:r>
            <a:r>
              <a:rPr lang="en-US" altLang="en-US" sz="2800" dirty="0" err="1"/>
              <a:t>QueryHit</a:t>
            </a:r>
            <a:r>
              <a:rPr lang="en-US" altLang="en-US" sz="2800" dirty="0"/>
              <a:t> follows the same path in reverse</a:t>
            </a:r>
            <a:endParaRPr lang="en-US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1511494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 lnSpcReduction="10000"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Search in Gnutella and Unstructured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760" y="1512104"/>
            <a:ext cx="111360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u="sng" dirty="0"/>
              <a:t>Guided Search versus Unguided 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unguided or blind search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there is no history of earlier searches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each search is inherently independent</a:t>
            </a:r>
          </a:p>
          <a:p>
            <a:pPr lvl="2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rgbClr val="0000FF"/>
                </a:solidFill>
              </a:rPr>
              <a:t>guided search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nodes store some history of past searches to aid future searches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various mechanisms for caching hints to guide and narrow down future searches are used</a:t>
            </a:r>
          </a:p>
        </p:txBody>
      </p:sp>
    </p:spTree>
    <p:extLst>
      <p:ext uri="{BB962C8B-B14F-4D97-AF65-F5344CB8AC3E}">
        <p14:creationId xmlns:p14="http://schemas.microsoft.com/office/powerpoint/2010/main" val="27001668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Search Strategies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9647" y="1596917"/>
            <a:ext cx="107189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>
                <a:solidFill>
                  <a:srgbClr val="0000FF"/>
                </a:solidFill>
              </a:rPr>
              <a:t>Flooding</a:t>
            </a:r>
            <a:r>
              <a:rPr lang="en-US" altLang="en-US" sz="2800" dirty="0"/>
              <a:t> </a:t>
            </a:r>
          </a:p>
          <a:p>
            <a:pPr lvl="1"/>
            <a:endParaRPr lang="en-US" alt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to curtail the high message overhead that flooding introduces, checking can be used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node checks back with the query originator before forwarding a query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causes heavy load on the originator, in addition to excessive delays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not practical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727789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5460" y="1354453"/>
            <a:ext cx="106185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peer-to-peer (P2P) network systems use an application-level organization of the network overlay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allows for flexibly sharing resources (e.g., files and multimedia documents) stored across network-wide computers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any node in a P2P network can act as a server to others and also as a client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communication and exchange of information is performed directly between the participating peers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relationships between the nodes in the network are equal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Search Strategies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337" y="1318716"/>
            <a:ext cx="11196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>
                <a:solidFill>
                  <a:srgbClr val="0000FF"/>
                </a:solidFill>
              </a:rPr>
              <a:t>Flooding</a:t>
            </a:r>
            <a:r>
              <a:rPr lang="en-US" altLang="en-US" sz="2800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the time to live (TTL) field or the hop count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does not guarantee that a match can be found for the query even if the object exists in the network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a high value of TTL to have a high degree of success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073AC-2D30-1740-8FA0-6B58EDACCBDC}"/>
              </a:ext>
            </a:extLst>
          </p:cNvPr>
          <p:cNvSpPr/>
          <p:nvPr/>
        </p:nvSpPr>
        <p:spPr>
          <a:xfrm>
            <a:off x="243071" y="3941112"/>
            <a:ext cx="101078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>
                <a:solidFill>
                  <a:srgbClr val="0000FF"/>
                </a:solidFill>
              </a:rPr>
              <a:t>Random walk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 query is randomly forwarded by a node when it is received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greatly reduces the message overhead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increases the search latency</a:t>
            </a:r>
          </a:p>
        </p:txBody>
      </p:sp>
    </p:spTree>
    <p:extLst>
      <p:ext uri="{BB962C8B-B14F-4D97-AF65-F5344CB8AC3E}">
        <p14:creationId xmlns:p14="http://schemas.microsoft.com/office/powerpoint/2010/main" val="39959382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3212" y="1399049"/>
            <a:ext cx="48603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proposed by </a:t>
            </a:r>
            <a:r>
              <a:rPr lang="en-US" sz="2800" dirty="0" err="1"/>
              <a:t>Stoica</a:t>
            </a:r>
            <a:r>
              <a:rPr lang="en-US" sz="2800" dirty="0"/>
              <a:t> </a:t>
            </a:r>
            <a:r>
              <a:rPr lang="en-US" sz="2800" i="1" dirty="0"/>
              <a:t>et al.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uses a flat key space to associate the mapping between network nodes and data objects/files/values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address and data object/file/value is mapped to a logical identifier in the common key space using a 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equal distribution of keys among nodes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97" y="1721756"/>
            <a:ext cx="5403495" cy="30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7436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3784" y="1596757"/>
            <a:ext cx="10206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Chord key space is flat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supports a single operation, lookup(x)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lookup(x) maps a given key x to a network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Chord stores a file/object/value at the node to which the file/object/value’s key maps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2 steps are involved:</a:t>
            </a:r>
          </a:p>
          <a:p>
            <a:pPr lvl="2"/>
            <a:r>
              <a:rPr lang="en-US" sz="2800" dirty="0"/>
              <a:t>1. Map the object/file/value to its key in the common address space.</a:t>
            </a:r>
          </a:p>
          <a:p>
            <a:pPr lvl="2"/>
            <a:r>
              <a:rPr lang="en-US" sz="2800" dirty="0"/>
              <a:t>2. Map the key to the node in its native address space using lookup.</a:t>
            </a:r>
          </a:p>
        </p:txBody>
      </p:sp>
    </p:spTree>
    <p:extLst>
      <p:ext uri="{BB962C8B-B14F-4D97-AF65-F5344CB8AC3E}">
        <p14:creationId xmlns:p14="http://schemas.microsoft.com/office/powerpoint/2010/main" val="28375884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7881" y="1291957"/>
            <a:ext cx="102066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node’s IP address is hashed to an m-bit identifier that serves as the node identifier in the common key (identifier)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file/data key is hashed to an m-bit identifier that serves as the key identifier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identifier space is ordered on the logical ring modulo 2</a:t>
            </a:r>
            <a:r>
              <a:rPr lang="en-US" sz="2800" baseline="30000" dirty="0"/>
              <a:t>m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key k gets assigned to the first node such that its node identifier equals or follows the key identifier of k in the common identifier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node is the successor of k, denoted </a:t>
            </a:r>
            <a:r>
              <a:rPr lang="en-US" sz="2800" dirty="0" err="1"/>
              <a:t>succ</a:t>
            </a:r>
            <a:r>
              <a:rPr lang="en-US" sz="2800" dirty="0"/>
              <a:t>(k)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31325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-197708" y="82438"/>
            <a:ext cx="9407979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Chord distributed hash table: Overview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8066" y="1356811"/>
            <a:ext cx="61020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Chord ring for m = 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/>
              <a:t>6 keys, K8, </a:t>
            </a:r>
            <a:r>
              <a:rPr lang="en-US" sz="2400" dirty="0"/>
              <a:t>K15, K28, K53, K87, and K121, are stored among these nodes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(8) = 18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(15) = 18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(28) = 28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(53) = 63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(87) = 99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succ</a:t>
            </a:r>
            <a:r>
              <a:rPr lang="en-US" sz="2400" dirty="0"/>
              <a:t>(121) = 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1" y="1329330"/>
            <a:ext cx="6865184" cy="50833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AE5C36C-1A25-7A4C-AADF-8A53F300480F}"/>
              </a:ext>
            </a:extLst>
          </p:cNvPr>
          <p:cNvSpPr/>
          <p:nvPr/>
        </p:nvSpPr>
        <p:spPr>
          <a:xfrm>
            <a:off x="718438" y="4773131"/>
            <a:ext cx="46577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Convention: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(x, y]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left-open right-closed segment of the Chord ring</a:t>
            </a:r>
          </a:p>
        </p:txBody>
      </p:sp>
    </p:spTree>
    <p:extLst>
      <p:ext uri="{BB962C8B-B14F-4D97-AF65-F5344CB8AC3E}">
        <p14:creationId xmlns:p14="http://schemas.microsoft.com/office/powerpoint/2010/main" val="368640949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Simple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241" y="1542948"/>
            <a:ext cx="10058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(variable)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successor ← initial value;</a:t>
            </a:r>
          </a:p>
          <a:p>
            <a:endParaRPr lang="en-US" sz="2800" dirty="0"/>
          </a:p>
          <a:p>
            <a:r>
              <a:rPr lang="en-US" sz="2800" dirty="0"/>
              <a:t>(1) </a:t>
            </a:r>
            <a:r>
              <a:rPr lang="en-US" sz="2800" dirty="0" err="1"/>
              <a:t>i.Locate_Successor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), where </a:t>
            </a:r>
            <a:r>
              <a:rPr lang="en-US" sz="2800" i="1" dirty="0"/>
              <a:t>key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</a:t>
            </a:r>
            <a:r>
              <a:rPr lang="en-US" sz="2800" dirty="0"/>
              <a:t> i:</a:t>
            </a:r>
          </a:p>
          <a:p>
            <a:r>
              <a:rPr lang="en-US" sz="2800" dirty="0"/>
              <a:t>(1a) </a:t>
            </a:r>
            <a:r>
              <a:rPr lang="en-US" sz="2800" b="1" dirty="0"/>
              <a:t>if </a:t>
            </a:r>
            <a:r>
              <a:rPr lang="en-US" sz="2800" i="1" dirty="0"/>
              <a:t>key</a:t>
            </a:r>
            <a:r>
              <a:rPr lang="en-US" sz="2800" dirty="0"/>
              <a:t> ∈ (</a:t>
            </a:r>
            <a:r>
              <a:rPr lang="en-US" sz="2800" dirty="0" err="1"/>
              <a:t>i</a:t>
            </a:r>
            <a:r>
              <a:rPr lang="en-US" sz="2800" dirty="0"/>
              <a:t>, successor] </a:t>
            </a:r>
            <a:r>
              <a:rPr lang="en-US" sz="2800" b="1" dirty="0"/>
              <a:t>then</a:t>
            </a:r>
          </a:p>
          <a:p>
            <a:r>
              <a:rPr lang="en-US" sz="2800" dirty="0"/>
              <a:t>(1b) 		</a:t>
            </a:r>
            <a:r>
              <a:rPr lang="en-US" sz="2800" b="1" dirty="0"/>
              <a:t>return </a:t>
            </a:r>
            <a:r>
              <a:rPr lang="en-US" sz="2800" dirty="0"/>
              <a:t>(successor)</a:t>
            </a:r>
          </a:p>
          <a:p>
            <a:r>
              <a:rPr lang="en-US" sz="2800" dirty="0"/>
              <a:t>(1c) </a:t>
            </a:r>
            <a:r>
              <a:rPr lang="en-US" sz="2800" b="1" dirty="0"/>
              <a:t>else return </a:t>
            </a:r>
            <a:r>
              <a:rPr lang="en-US" sz="2800" dirty="0"/>
              <a:t>(</a:t>
            </a:r>
            <a:r>
              <a:rPr lang="en-US" sz="2800" dirty="0" err="1"/>
              <a:t>successor.Locate_Successor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31874379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Simple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06" y="1463040"/>
            <a:ext cx="6734391" cy="50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577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7793" y="1300577"/>
            <a:ext cx="1149059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node </a:t>
            </a:r>
            <a:r>
              <a:rPr lang="en-US" sz="2800" dirty="0" err="1"/>
              <a:t>i</a:t>
            </a:r>
            <a:r>
              <a:rPr lang="en-US" sz="2800" dirty="0"/>
              <a:t> maintains a routing table, called </a:t>
            </a:r>
            <a:r>
              <a:rPr lang="en-US" sz="2800" i="1" dirty="0"/>
              <a:t>finger table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x</a:t>
            </a:r>
            <a:r>
              <a:rPr lang="en-US" sz="2800" baseline="30000" dirty="0" err="1"/>
              <a:t>th</a:t>
            </a:r>
            <a:r>
              <a:rPr lang="en-US" sz="2800" dirty="0"/>
              <a:t> entry (1 ≤ x ≤ m) is the node identifier of the node </a:t>
            </a:r>
            <a:r>
              <a:rPr lang="en-US" sz="2800" dirty="0" err="1"/>
              <a:t>succ</a:t>
            </a:r>
            <a:r>
              <a:rPr lang="en-US" sz="2800" dirty="0"/>
              <a:t>(i+2</a:t>
            </a:r>
            <a:r>
              <a:rPr lang="en-US" sz="2800" baseline="30000" dirty="0"/>
              <a:t>x−1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denoted by </a:t>
            </a:r>
            <a:r>
              <a:rPr lang="en-US" sz="2800" dirty="0" err="1"/>
              <a:t>i.finger</a:t>
            </a:r>
            <a:r>
              <a:rPr lang="en-US" sz="2800" dirty="0"/>
              <a:t>[x] = </a:t>
            </a:r>
            <a:r>
              <a:rPr lang="en-US" sz="2800" dirty="0" err="1"/>
              <a:t>succ</a:t>
            </a:r>
            <a:r>
              <a:rPr lang="en-US" sz="2800" dirty="0"/>
              <a:t>(i+2</a:t>
            </a:r>
            <a:r>
              <a:rPr lang="en-US" sz="2800" baseline="30000" dirty="0"/>
              <a:t>x−1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size of the finger table is bounded by m entries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search is highly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 a query on key </a:t>
            </a:r>
            <a:r>
              <a:rPr lang="en-US" sz="2800" i="1" dirty="0"/>
              <a:t>key</a:t>
            </a:r>
            <a:r>
              <a:rPr lang="en-US" sz="2800" dirty="0"/>
              <a:t> at node </a:t>
            </a:r>
            <a:r>
              <a:rPr lang="en-US" sz="2800" dirty="0" err="1"/>
              <a:t>i</a:t>
            </a:r>
            <a:r>
              <a:rPr lang="en-US" sz="2800" dirty="0"/>
              <a:t>, if </a:t>
            </a:r>
            <a:r>
              <a:rPr lang="en-US" sz="2800" i="1" dirty="0"/>
              <a:t>key</a:t>
            </a:r>
            <a:r>
              <a:rPr lang="en-US" sz="2800" dirty="0"/>
              <a:t> lies between </a:t>
            </a:r>
            <a:r>
              <a:rPr lang="en-US" sz="2800" dirty="0" err="1"/>
              <a:t>i</a:t>
            </a:r>
            <a:r>
              <a:rPr lang="en-US" sz="2800" dirty="0"/>
              <a:t> and its successor, then </a:t>
            </a:r>
            <a:r>
              <a:rPr lang="en-US" sz="2800" i="1" dirty="0"/>
              <a:t>key</a:t>
            </a:r>
            <a:r>
              <a:rPr lang="en-US" sz="2800" dirty="0"/>
              <a:t> would reside at the successor and the successor’s address is returned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else the finger table </a:t>
            </a:r>
            <a:r>
              <a:rPr lang="en-US" sz="2800"/>
              <a:t>is searched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3C55C-C8DD-D741-AA5A-779A45F411DF}"/>
              </a:ext>
            </a:extLst>
          </p:cNvPr>
          <p:cNvSpPr/>
          <p:nvPr/>
        </p:nvSpPr>
        <p:spPr>
          <a:xfrm>
            <a:off x="862641" y="4715279"/>
            <a:ext cx="10058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</a:rPr>
              <a:t>(variables)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successor ← initial value;</a:t>
            </a:r>
          </a:p>
          <a:p>
            <a:r>
              <a:rPr lang="en-US" sz="2800" b="1" dirty="0"/>
              <a:t>integer</a:t>
            </a:r>
            <a:r>
              <a:rPr lang="en-US" sz="2800" dirty="0"/>
              <a:t>: predecessor ← initial value;</a:t>
            </a:r>
          </a:p>
          <a:p>
            <a:r>
              <a:rPr lang="en-US" sz="2800" b="1" dirty="0"/>
              <a:t>integer: </a:t>
            </a:r>
            <a:r>
              <a:rPr lang="en-US" sz="2800" dirty="0"/>
              <a:t>finger[1…m];</a:t>
            </a:r>
          </a:p>
        </p:txBody>
      </p:sp>
    </p:spTree>
    <p:extLst>
      <p:ext uri="{BB962C8B-B14F-4D97-AF65-F5344CB8AC3E}">
        <p14:creationId xmlns:p14="http://schemas.microsoft.com/office/powerpoint/2010/main" val="39874365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7373" y="1266628"/>
            <a:ext cx="10058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(1) </a:t>
            </a:r>
            <a:r>
              <a:rPr lang="en-US" sz="2800" dirty="0" err="1"/>
              <a:t>i.Locate_Successor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), where </a:t>
            </a:r>
            <a:r>
              <a:rPr lang="en-US" sz="2800" i="1" dirty="0"/>
              <a:t>key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 </a:t>
            </a:r>
            <a:r>
              <a:rPr lang="en-US" sz="2800" dirty="0"/>
              <a:t>i:</a:t>
            </a:r>
          </a:p>
          <a:p>
            <a:r>
              <a:rPr lang="en-US" sz="2800" dirty="0"/>
              <a:t>(1a) </a:t>
            </a:r>
            <a:r>
              <a:rPr lang="en-US" sz="2800" b="1" dirty="0"/>
              <a:t>if </a:t>
            </a:r>
            <a:r>
              <a:rPr lang="en-US" sz="2800" i="1" dirty="0"/>
              <a:t>key</a:t>
            </a:r>
            <a:r>
              <a:rPr lang="en-US" sz="2800" dirty="0"/>
              <a:t> ∈ (</a:t>
            </a:r>
            <a:r>
              <a:rPr lang="en-US" sz="2800" dirty="0" err="1"/>
              <a:t>i</a:t>
            </a:r>
            <a:r>
              <a:rPr lang="en-US" sz="2800" dirty="0"/>
              <a:t>, successor] </a:t>
            </a:r>
            <a:r>
              <a:rPr lang="en-US" sz="2800" b="1" dirty="0"/>
              <a:t>then</a:t>
            </a:r>
          </a:p>
          <a:p>
            <a:r>
              <a:rPr lang="en-US" sz="2800" dirty="0"/>
              <a:t>(1b) 		</a:t>
            </a:r>
            <a:r>
              <a:rPr lang="en-US" sz="2800" b="1" dirty="0"/>
              <a:t>return </a:t>
            </a:r>
            <a:r>
              <a:rPr lang="en-US" sz="2800" dirty="0"/>
              <a:t>(successor)</a:t>
            </a:r>
          </a:p>
          <a:p>
            <a:r>
              <a:rPr lang="en-US" sz="2800" dirty="0"/>
              <a:t>(1c) </a:t>
            </a:r>
            <a:r>
              <a:rPr lang="en-US" sz="2800" b="1" dirty="0"/>
              <a:t>else</a:t>
            </a:r>
          </a:p>
          <a:p>
            <a:r>
              <a:rPr lang="en-US" sz="2800" dirty="0"/>
              <a:t>(1d)	 	j ← </a:t>
            </a:r>
            <a:r>
              <a:rPr lang="en-US" sz="2800" dirty="0" err="1"/>
              <a:t>Closest_Preceding_Node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);</a:t>
            </a:r>
          </a:p>
          <a:p>
            <a:r>
              <a:rPr lang="en-US" sz="2800" dirty="0"/>
              <a:t>(1e) </a:t>
            </a:r>
            <a:r>
              <a:rPr lang="en-US" sz="2800" b="1" dirty="0"/>
              <a:t>return </a:t>
            </a:r>
            <a:r>
              <a:rPr lang="en-US" sz="2800" dirty="0"/>
              <a:t>(</a:t>
            </a:r>
            <a:r>
              <a:rPr lang="en-US" sz="2800" dirty="0" err="1"/>
              <a:t>j.Locate_Successor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))</a:t>
            </a:r>
          </a:p>
          <a:p>
            <a:endParaRPr lang="en-US" sz="2800" dirty="0"/>
          </a:p>
          <a:p>
            <a:r>
              <a:rPr lang="en-US" sz="2800" dirty="0"/>
              <a:t>(2) </a:t>
            </a:r>
            <a:r>
              <a:rPr lang="en-US" sz="2800" dirty="0" err="1"/>
              <a:t>i.Closest_Preceding_Node</a:t>
            </a:r>
            <a:r>
              <a:rPr lang="en-US" sz="2800" dirty="0"/>
              <a:t>(</a:t>
            </a:r>
            <a:r>
              <a:rPr lang="en-US" sz="2800" i="1" dirty="0"/>
              <a:t>key</a:t>
            </a:r>
            <a:r>
              <a:rPr lang="en-US" sz="2800" dirty="0"/>
              <a:t>), where </a:t>
            </a:r>
            <a:r>
              <a:rPr lang="en-US" sz="2800" i="1" dirty="0"/>
              <a:t>key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</a:t>
            </a:r>
            <a:r>
              <a:rPr lang="en-US" sz="2800" dirty="0"/>
              <a:t> i:</a:t>
            </a:r>
          </a:p>
          <a:p>
            <a:r>
              <a:rPr lang="en-US" sz="2800" dirty="0"/>
              <a:t>(2a) </a:t>
            </a:r>
            <a:r>
              <a:rPr lang="en-US" sz="2800" b="1" dirty="0"/>
              <a:t>for </a:t>
            </a:r>
            <a:r>
              <a:rPr lang="en-US" sz="2800" dirty="0"/>
              <a:t>count = m </a:t>
            </a:r>
            <a:r>
              <a:rPr lang="en-US" sz="2800" b="1" dirty="0"/>
              <a:t>down to </a:t>
            </a:r>
            <a:r>
              <a:rPr lang="en-US" sz="2800" dirty="0"/>
              <a:t>1 </a:t>
            </a:r>
            <a:r>
              <a:rPr lang="en-US" sz="2800" b="1" dirty="0"/>
              <a:t>do</a:t>
            </a:r>
          </a:p>
          <a:p>
            <a:r>
              <a:rPr lang="en-US" sz="2800" dirty="0"/>
              <a:t>(2b) 		</a:t>
            </a:r>
            <a:r>
              <a:rPr lang="en-US" sz="2800" b="1" dirty="0"/>
              <a:t>if </a:t>
            </a:r>
            <a:r>
              <a:rPr lang="en-US" sz="2800" dirty="0"/>
              <a:t>finger[count] ∈ (</a:t>
            </a:r>
            <a:r>
              <a:rPr lang="en-US" sz="2800" dirty="0" err="1"/>
              <a:t>i</a:t>
            </a:r>
            <a:r>
              <a:rPr lang="en-US" sz="2800" dirty="0"/>
              <a:t>, </a:t>
            </a:r>
            <a:r>
              <a:rPr lang="en-US" sz="2800" i="1" dirty="0"/>
              <a:t>key</a:t>
            </a:r>
            <a:r>
              <a:rPr lang="en-US" sz="2800" dirty="0"/>
              <a:t>] </a:t>
            </a:r>
            <a:r>
              <a:rPr lang="en-US" sz="2800" b="1" dirty="0"/>
              <a:t>then</a:t>
            </a:r>
          </a:p>
          <a:p>
            <a:r>
              <a:rPr lang="en-US" sz="2800" dirty="0"/>
              <a:t>(2c) 			</a:t>
            </a:r>
            <a:r>
              <a:rPr lang="en-US" sz="2800" b="1" dirty="0"/>
              <a:t>break()</a:t>
            </a:r>
            <a:r>
              <a:rPr lang="en-US" sz="2800" dirty="0"/>
              <a:t>;</a:t>
            </a:r>
          </a:p>
          <a:p>
            <a:r>
              <a:rPr lang="en-US" sz="2800" dirty="0"/>
              <a:t>(2d) </a:t>
            </a:r>
            <a:r>
              <a:rPr lang="en-US" sz="2800" b="1" dirty="0"/>
              <a:t>return </a:t>
            </a:r>
            <a:r>
              <a:rPr lang="en-US" sz="2800" dirty="0"/>
              <a:t>(finger[count])</a:t>
            </a:r>
          </a:p>
        </p:txBody>
      </p:sp>
    </p:spTree>
    <p:extLst>
      <p:ext uri="{BB962C8B-B14F-4D97-AF65-F5344CB8AC3E}">
        <p14:creationId xmlns:p14="http://schemas.microsoft.com/office/powerpoint/2010/main" val="40949897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85951" y="82438"/>
            <a:ext cx="610362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Scalable Lookup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BD6FF-E75D-41F8-962C-A79919DAC6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630"/>
          <a:stretch/>
        </p:blipFill>
        <p:spPr>
          <a:xfrm>
            <a:off x="1344827" y="1436910"/>
            <a:ext cx="8328098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931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pic>
        <p:nvPicPr>
          <p:cNvPr id="61444" name="Picture 4" descr="Image result for p2p network"/>
          <p:cNvPicPr>
            <a:picLocks noChangeAspect="1" noChangeArrowheads="1"/>
          </p:cNvPicPr>
          <p:nvPr/>
        </p:nvPicPr>
        <p:blipFill>
          <a:blip r:embed="rId2" cstate="print"/>
          <a:srcRect l="1258" t="3422"/>
          <a:stretch>
            <a:fillRect/>
          </a:stretch>
        </p:blipFill>
        <p:spPr bwMode="auto">
          <a:xfrm>
            <a:off x="1897039" y="1965277"/>
            <a:ext cx="7495891" cy="379002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55845" y="5827595"/>
            <a:ext cx="869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source: http://www.terndrup.net/2015/10/27/Building-a-P2P-Peer-Client-with-Node-js/</a:t>
            </a:r>
          </a:p>
        </p:txBody>
      </p:sp>
    </p:spTree>
    <p:extLst>
      <p:ext uri="{BB962C8B-B14F-4D97-AF65-F5344CB8AC3E}">
        <p14:creationId xmlns:p14="http://schemas.microsoft.com/office/powerpoint/2010/main" val="286957049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316173"/>
            <a:ext cx="8432800" cy="1143000"/>
          </a:xfrm>
        </p:spPr>
        <p:txBody>
          <a:bodyPr>
            <a:normAutofit/>
          </a:bodyPr>
          <a:lstStyle/>
          <a:p>
            <a:r>
              <a:rPr lang="en-US" altLang="en-US" sz="4000" b="0">
                <a:solidFill>
                  <a:srgbClr val="0000FF"/>
                </a:solidFill>
              </a:rPr>
              <a:t>References</a:t>
            </a:r>
            <a:endParaRPr lang="fr-FR" sz="4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23835" y="1655023"/>
            <a:ext cx="9062112" cy="39678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Ajay D. </a:t>
            </a:r>
            <a:r>
              <a:rPr lang="en-US" dirty="0" err="1"/>
              <a:t>Kshemkalyani</a:t>
            </a:r>
            <a:r>
              <a:rPr lang="en-US" dirty="0"/>
              <a:t>, and </a:t>
            </a:r>
            <a:r>
              <a:rPr lang="en-US" dirty="0" err="1"/>
              <a:t>Mukesh</a:t>
            </a:r>
            <a:r>
              <a:rPr lang="en-US" dirty="0"/>
              <a:t> Singhal, Chapter 18, “Distributed Computing: Principles, Algorithms, and Systems”, Cambridge University Press, 2008.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fr-FR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29707684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3493" y="2967335"/>
            <a:ext cx="380501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3831732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699" y="1900364"/>
            <a:ext cx="1036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well known P2P networks that allow P2P file-sharing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Napster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Freenet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Pastry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Chord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CAN </a:t>
            </a: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679527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P2P networks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allow the location of arbitrary data objects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impose a low cost for scalability, and for entry into and exit from the network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ongoing entry and exit of various nodes and dynamic insertion and deletion of objects is termed as </a:t>
            </a:r>
            <a:r>
              <a:rPr lang="en-US" altLang="en-US" sz="2800" b="1" i="1" dirty="0">
                <a:solidFill>
                  <a:srgbClr val="0000FF"/>
                </a:solidFill>
              </a:rPr>
              <a:t>churn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impact of churn should be as transparent as possible</a:t>
            </a:r>
          </a:p>
        </p:txBody>
      </p:sp>
    </p:spTree>
    <p:extLst>
      <p:ext uri="{BB962C8B-B14F-4D97-AF65-F5344CB8AC3E}">
        <p14:creationId xmlns:p14="http://schemas.microsoft.com/office/powerpoint/2010/main" val="29604114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Introduction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2183" y="1571427"/>
            <a:ext cx="102094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en-US" sz="28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exhibit a high level of self-organization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are able to operate efficiently despite the lack of any prior infrastructure or authority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if a node wants to enjoy the services which other nodes provide, that node should provide service to other nodes</a:t>
            </a:r>
          </a:p>
        </p:txBody>
      </p:sp>
    </p:spTree>
    <p:extLst>
      <p:ext uri="{BB962C8B-B14F-4D97-AF65-F5344CB8AC3E}">
        <p14:creationId xmlns:p14="http://schemas.microsoft.com/office/powerpoint/2010/main" val="11195664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data in a P2P network is identified by using indexing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indexing mechanisms can be classified 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centralized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local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40797462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9997" y="1629915"/>
            <a:ext cx="1098603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Centralized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 of one or a few central servers to store references (indexes) to the data on many peers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eg.</a:t>
            </a:r>
            <a:r>
              <a:rPr lang="en-US" altLang="en-US" sz="2800" dirty="0"/>
              <a:t> Napster</a:t>
            </a:r>
          </a:p>
          <a:p>
            <a:pPr lvl="1"/>
            <a:endParaRPr lang="en-US" alt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79156-555B-D548-9DE9-C41017D2653D}"/>
              </a:ext>
            </a:extLst>
          </p:cNvPr>
          <p:cNvSpPr/>
          <p:nvPr/>
        </p:nvSpPr>
        <p:spPr>
          <a:xfrm>
            <a:off x="699997" y="3551970"/>
            <a:ext cx="101638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Local indexing: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requires each peer to index only the local data objects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remote objects need to be searched 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used in unstructured overlays in conjunction with flooding search or random walk search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Gnutella uses local indexing</a:t>
            </a:r>
          </a:p>
        </p:txBody>
      </p:sp>
    </p:spTree>
    <p:extLst>
      <p:ext uri="{BB962C8B-B14F-4D97-AF65-F5344CB8AC3E}">
        <p14:creationId xmlns:p14="http://schemas.microsoft.com/office/powerpoint/2010/main" val="36940292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406400" y="90675"/>
            <a:ext cx="8432800" cy="1143000"/>
          </a:xfrm>
        </p:spPr>
        <p:txBody>
          <a:bodyPr>
            <a:normAutofit/>
          </a:bodyPr>
          <a:lstStyle/>
          <a:p>
            <a:pPr lvl="0" indent="0" algn="ctr">
              <a:lnSpc>
                <a:spcPct val="100000"/>
              </a:lnSpc>
              <a:spcBef>
                <a:spcPct val="0"/>
              </a:spcBef>
            </a:pPr>
            <a:r>
              <a:rPr lang="en-US" altLang="en-US" b="0" spc="0" dirty="0">
                <a:solidFill>
                  <a:srgbClr val="0000FF"/>
                </a:solidFill>
              </a:rPr>
              <a:t>Data Indexing and Overlays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Course ID: SS ZG526, Title: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48971" y="1539298"/>
            <a:ext cx="972726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800" b="1" dirty="0"/>
              <a:t>Distributed Indexing:</a:t>
            </a:r>
          </a:p>
          <a:p>
            <a:pPr lvl="1"/>
            <a:endParaRPr lang="en-US" altLang="en-US" sz="28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involves the indexes to the objects at various peers being scattered across other peers throughout the P2P network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distributed indexing is the most challenging of the indexing schemes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800" dirty="0"/>
              <a:t>many novel mechanisms have been proposed, most notably the distributed hash table (DHT)</a:t>
            </a:r>
          </a:p>
        </p:txBody>
      </p:sp>
    </p:spTree>
    <p:extLst>
      <p:ext uri="{BB962C8B-B14F-4D97-AF65-F5344CB8AC3E}">
        <p14:creationId xmlns:p14="http://schemas.microsoft.com/office/powerpoint/2010/main" val="3424545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11051</TotalTime>
  <Words>2024</Words>
  <Application>Microsoft Office PowerPoint</Application>
  <PresentationFormat>Widescreen</PresentationFormat>
  <Paragraphs>243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Distributed Computing Peer-to-Peer Computing and Overlay Graphs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Software Engineering</dc:title>
  <dc:creator>admin</dc:creator>
  <cp:lastModifiedBy>Barsha Mitra</cp:lastModifiedBy>
  <cp:revision>977</cp:revision>
  <dcterms:created xsi:type="dcterms:W3CDTF">2016-05-19T10:09:53Z</dcterms:created>
  <dcterms:modified xsi:type="dcterms:W3CDTF">2020-10-29T11:20:53Z</dcterms:modified>
</cp:coreProperties>
</file>