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7" r:id="rId2"/>
    <p:sldId id="602" r:id="rId3"/>
    <p:sldId id="648" r:id="rId4"/>
    <p:sldId id="652" r:id="rId5"/>
    <p:sldId id="678" r:id="rId6"/>
    <p:sldId id="679" r:id="rId7"/>
    <p:sldId id="680" r:id="rId8"/>
    <p:sldId id="681" r:id="rId9"/>
    <p:sldId id="653" r:id="rId10"/>
    <p:sldId id="682" r:id="rId11"/>
    <p:sldId id="684" r:id="rId12"/>
    <p:sldId id="686" r:id="rId13"/>
    <p:sldId id="687" r:id="rId14"/>
    <p:sldId id="688" r:id="rId15"/>
    <p:sldId id="689" r:id="rId16"/>
    <p:sldId id="690" r:id="rId17"/>
    <p:sldId id="657" r:id="rId18"/>
    <p:sldId id="695" r:id="rId19"/>
    <p:sldId id="696" r:id="rId20"/>
    <p:sldId id="697" r:id="rId21"/>
    <p:sldId id="665" r:id="rId22"/>
    <p:sldId id="699" r:id="rId23"/>
    <p:sldId id="700" r:id="rId24"/>
    <p:sldId id="703" r:id="rId25"/>
    <p:sldId id="705" r:id="rId26"/>
    <p:sldId id="706" r:id="rId27"/>
    <p:sldId id="707" r:id="rId28"/>
    <p:sldId id="710" r:id="rId29"/>
    <p:sldId id="712" r:id="rId30"/>
    <p:sldId id="714" r:id="rId31"/>
    <p:sldId id="717" r:id="rId32"/>
    <p:sldId id="716" r:id="rId33"/>
    <p:sldId id="417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50000" autoAdjust="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9/3/2017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Computer Clusters for Scalable Parallel Computing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152" y="1571882"/>
            <a:ext cx="113764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enclosed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intracluster</a:t>
            </a:r>
            <a:r>
              <a:rPr lang="en-US" sz="2800" dirty="0"/>
              <a:t> communication is shielded from the outside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disadvantage: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currently no standard for efficient, enclosed </a:t>
            </a:r>
            <a:r>
              <a:rPr lang="en-US" sz="2800" dirty="0" err="1"/>
              <a:t>intracluster</a:t>
            </a:r>
            <a:r>
              <a:rPr lang="en-US" sz="2800" dirty="0"/>
              <a:t> communication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most commercial or academic clusters realize fast communications through one-of-a-kind protocols</a:t>
            </a:r>
          </a:p>
        </p:txBody>
      </p:sp>
    </p:spTree>
    <p:extLst>
      <p:ext uri="{BB962C8B-B14F-4D97-AF65-F5344CB8AC3E}">
        <p14:creationId xmlns:p14="http://schemas.microsoft.com/office/powerpoint/2010/main" val="28370546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1" y="1542948"/>
            <a:ext cx="10058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Scalable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scaling of resources (cluster nodes, memory capacity, I/O bandwidth, etc.) leads to a proportional increase in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both scale-up and scale-down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1C0F7-344E-ED41-AAA1-708DE475C2C8}"/>
              </a:ext>
            </a:extLst>
          </p:cNvPr>
          <p:cNvSpPr/>
          <p:nvPr/>
        </p:nvSpPr>
        <p:spPr>
          <a:xfrm>
            <a:off x="701658" y="3910058"/>
            <a:ext cx="10788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Single-System Image (SSI)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is a single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appealing goal, very difficult to achieve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SSI techniques are aimed at achieving this goal</a:t>
            </a:r>
          </a:p>
        </p:txBody>
      </p:sp>
    </p:spTree>
    <p:extLst>
      <p:ext uri="{BB962C8B-B14F-4D97-AF65-F5344CB8AC3E}">
        <p14:creationId xmlns:p14="http://schemas.microsoft.com/office/powerpoint/2010/main" val="9657119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658" y="1297580"/>
            <a:ext cx="107886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Availability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redundancy in processors, memory, disks, I/O devices, networks, and operating system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availability techniques are required</a:t>
            </a:r>
          </a:p>
          <a:p>
            <a:endParaRPr lang="en-US" sz="2800" dirty="0"/>
          </a:p>
          <a:p>
            <a:r>
              <a:rPr lang="en-US" sz="2800" b="1" u="sng" dirty="0"/>
              <a:t>Cluster Job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achieve high system utilization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job management software is required to provide batching, load balancing, parallel processing, and other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special software tools are needed to manage multiple jobs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4208680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228" y="1297580"/>
            <a:ext cx="115659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Internode Communication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long wire implies greater interconnect network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longer wires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problems in terms of reliability, cross talking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 reliable and secure communication protocols, which increase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clusters often use commodity networks (e.g., Ethernet) with standard protocols such as TCP/IP</a:t>
            </a:r>
          </a:p>
        </p:txBody>
      </p:sp>
    </p:spTree>
    <p:extLst>
      <p:ext uri="{BB962C8B-B14F-4D97-AF65-F5344CB8AC3E}">
        <p14:creationId xmlns:p14="http://schemas.microsoft.com/office/powerpoint/2010/main" val="13422107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655" y="1561191"/>
            <a:ext cx="115659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Fault Tolerance and 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eliminate all single points of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tolerate faulty conditions up to a certain extent through redundancy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jobs running on the failing nodes can be saved by failing over to the surviving node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rollback recovery schemes for periodic checkpointing</a:t>
            </a:r>
          </a:p>
        </p:txBody>
      </p:sp>
    </p:spTree>
    <p:extLst>
      <p:ext uri="{BB962C8B-B14F-4D97-AF65-F5344CB8AC3E}">
        <p14:creationId xmlns:p14="http://schemas.microsoft.com/office/powerpoint/2010/main" val="17975990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Family Classification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038" y="1289342"/>
            <a:ext cx="11565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Compute clusters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designed mainly for collective computation over a single large job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eg</a:t>
            </a:r>
            <a:r>
              <a:rPr lang="en-US" sz="2400" dirty="0"/>
              <a:t>., cluster dedicated to numerical simulation of weather conditions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 not handle many I/O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nodes are mostly homogeneous and tightly coupled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E4D7D-F471-7144-BFA4-7A8B978B3D2B}"/>
              </a:ext>
            </a:extLst>
          </p:cNvPr>
          <p:cNvSpPr/>
          <p:nvPr/>
        </p:nvSpPr>
        <p:spPr>
          <a:xfrm>
            <a:off x="514865" y="3976039"/>
            <a:ext cx="111622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High-Availability clusters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designed to be fault-tolerant and achieve HA of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operate with many redundant nodes to sustain failures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simplest HA cluster has only two nodes that can fail over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redundancy provides higher availability</a:t>
            </a:r>
          </a:p>
        </p:txBody>
      </p:sp>
    </p:spTree>
    <p:extLst>
      <p:ext uri="{BB962C8B-B14F-4D97-AF65-F5344CB8AC3E}">
        <p14:creationId xmlns:p14="http://schemas.microsoft.com/office/powerpoint/2010/main" val="22359023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Family Classification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3168" y="1528239"/>
            <a:ext cx="111622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Load-balancing clusters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aim for higher resource utilization through load balancing among all participating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nodes share the workload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requests initiated from the user are distributed to all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higher resource utilization and higher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middleware is needed to achieve dynamic load balancing by job or process migration among all the cluster nodes</a:t>
            </a:r>
          </a:p>
        </p:txBody>
      </p:sp>
    </p:spTree>
    <p:extLst>
      <p:ext uri="{BB962C8B-B14F-4D97-AF65-F5344CB8AC3E}">
        <p14:creationId xmlns:p14="http://schemas.microsoft.com/office/powerpoint/2010/main" val="13286252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Basic Cluster Architecture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556"/>
            <a:ext cx="6895368" cy="5054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0887" y="1688529"/>
            <a:ext cx="5511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operating systems should be designed for multiuser, multitasking, and multithreaded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are interconnected by one or more fast commodity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middleware can be deployed to glue together all node platforms (OS)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middleware can be deployed to glue together all node platforms at the user space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049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Resource Sharing in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0877" y="3369530"/>
            <a:ext cx="92122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shared-nothing architecture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nodes are connected through the I/O bus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connects two or more autonomous computers via a LAN such as Ethernet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916" y="1487890"/>
            <a:ext cx="8018800" cy="170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Resource Sharing in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920" y="3519656"/>
            <a:ext cx="102904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u="sng" dirty="0" err="1"/>
              <a:t>shared-disk</a:t>
            </a:r>
            <a:r>
              <a:rPr lang="fr-FR" sz="2800" b="1" u="sng" dirty="0"/>
              <a:t> architecture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one node fails, the other </a:t>
            </a:r>
            <a:r>
              <a:rPr lang="fr-FR" sz="2800" dirty="0" err="1"/>
              <a:t>node</a:t>
            </a:r>
            <a:r>
              <a:rPr lang="fr-FR" sz="2800" dirty="0"/>
              <a:t> </a:t>
            </a:r>
            <a:r>
              <a:rPr lang="fr-FR" sz="2800" dirty="0" err="1"/>
              <a:t>takes</a:t>
            </a:r>
            <a:r>
              <a:rPr lang="fr-FR" sz="2800" dirty="0"/>
              <a:t> 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shared disk can hold checkpoint files or critical system images to enhance cluster availability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985" y="1555845"/>
            <a:ext cx="7965868" cy="161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Clustering for Massive Parallelism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016" y="1456714"/>
            <a:ext cx="102890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computer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consists of a collection of interconnected stand-alone/complete computers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cooperatively work together as a single, integrated computing resource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explores parallelism at job level 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Resource Sharing in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6161" y="3260348"/>
            <a:ext cx="102085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shared-memory cluster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much more difficult to realize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nodes could be connected by a scalable coherence interface (SCI) ring, which is connected to the memory bus of each node through an NIC module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584" y="1419367"/>
            <a:ext cx="8238983" cy="166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82890" y="82438"/>
            <a:ext cx="7233313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Principles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2949" y="1710046"/>
            <a:ext cx="6264323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SSI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HA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fault tolerance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rollback recovery</a:t>
            </a:r>
          </a:p>
        </p:txBody>
      </p:sp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Single-System Image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569" y="1491683"/>
            <a:ext cx="1083632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motivation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- allows a cluster to be used, controlled, and maintained </a:t>
            </a:r>
            <a:r>
              <a:rPr lang="fr-FR" sz="2800" dirty="0"/>
              <a:t>as a </a:t>
            </a:r>
            <a:r>
              <a:rPr lang="fr-FR" sz="2800" dirty="0" err="1"/>
              <a:t>familiar</a:t>
            </a:r>
            <a:r>
              <a:rPr lang="fr-FR" sz="2800" dirty="0"/>
              <a:t> </a:t>
            </a:r>
            <a:r>
              <a:rPr lang="fr-FR" sz="2800" dirty="0" err="1"/>
              <a:t>workstation</a:t>
            </a:r>
            <a:endParaRPr lang="fr-FR" sz="2800" dirty="0"/>
          </a:p>
          <a:p>
            <a:pPr>
              <a:buFont typeface="Arial" pitchFamily="34" charset="0"/>
              <a:buChar char="•"/>
            </a:pPr>
            <a:endParaRPr lang="fr-FR" sz="14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800" b="1" dirty="0" err="1">
                <a:solidFill>
                  <a:srgbClr val="FF0000"/>
                </a:solidFill>
              </a:rPr>
              <a:t>features</a:t>
            </a:r>
            <a:r>
              <a:rPr lang="fr-FR" sz="2800" b="1" dirty="0">
                <a:solidFill>
                  <a:srgbClr val="FF0000"/>
                </a:solidFill>
              </a:rPr>
              <a:t>: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system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control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Symmetry</a:t>
            </a:r>
            <a:endParaRPr lang="fr-FR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Location-transparent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job management system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user interface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process space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Single-System Image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569" y="1491683"/>
            <a:ext cx="101675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illusion of an SSI can be obtained at: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Application software layer </a:t>
            </a:r>
            <a:r>
              <a:rPr lang="en-US" sz="2800" dirty="0"/>
              <a:t>- user sees an SSI through the application and is not even aware that he is using a cluster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Hardware or kernel layer </a:t>
            </a:r>
            <a:r>
              <a:rPr lang="en-US" sz="2800" dirty="0"/>
              <a:t>- SSI should be provided by the operating system or by the hardware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Middleware layer </a:t>
            </a:r>
            <a:r>
              <a:rPr lang="en-US" sz="2800" dirty="0"/>
              <a:t>–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construct an SSI layer just above the OS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platform-independent approach</a:t>
            </a:r>
          </a:p>
        </p:txBody>
      </p:sp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High Availability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4274" y="1396148"/>
            <a:ext cx="108320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Unplanned failures </a:t>
            </a:r>
            <a:r>
              <a:rPr lang="en-US" sz="2800" dirty="0"/>
              <a:t>- system breaks, due to an operating system crash, hardware failure, network disconnection, human operation errors, power outage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Planned shutdowns</a:t>
            </a:r>
            <a:r>
              <a:rPr lang="en-US" sz="2800" b="1" dirty="0"/>
              <a:t> </a:t>
            </a:r>
            <a:r>
              <a:rPr lang="en-US" sz="2800" dirty="0"/>
              <a:t>- system is periodically taken off normal operation for upgrades, reconfiguration, and maintenance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Transient failures</a:t>
            </a:r>
            <a:r>
              <a:rPr lang="en-US" sz="2800" b="1" dirty="0"/>
              <a:t> </a:t>
            </a:r>
            <a:r>
              <a:rPr lang="en-US" sz="2800" dirty="0"/>
              <a:t>- occur temporarily and then disappear, can be dealt with by rollback without replacing any components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Permanent failures </a:t>
            </a:r>
            <a:r>
              <a:rPr lang="en-US" sz="2800" dirty="0"/>
              <a:t>– can’t be corrected by rebooting, some h/w or s/w component should be replaced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Partial failure </a:t>
            </a:r>
            <a:r>
              <a:rPr lang="en-US" sz="2800" dirty="0"/>
              <a:t>– affects only part of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Total failure </a:t>
            </a:r>
            <a:r>
              <a:rPr lang="en-US" sz="2800" dirty="0"/>
              <a:t>– entire system is unusable</a:t>
            </a:r>
          </a:p>
        </p:txBody>
      </p:sp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High Availability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u="sng" dirty="0"/>
              <a:t>Fault-Tolerant Cluster Configurations: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Hot standby server clusters </a:t>
            </a:r>
            <a:endParaRPr lang="en-US" sz="2800" b="1" dirty="0"/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only the primary node is actively doing all the useful work normally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standby node is powered on (hot) and run some monitoring programs to check the status of the primary node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Active-takeover clusters</a:t>
            </a:r>
            <a:r>
              <a:rPr lang="en-US" sz="2800" b="1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architecture is symmetric among multiple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all nodes are primary, doing useful work normally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when a node fails, user applications switch to the available node in cluster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Failover cluster</a:t>
            </a:r>
            <a:r>
              <a:rPr lang="en-US" sz="2800" b="1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when a component fails, the remaining system takes over the services originally provided by the failed component</a:t>
            </a:r>
          </a:p>
        </p:txBody>
      </p:sp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High Availability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u="sng" dirty="0"/>
              <a:t>Recovery Schemes: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backward recovery/rollback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processes running on a cluster periodically save a consistent state (checkpoint) to a stable storage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system is reconfigured to isolate the failed component, restores the previous checkpoint, and resumes normal operation</a:t>
            </a:r>
          </a:p>
          <a:p>
            <a:pPr lvl="1"/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forward recovery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system utilizes the failure diagnosis information to reconstruct a valid system state </a:t>
            </a:r>
            <a:r>
              <a:rPr lang="fr-FR" sz="2800" dirty="0"/>
              <a:t>and continues </a:t>
            </a:r>
            <a:r>
              <a:rPr lang="fr-FR" sz="2800" dirty="0" err="1"/>
              <a:t>execution</a:t>
            </a:r>
            <a:endParaRPr lang="fr-FR" sz="2800" dirty="0"/>
          </a:p>
          <a:p>
            <a:pPr lvl="1">
              <a:buFont typeface="Arial" pitchFamily="34" charset="0"/>
              <a:buChar char="•"/>
            </a:pPr>
            <a:r>
              <a:rPr lang="fr-FR" sz="2800" dirty="0" err="1"/>
              <a:t>used</a:t>
            </a:r>
            <a:r>
              <a:rPr lang="fr-FR" sz="2800" dirty="0"/>
              <a:t> in real-time </a:t>
            </a:r>
            <a:r>
              <a:rPr lang="fr-FR" sz="2800" dirty="0" err="1"/>
              <a:t>systems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Checkpointing Techniques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72955" y="1232372"/>
            <a:ext cx="116961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u="sng" dirty="0" err="1">
                <a:solidFill>
                  <a:srgbClr val="FF0000"/>
                </a:solidFill>
              </a:rPr>
              <a:t>Incremental</a:t>
            </a:r>
            <a:r>
              <a:rPr lang="fr-FR" sz="2800" b="1" u="sng" dirty="0">
                <a:solidFill>
                  <a:srgbClr val="FF0000"/>
                </a:solidFill>
              </a:rPr>
              <a:t> </a:t>
            </a:r>
            <a:r>
              <a:rPr lang="fr-FR" sz="2800" b="1" u="sng" dirty="0" err="1">
                <a:solidFill>
                  <a:srgbClr val="FF0000"/>
                </a:solidFill>
              </a:rPr>
              <a:t>Checkpoint</a:t>
            </a:r>
            <a:endParaRPr lang="fr-FR" sz="2800" b="1" u="sng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saves only the portion of the state that has changed from the previous checkpoint</a:t>
            </a:r>
          </a:p>
          <a:p>
            <a:endParaRPr lang="fr-FR" sz="2800" b="1" u="sng" dirty="0">
              <a:solidFill>
                <a:srgbClr val="FF0000"/>
              </a:solidFill>
            </a:endParaRPr>
          </a:p>
          <a:p>
            <a:r>
              <a:rPr lang="fr-FR" sz="2800" b="1" u="sng" dirty="0" err="1">
                <a:solidFill>
                  <a:srgbClr val="FF0000"/>
                </a:solidFill>
              </a:rPr>
              <a:t>Forked</a:t>
            </a:r>
            <a:r>
              <a:rPr lang="fr-FR" sz="2800" b="1" u="sng" dirty="0">
                <a:solidFill>
                  <a:srgbClr val="FF0000"/>
                </a:solidFill>
              </a:rPr>
              <a:t> </a:t>
            </a:r>
            <a:r>
              <a:rPr lang="fr-FR" sz="2800" b="1" u="sng" dirty="0" err="1">
                <a:solidFill>
                  <a:srgbClr val="FF0000"/>
                </a:solidFill>
              </a:rPr>
              <a:t>Checkpointing</a:t>
            </a:r>
            <a:endParaRPr lang="fr-FR" sz="2800" b="1" u="sng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making a copy of the program state in memory and invoking another thread to perform the checkpointing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overlap checkpointing with computation</a:t>
            </a:r>
          </a:p>
        </p:txBody>
      </p:sp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 lnSpcReduction="10000"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and Resource Management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72955" y="1486133"/>
            <a:ext cx="116961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static priority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- jobs are assigned priorities according to a predetermined, fixed scheme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dynamic priority </a:t>
            </a:r>
            <a:r>
              <a:rPr lang="en-US" sz="2800" b="1" dirty="0"/>
              <a:t>-</a:t>
            </a:r>
            <a:r>
              <a:rPr lang="en-US" sz="2800" dirty="0"/>
              <a:t> priority of a job may change 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types of job resource requirement: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Static scheme 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fixes the number of nodes for a single job for its entire period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may underutilize the cluster resource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will not work if the needed nodes become unavailable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Dynamic scheme –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a job to acquire or release nodes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0511140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Scheduling Methods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17555" y="1639408"/>
            <a:ext cx="98731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Schemes for sharing cluster nodes: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dedicated mode</a:t>
            </a:r>
            <a:endParaRPr lang="en-US" sz="2800" dirty="0">
              <a:solidFill>
                <a:srgbClr val="FF00F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only one job runs in the cluster at a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one process of the job is assigned to a node at a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single job runs until completion before it releases the cluster to run other jobs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lead to poor system utilization</a:t>
            </a:r>
          </a:p>
        </p:txBody>
      </p:sp>
    </p:spTree>
    <p:extLst>
      <p:ext uri="{BB962C8B-B14F-4D97-AF65-F5344CB8AC3E}">
        <p14:creationId xmlns:p14="http://schemas.microsoft.com/office/powerpoint/2010/main" val="38316186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Clustering for Massive Parallelism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784" y="1596757"/>
            <a:ext cx="109810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benefits of computer clusters and massively parallel processors (MPPs):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scalable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fault tolerance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modular growth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use of commodity components</a:t>
            </a:r>
          </a:p>
        </p:txBody>
      </p:sp>
    </p:spTree>
    <p:extLst>
      <p:ext uri="{BB962C8B-B14F-4D97-AF65-F5344CB8AC3E}">
        <p14:creationId xmlns:p14="http://schemas.microsoft.com/office/powerpoint/2010/main" val="186701196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Scheduling Methods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9433" y="1449949"/>
            <a:ext cx="104678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Schemes for sharing cluster nodes: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space-sharing mode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jobs can run on disjointed partitions (groups) of nodes simultaneously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one process is assigned to a node at a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interconnect and I/O subsystem may be shared by all jobs</a:t>
            </a:r>
          </a:p>
        </p:txBody>
      </p:sp>
    </p:spTree>
    <p:extLst>
      <p:ext uri="{BB962C8B-B14F-4D97-AF65-F5344CB8AC3E}">
        <p14:creationId xmlns:p14="http://schemas.microsoft.com/office/powerpoint/2010/main" val="170919884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Scheduling Methods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9433" y="1449949"/>
            <a:ext cx="104678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Schemes for sharing cluster nodes: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time-sharing mode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user processes are assigned to the same 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parallel scheduling policies: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Independent scheduling </a:t>
            </a:r>
            <a:r>
              <a:rPr lang="en-US" sz="2800" dirty="0"/>
              <a:t>- use the operating system of each cluster node to schedule different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Gang scheduling </a:t>
            </a:r>
            <a:r>
              <a:rPr lang="en-US" sz="2800" dirty="0"/>
              <a:t>- schedules all processes of a parallel job together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Competition with foreign (local) jobs </a:t>
            </a:r>
            <a:r>
              <a:rPr lang="en-US" sz="2800" dirty="0"/>
              <a:t>- cluster job can either stay in the workstation node or migrate to another idle node</a:t>
            </a:r>
          </a:p>
        </p:txBody>
      </p:sp>
    </p:spTree>
    <p:extLst>
      <p:ext uri="{BB962C8B-B14F-4D97-AF65-F5344CB8AC3E}">
        <p14:creationId xmlns:p14="http://schemas.microsoft.com/office/powerpoint/2010/main" val="17091988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Types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72955" y="1250152"/>
            <a:ext cx="11641541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Serial jobs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/>
              <a:t>- run on a single node</a:t>
            </a: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Parallel jobs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/>
              <a:t>- use multiple nodes</a:t>
            </a: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Interactive jobs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/>
              <a:t>– 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require fast turnaround time 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input/output is directed to a terminal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need large resources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 expect them to execute immediately</a:t>
            </a: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Batch jobs </a:t>
            </a:r>
            <a:r>
              <a:rPr lang="en-US" sz="2800" b="1" dirty="0"/>
              <a:t>– 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normally need more resources, such as large memory space and long CPU time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need immediate responses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submitted to a job queue to be scheduled to run when the resource becomes available (e.g., during off hours)</a:t>
            </a:r>
          </a:p>
        </p:txBody>
      </p:sp>
    </p:spTree>
    <p:extLst>
      <p:ext uri="{BB962C8B-B14F-4D97-AF65-F5344CB8AC3E}">
        <p14:creationId xmlns:p14="http://schemas.microsoft.com/office/powerpoint/2010/main" val="13056240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Kai Hwang, Geoffrey C. Fox, and Jack J. </a:t>
            </a:r>
            <a:r>
              <a:rPr lang="en-US" dirty="0" err="1"/>
              <a:t>Dongarra</a:t>
            </a:r>
            <a:r>
              <a:rPr lang="en-US" dirty="0"/>
              <a:t>, “Distributed and Cloud Computing: From Parallel processing to the Internet of Things”, Chapter 2.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" y="1314348"/>
            <a:ext cx="108927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based on the concept of modular growth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scalability could be limited by a number of factors, such as the multicore chip technology, cluster topology, packaging method, power consumption, and cooling scheme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purpose is to achieve scalable performance constrained by the aforementioned 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limiting factors such as disk I/O bottlenecks, and latency tolerance should also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2416976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" y="1314348"/>
            <a:ext cx="108927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Packaging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nodes can be packaged in a compact or a slack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compact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closely packaged in one or more racks sitting in a room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not attached to peripherals (monitors, keyboards, mice,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slack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attached to their usual peripherals (i.e., they are complete workstations, and PCs)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located in different rooms, different buildings, or even remote regions</a:t>
            </a:r>
          </a:p>
        </p:txBody>
      </p:sp>
    </p:spTree>
    <p:extLst>
      <p:ext uri="{BB962C8B-B14F-4D97-AF65-F5344CB8AC3E}">
        <p14:creationId xmlns:p14="http://schemas.microsoft.com/office/powerpoint/2010/main" val="1468572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605" y="1676813"/>
            <a:ext cx="108927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Packaging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packaging affects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communication wire length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selection of interconnection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compact cluster can utilize a high-bandwidth, low-latency communication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of a slack cluster are normally connected through standard LANs or WANs</a:t>
            </a:r>
          </a:p>
        </p:txBody>
      </p:sp>
    </p:spTree>
    <p:extLst>
      <p:ext uri="{BB962C8B-B14F-4D97-AF65-F5344CB8AC3E}">
        <p14:creationId xmlns:p14="http://schemas.microsoft.com/office/powerpoint/2010/main" val="22826587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082" y="1509787"/>
            <a:ext cx="111128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can be managed in a centralized or decentralized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compact cluster normally has centralized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slack cluster can be controlled either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centralized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owned, managed, and administered by a central 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decentralized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have individual owners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lacks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10971497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65962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844" y="1208962"/>
            <a:ext cx="1156592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Homogeneity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homogeneous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nodes from the same platform, i.e., the same processor architecture and the same operating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heterogeneous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nodes of different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interoperability is an important issue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process migration </a:t>
            </a:r>
            <a:r>
              <a:rPr lang="en-US" sz="2800" dirty="0"/>
              <a:t>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needed for load balancing or availability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homogeneous cluster - a binary process image can migrate to another node and continue execution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not feasible in a heterogeneous cluster, as the binary code will not be executable on a different platform</a:t>
            </a:r>
          </a:p>
        </p:txBody>
      </p:sp>
    </p:spTree>
    <p:extLst>
      <p:ext uri="{BB962C8B-B14F-4D97-AF65-F5344CB8AC3E}">
        <p14:creationId xmlns:p14="http://schemas.microsoft.com/office/powerpoint/2010/main" val="36529655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773" y="1423317"/>
            <a:ext cx="11376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exposed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communication paths among the nodes are exposed to the outside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 outside machine can access the communication paths, and thus individual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implement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disadvantages: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not secure, unless the communication subsystem performs additional work to ensure privacy and security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outside communications may disrupt </a:t>
            </a:r>
            <a:r>
              <a:rPr lang="en-US" sz="2400" dirty="0" err="1"/>
              <a:t>intracluster</a:t>
            </a:r>
            <a:r>
              <a:rPr lang="en-US" sz="2400" dirty="0"/>
              <a:t>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6462143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9136</TotalTime>
  <Words>1974</Words>
  <Application>Microsoft Macintosh PowerPoint</Application>
  <PresentationFormat>Widescreen</PresentationFormat>
  <Paragraphs>279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Distributed Computing Computer Clusters for Scalable Parallel Computing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1097</cp:revision>
  <dcterms:created xsi:type="dcterms:W3CDTF">2016-05-19T10:09:53Z</dcterms:created>
  <dcterms:modified xsi:type="dcterms:W3CDTF">2020-11-05T12:46:40Z</dcterms:modified>
</cp:coreProperties>
</file>