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6"/>
  </p:notesMasterIdLst>
  <p:sldIdLst>
    <p:sldId id="260" r:id="rId2"/>
    <p:sldId id="258" r:id="rId3"/>
    <p:sldId id="551" r:id="rId4"/>
    <p:sldId id="572" r:id="rId5"/>
    <p:sldId id="261" r:id="rId6"/>
    <p:sldId id="265" r:id="rId7"/>
    <p:sldId id="270" r:id="rId8"/>
    <p:sldId id="271" r:id="rId9"/>
    <p:sldId id="266" r:id="rId10"/>
    <p:sldId id="267" r:id="rId11"/>
    <p:sldId id="573" r:id="rId12"/>
    <p:sldId id="268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80" r:id="rId21"/>
    <p:sldId id="281" r:id="rId22"/>
    <p:sldId id="574" r:id="rId23"/>
    <p:sldId id="575" r:id="rId24"/>
    <p:sldId id="576" r:id="rId25"/>
    <p:sldId id="577" r:id="rId26"/>
    <p:sldId id="578" r:id="rId27"/>
    <p:sldId id="579" r:id="rId28"/>
    <p:sldId id="580" r:id="rId29"/>
    <p:sldId id="581" r:id="rId30"/>
    <p:sldId id="582" r:id="rId31"/>
    <p:sldId id="583" r:id="rId32"/>
    <p:sldId id="584" r:id="rId33"/>
    <p:sldId id="585" r:id="rId34"/>
    <p:sldId id="586" r:id="rId35"/>
    <p:sldId id="587" r:id="rId36"/>
    <p:sldId id="588" r:id="rId37"/>
    <p:sldId id="596" r:id="rId38"/>
    <p:sldId id="589" r:id="rId39"/>
    <p:sldId id="590" r:id="rId40"/>
    <p:sldId id="591" r:id="rId41"/>
    <p:sldId id="595" r:id="rId42"/>
    <p:sldId id="592" r:id="rId43"/>
    <p:sldId id="593" r:id="rId44"/>
    <p:sldId id="594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pos="22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262626"/>
    <a:srgbClr val="FF00CB"/>
    <a:srgbClr val="5151FF"/>
    <a:srgbClr val="FF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733"/>
    <p:restoredTop sz="94676"/>
  </p:normalViewPr>
  <p:slideViewPr>
    <p:cSldViewPr snapToGrid="0" snapToObjects="1" showGuides="1">
      <p:cViewPr varScale="1">
        <p:scale>
          <a:sx n="120" d="100"/>
          <a:sy n="120" d="100"/>
        </p:scale>
        <p:origin x="856" y="184"/>
      </p:cViewPr>
      <p:guideLst>
        <p:guide orient="horz" pos="709"/>
        <p:guide pos="2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80036-D26A-B341-B034-B9FD2002476C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4754B-849D-2349-9DA7-2029B90F5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895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6e2a8dc5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16e2a8dc5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6e89972e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6e89972e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a7cbd7e7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7a7cbd7e7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7b581edcf4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7b581edcf4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78440c11_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78440c11_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8440c11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78440c11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e89972e_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e89972e_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e89972e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e89972e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e89972e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6e89972e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e89972e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e89972e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e89972e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e89972e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e89972e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e89972e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28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06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512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70152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51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09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97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36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21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85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70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2AE-C3AD-F64D-9D8B-E93D532416B6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23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252AE-C3AD-F64D-9D8B-E93D532416B6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58A9-E26C-2E48-A76A-79B1CD9F9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0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PnR5vCcxVSRN-VdLX86fgH0fYx-LwMJ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olab.research.google.com/drive/1Ce0rPKw1jdU7mRzOkgNRiKIln68XDzR0" TargetMode="Externa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EuF6rmUqZtt8EQEThsVeiSbNZ8G7TKcx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3DAD7-96C5-2441-A99D-6DEE1C621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290" y="178676"/>
            <a:ext cx="8711165" cy="1639491"/>
          </a:xfrm>
        </p:spPr>
        <p:txBody>
          <a:bodyPr>
            <a:normAutofit/>
          </a:bodyPr>
          <a:lstStyle/>
          <a:p>
            <a:pPr algn="l"/>
            <a:r>
              <a:rPr lang="ru-RU" b="1" dirty="0">
                <a:solidFill>
                  <a:srgbClr val="00B0F0"/>
                </a:solidFill>
                <a:latin typeface="Consolas" charset="0"/>
                <a:cs typeface="Consolas" charset="0"/>
              </a:rPr>
              <a:t>Теория вероятностей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9F196A-0719-F34C-B4AC-31A46D933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6842" y="4896603"/>
            <a:ext cx="5487158" cy="1077218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Владимир Анатольевич Судаков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99CE4C-0A07-5049-8B5F-232E1C68F429}"/>
              </a:ext>
            </a:extLst>
          </p:cNvPr>
          <p:cNvSpPr txBox="1"/>
          <p:nvPr/>
        </p:nvSpPr>
        <p:spPr>
          <a:xfrm>
            <a:off x="1906293" y="2288820"/>
            <a:ext cx="548715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rgbClr val="00B0F0"/>
                </a:solidFill>
                <a:latin typeface="Consolas" charset="0"/>
                <a:cs typeface="Consolas" charset="0"/>
              </a:rPr>
              <a:t>Математическая статистика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31288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68D5F9-E302-A944-BF6E-AE48D2956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978"/>
            <a:ext cx="7886700" cy="1325563"/>
          </a:xfrm>
        </p:spPr>
        <p:txBody>
          <a:bodyPr/>
          <a:lstStyle/>
          <a:p>
            <a:r>
              <a:rPr lang="ru-RU" dirty="0"/>
              <a:t>Гистограмма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54EAD9F-F251-1944-A313-D87D92BD7A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72541"/>
                <a:ext cx="7886700" cy="520901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ru-RU" dirty="0"/>
                  <a:t>Если данных много, то простой статистический ряд не удобен</a:t>
                </a:r>
              </a:p>
              <a:p>
                <a:r>
                  <a:rPr lang="ru-RU" dirty="0"/>
                  <a:t>Разделим наблюдения на разряды и посчитаем частоты попадания: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Таблица с интервалами разрядов 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ru-RU" dirty="0"/>
                  <a:t> называется статистическим рядом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Что делать если значение попало на границу интервалов?</a:t>
                </a:r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54EAD9F-F251-1944-A313-D87D92BD7A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72541"/>
                <a:ext cx="7886700" cy="5209012"/>
              </a:xfrm>
              <a:blipFill>
                <a:blip r:embed="rId2"/>
                <a:stretch>
                  <a:fillRect l="-1286" t="-24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8924BB-DEB9-924A-80FC-7946CFF68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77" y="4159896"/>
            <a:ext cx="757464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91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32E37-6FB1-0549-B4E5-1054BE59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Давайте посмотрим 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FC2864-B582-144A-B2FB-68298D4C2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dirty="0">
                <a:hlinkClick r:id="rId2"/>
              </a:rPr>
              <a:t>https://colab.research.google.com/drive/1PnR5vCcxVSRN-VdLX86fgH0fYx-LwMJL</a:t>
            </a:r>
            <a:endParaRPr lang="en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7087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94D30-3675-0F43-ACD4-D58F44A8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статистической функции распределения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7078F4-80F0-4044-970C-B86F8C3FF9D3}"/>
                  </a:ext>
                </a:extLst>
              </p:cNvPr>
              <p:cNvSpPr txBox="1"/>
              <p:nvPr/>
            </p:nvSpPr>
            <p:spPr>
              <a:xfrm>
                <a:off x="2700670" y="1926929"/>
                <a:ext cx="4327451" cy="41640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  <a:p>
                <a:pPr algn="ctr"/>
                <a:r>
                  <a:rPr lang="en-US" sz="2800" dirty="0"/>
                  <a:t>…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8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7078F4-80F0-4044-970C-B86F8C3FF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670" y="1926929"/>
                <a:ext cx="4327451" cy="4164089"/>
              </a:xfrm>
              <a:prstGeom prst="rect">
                <a:avLst/>
              </a:prstGeom>
              <a:blipFill>
                <a:blip r:embed="rId2"/>
                <a:stretch>
                  <a:fillRect b="-504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2853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457200" y="446539"/>
            <a:ext cx="8229600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ru-RU" dirty="0"/>
              <a:t>Описательная статистика</a:t>
            </a:r>
            <a:endParaRPr dirty="0"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96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ru-RU" dirty="0"/>
              <a:t>Описательная статистика предоставляет способы фиксации свойств данного набора данных/выборки.</a:t>
            </a:r>
            <a:endParaRPr lang="en" dirty="0"/>
          </a:p>
          <a:p>
            <a:r>
              <a:rPr lang="ru-RU" dirty="0">
                <a:solidFill>
                  <a:srgbClr val="FF0000"/>
                </a:solidFill>
              </a:rPr>
              <a:t>Меры центральной тенденции описывают центр распределения данных.</a:t>
            </a:r>
            <a:endParaRPr lang="en" dirty="0"/>
          </a:p>
          <a:p>
            <a:pPr>
              <a:spcBef>
                <a:spcPts val="0"/>
              </a:spcBef>
            </a:pPr>
            <a:r>
              <a:rPr lang="ru-RU" dirty="0">
                <a:solidFill>
                  <a:srgbClr val="FF0000"/>
                </a:solidFill>
              </a:rPr>
              <a:t>Меры вариации или изменчивости описывают разброс данных, т.е. насколько далеко измерения лежат от центра.</a:t>
            </a:r>
            <a:endParaRPr lang="en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457200" y="654812"/>
            <a:ext cx="8229600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ru-RU" dirty="0"/>
              <a:t>Мера центральности: среднее значение</a:t>
            </a:r>
            <a:endParaRPr dirty="0"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457200" y="1637414"/>
            <a:ext cx="8229600" cy="413123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ru-RU" dirty="0"/>
              <a:t>Чтобы вычислить среднее значение, просуммируйте значения и разделите их на количество наблюдений:</a:t>
            </a:r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r>
              <a:rPr lang="ru-RU" dirty="0"/>
              <a:t>Среднее значение имеет смысл для симметричных распределений без выбросов.</a:t>
            </a:r>
            <a:endParaRPr lang="en" dirty="0"/>
          </a:p>
        </p:txBody>
      </p:sp>
      <p:pic>
        <p:nvPicPr>
          <p:cNvPr id="124" name="Google Shape;124;p20" descr="mean-latex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913" y="2887619"/>
            <a:ext cx="2796975" cy="5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 descr="Positively Skewed Distribution - Definition, Example &amp; Cause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3242" y="4488688"/>
            <a:ext cx="184785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 descr="Symmetric and skewed distributions and outliers — Krista King Math | Online  math help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1768" y="4822039"/>
            <a:ext cx="2383361" cy="149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 descr="A normal distribution with outliers, showing the relative positions of... |  Download Scientific Diagram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818" y="4692513"/>
            <a:ext cx="2306825" cy="15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57200" y="489070"/>
            <a:ext cx="8229600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ru-RU" dirty="0"/>
              <a:t>Другие меры центральности</a:t>
            </a:r>
            <a:endParaRPr dirty="0"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457200" y="1566150"/>
            <a:ext cx="82296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ru-RU" sz="2400" dirty="0"/>
              <a:t>Медиана представляет собой «серединное» значение.</a:t>
            </a:r>
          </a:p>
          <a:p>
            <a:pPr marL="0" indent="0">
              <a:buNone/>
            </a:pPr>
            <a:r>
              <a:rPr lang="ru-RU" sz="2400" dirty="0"/>
              <a:t>Среднее геометрическое — это корень </a:t>
            </a:r>
            <a:r>
              <a:rPr lang="en" sz="2400" dirty="0"/>
              <a:t>n-</a:t>
            </a:r>
            <a:r>
              <a:rPr lang="ru-RU" sz="2400" dirty="0"/>
              <a:t>й степени из произведения </a:t>
            </a:r>
            <a:r>
              <a:rPr lang="en" sz="2400" dirty="0"/>
              <a:t>n </a:t>
            </a:r>
            <a:r>
              <a:rPr lang="ru-RU" sz="2400" dirty="0"/>
              <a:t>значений: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Среднее геометрическое всегда &lt;= среднее арифметическое и более чувствительно к значениям, близким к нулю.</a:t>
            </a:r>
          </a:p>
          <a:p>
            <a:pPr marL="0" indent="0">
              <a:buNone/>
            </a:pPr>
            <a:r>
              <a:rPr lang="ru-RU" sz="2400" dirty="0"/>
              <a:t>Геометрические средние имеют смысл с соотношениями:</a:t>
            </a:r>
          </a:p>
          <a:p>
            <a:pPr marL="0" indent="0">
              <a:buNone/>
            </a:pPr>
            <a:r>
              <a:rPr lang="ru-RU" sz="2400" dirty="0"/>
              <a:t>  1/2 и 2/1 должны в среднем давать 1.</a:t>
            </a:r>
            <a:endParaRPr sz="2400" dirty="0"/>
          </a:p>
          <a:p>
            <a:pPr marL="0" indent="0">
              <a:buNone/>
            </a:pPr>
            <a:endParaRPr sz="2400" dirty="0"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0410" y="2971800"/>
            <a:ext cx="2124075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457200" y="467805"/>
            <a:ext cx="8229600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ru-RU" dirty="0"/>
              <a:t>Какая мера лучше всего?</a:t>
            </a:r>
            <a:endParaRPr dirty="0"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96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ru-RU" dirty="0"/>
              <a:t>Среднее значение имеет смысл для симметричных распределений без выбросов: например. рост и вес.</a:t>
            </a:r>
          </a:p>
          <a:p>
            <a:pPr marL="0" indent="0">
              <a:buNone/>
            </a:pPr>
            <a:r>
              <a:rPr lang="ru-RU" dirty="0"/>
              <a:t>Медиана лучше подходит для асимметричных распределений или данных с выбросами: например, богатство и доход.</a:t>
            </a:r>
          </a:p>
          <a:p>
            <a:pPr marL="0" indent="0">
              <a:buNone/>
            </a:pPr>
            <a:r>
              <a:rPr lang="ru-RU" dirty="0"/>
              <a:t>Билл Гейтс добавляет 250 долларов к среднему доходу на душу населения, но ничего не добавляет к медиане.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457200" y="646200"/>
            <a:ext cx="8229600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ru-RU" dirty="0"/>
              <a:t>Показатель отклонения: стандартное отклонение</a:t>
            </a:r>
            <a:endParaRPr dirty="0"/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9600" cy="423707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ru-RU" dirty="0"/>
              <a:t>Дисперсия представляет собой квадрат сигмы стандартного отклонения.</a:t>
            </a:r>
          </a:p>
          <a:p>
            <a:pPr marL="0" indent="0">
              <a:buNone/>
            </a:pPr>
            <a:r>
              <a:rPr lang="ru-RU" dirty="0"/>
              <a:t>Мы делим на </a:t>
            </a:r>
            <a:r>
              <a:rPr lang="en" dirty="0"/>
              <a:t>n </a:t>
            </a:r>
            <a:r>
              <a:rPr lang="ru-RU" dirty="0"/>
              <a:t>или </a:t>
            </a:r>
            <a:r>
              <a:rPr lang="en" dirty="0"/>
              <a:t>n-1?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ru-RU" dirty="0"/>
              <a:t>СКО</a:t>
            </a:r>
            <a:r>
              <a:rPr lang="en" dirty="0"/>
              <a:t> </a:t>
            </a:r>
            <a:r>
              <a:rPr lang="ru-RU" dirty="0"/>
              <a:t>генеральной совокупности делится на </a:t>
            </a:r>
            <a:r>
              <a:rPr lang="en" dirty="0"/>
              <a:t>n, </a:t>
            </a:r>
            <a:r>
              <a:rPr lang="ru-RU" dirty="0"/>
              <a:t>СКО</a:t>
            </a:r>
            <a:r>
              <a:rPr lang="en" dirty="0"/>
              <a:t> </a:t>
            </a:r>
            <a:r>
              <a:rPr lang="ru-RU" dirty="0"/>
              <a:t>выборки на </a:t>
            </a:r>
            <a:r>
              <a:rPr lang="en" dirty="0"/>
              <a:t>n-1</a:t>
            </a:r>
            <a:r>
              <a:rPr lang="ru-RU" dirty="0"/>
              <a:t> (почему – узнаем позже)</a:t>
            </a:r>
            <a:r>
              <a:rPr lang="en" dirty="0"/>
              <a:t>, </a:t>
            </a:r>
            <a:r>
              <a:rPr lang="ru-RU" dirty="0"/>
              <a:t>но для больших </a:t>
            </a:r>
            <a:r>
              <a:rPr lang="en" dirty="0"/>
              <a:t>n n ~ (n-1), </a:t>
            </a:r>
            <a:r>
              <a:rPr lang="ru-RU" dirty="0"/>
              <a:t>так что это не имеет особого значения. </a:t>
            </a:r>
            <a:endParaRPr dirty="0"/>
          </a:p>
          <a:p>
            <a:pPr marL="0" indent="0">
              <a:buNone/>
            </a:pPr>
            <a:endParaRPr dirty="0"/>
          </a:p>
        </p:txBody>
      </p:sp>
      <p:pic>
        <p:nvPicPr>
          <p:cNvPr id="147" name="Google Shape;147;p23" descr="sigma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923" y="2765326"/>
            <a:ext cx="2682200" cy="14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457200" y="646200"/>
            <a:ext cx="8229600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ru-RU" dirty="0"/>
              <a:t>Интерпретация дисперсии (фондовый рынок)</a:t>
            </a:r>
            <a:endParaRPr dirty="0"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457200" y="1706524"/>
            <a:ext cx="8229600" cy="45052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ru-RU" dirty="0"/>
              <a:t>Отношение «сигнал/шум» измерить сложно, поскольку многое из того, что вы видите, — это всего лишь дисперсия.</a:t>
            </a:r>
          </a:p>
          <a:p>
            <a:pPr marL="0" indent="0">
              <a:buNone/>
            </a:pPr>
            <a:r>
              <a:rPr lang="ru-RU" dirty="0"/>
              <a:t>Рассмотрите возможность измерения относительного «навыка» различных инвесторов фондового рынка.</a:t>
            </a:r>
          </a:p>
          <a:p>
            <a:pPr marL="0" indent="0">
              <a:buNone/>
            </a:pPr>
            <a:r>
              <a:rPr lang="ru-RU" dirty="0"/>
              <a:t>Ежегодные колебания эффективности фондов таковы, что результаты деятельности инвесторов случайны, а это означает, что реальная разница в навыках незначительна.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title"/>
          </p:nvPr>
        </p:nvSpPr>
        <p:spPr>
          <a:xfrm>
            <a:off x="457200" y="646175"/>
            <a:ext cx="8229600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ru-RU" dirty="0"/>
              <a:t>Интерпретация дисперсии (много моделей)</a:t>
            </a:r>
            <a:endParaRPr dirty="0"/>
          </a:p>
        </p:txBody>
      </p:sp>
      <p:sp>
        <p:nvSpPr>
          <p:cNvPr id="167" name="Google Shape;167;p26"/>
          <p:cNvSpPr txBox="1">
            <a:spLocks noGrp="1"/>
          </p:cNvSpPr>
          <p:nvPr>
            <p:ph type="body" idx="1"/>
          </p:nvPr>
        </p:nvSpPr>
        <p:spPr>
          <a:xfrm>
            <a:off x="457200" y="1920625"/>
            <a:ext cx="8229600" cy="3862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ru-RU" dirty="0"/>
              <a:t>Обычно для каждой задачи мы разрабатываем несколько моделей, от очень простых до сложных.</a:t>
            </a:r>
          </a:p>
          <a:p>
            <a:pPr marL="0" indent="0">
              <a:buNone/>
            </a:pPr>
            <a:r>
              <a:rPr lang="ru-RU" dirty="0"/>
              <a:t>Некоторая разница в производительности будет объяснена простой дисперсией: какие пары обучения/оценки были выбраны, насколько хорошо были оптимизированы параметры и т. д.</a:t>
            </a:r>
          </a:p>
          <a:p>
            <a:pPr marL="0" indent="0">
              <a:buNone/>
            </a:pPr>
            <a:r>
              <a:rPr lang="ru-RU" dirty="0"/>
              <a:t>Небольшой выигрыш в производительности является аргументом в пользу более простых моделей.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372140" y="478437"/>
            <a:ext cx="8229600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ru-RU" dirty="0"/>
              <a:t>Вероятность против статистики</a:t>
            </a:r>
            <a:endParaRPr dirty="0"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96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ru-RU" dirty="0"/>
              <a:t>Вероятность занимается прогнозированием вероятности будущих событий, а статистика анализирует частоту прошлых событий.</a:t>
            </a:r>
          </a:p>
          <a:p>
            <a:r>
              <a:rPr lang="ru-RU" dirty="0"/>
              <a:t>Вероятность — это теоретическая часть математики, посвященная следствиям определений, а статистика — это прикладная математика, пытающаяся осмыслить наблюдения из реального мира.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297712" y="138196"/>
            <a:ext cx="8229600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ru-RU" dirty="0"/>
              <a:t>Методы уменьшения дисперсии</a:t>
            </a:r>
            <a:endParaRPr dirty="0"/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96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ru-RU" dirty="0"/>
              <a:t>Хотя идти на занятия пешком медленнее, чем ехать на автобусе, разница во времени прибытия меньше.</a:t>
            </a:r>
          </a:p>
          <a:p>
            <a:pPr marL="0" indent="0">
              <a:buNone/>
            </a:pPr>
            <a:r>
              <a:rPr lang="ru-RU" dirty="0"/>
              <a:t>Повторение эксперимента несколько раз уменьшает дисперсию (перекрестная проверка в </a:t>
            </a:r>
            <a:r>
              <a:rPr lang="en" dirty="0"/>
              <a:t>k-</a:t>
            </a:r>
            <a:r>
              <a:rPr lang="ru-RU" dirty="0"/>
              <a:t>кратном размере).</a:t>
            </a:r>
          </a:p>
          <a:p>
            <a:pPr marL="0" indent="0">
              <a:buNone/>
            </a:pPr>
            <a:r>
              <a:rPr lang="ru-RU" dirty="0"/>
              <a:t>То же самое относится и к правильной случайной и детерминированной выборке.</a:t>
            </a:r>
          </a:p>
          <a:p>
            <a:pPr marL="0" indent="0">
              <a:buNone/>
            </a:pPr>
            <a:r>
              <a:rPr lang="ru-RU" dirty="0"/>
              <a:t>Устранение выбросов (если это оправдано) уменьшает дисперсию.</a:t>
            </a:r>
            <a:endParaRPr dirty="0"/>
          </a:p>
        </p:txBody>
      </p:sp>
      <p:pic>
        <p:nvPicPr>
          <p:cNvPr id="174" name="Google Shape;174;p27" descr="Hundreds of students not picked up by South Bend school buses | WSB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0150" y="857250"/>
            <a:ext cx="1973026" cy="11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457200" y="646200"/>
            <a:ext cx="8455800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ru-RU" dirty="0"/>
              <a:t>Распределение срока службы картриджей принтера</a:t>
            </a:r>
            <a:endParaRPr dirty="0"/>
          </a:p>
        </p:txBody>
      </p:sp>
      <p:sp>
        <p:nvSpPr>
          <p:cNvPr id="180" name="Google Shape;180;p28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96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ru-RU" dirty="0"/>
              <a:t>Распределения с одинаковым средним значением могут выглядеть очень по-разному.</a:t>
            </a:r>
          </a:p>
          <a:p>
            <a:pPr marL="0" indent="0">
              <a:buNone/>
            </a:pPr>
            <a:r>
              <a:rPr lang="ru-RU" dirty="0"/>
              <a:t>Но вместе среднее и стандартное отклонение довольно хорошо характеризуют любое распределение.</a:t>
            </a:r>
            <a:endParaRPr dirty="0"/>
          </a:p>
        </p:txBody>
      </p:sp>
      <p:pic>
        <p:nvPicPr>
          <p:cNvPr id="181" name="Google Shape;181;p28" descr="lightbulb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735" y="4429764"/>
            <a:ext cx="5427873" cy="2024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BF53CB-363A-1844-B50E-2D61D2E1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Приближенные вычисления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2BC856-BD97-CC43-B20E-95E164FC610B}"/>
                  </a:ext>
                </a:extLst>
              </p:cNvPr>
              <p:cNvSpPr txBox="1"/>
              <p:nvPr/>
            </p:nvSpPr>
            <p:spPr>
              <a:xfrm>
                <a:off x="506187" y="1767385"/>
                <a:ext cx="8180613" cy="4553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b="0" dirty="0"/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2BC856-BD97-CC43-B20E-95E164FC6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87" y="1767385"/>
                <a:ext cx="8180613" cy="4553041"/>
              </a:xfrm>
              <a:prstGeom prst="rect">
                <a:avLst/>
              </a:prstGeom>
              <a:blipFill>
                <a:blip r:embed="rId2"/>
                <a:stretch>
                  <a:fillRect t="-26184" b="-320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054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F3368F-0FBB-4643-B6E4-E11F2754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Выравнивание статистических рядов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24336B-FF0D-7542-8F96-F6BC696990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600" dirty="0">
                <a:effectLst/>
                <a:latin typeface="CenturyGothic"/>
              </a:rPr>
              <a:t>Во всяком статистическом распределении неизбежно присутствуют элементы случайности, связанные с тем. что число наблюдений ограничено, что произведены именно те, а не другие опыты, давшие именно те, а не другие результаты. </a:t>
            </a:r>
          </a:p>
          <a:p>
            <a:r>
              <a:rPr lang="ru-RU" sz="1600" dirty="0">
                <a:effectLst/>
                <a:latin typeface="CenturyGothic"/>
              </a:rPr>
              <a:t>Только при очень большом числе наблюдений эти элементы случайности сглаживаются, и случайное явление обнаруживает в полной мере присущую ему закономерность. </a:t>
            </a:r>
          </a:p>
          <a:p>
            <a:r>
              <a:rPr lang="ru-RU" sz="1600" dirty="0">
                <a:effectLst/>
                <a:latin typeface="CenturyGothic"/>
              </a:rPr>
              <a:t>На практике мы почти никогда не имеем дела с таким большим числом наблюдений и вынуждены считаться с тем, что любому ста­тистическому распределению свойственны в большей или меньшей, мере черты случайности. </a:t>
            </a:r>
          </a:p>
          <a:p>
            <a:r>
              <a:rPr lang="ru-RU" sz="1600" dirty="0">
                <a:effectLst/>
                <a:latin typeface="CenturyGothic"/>
              </a:rPr>
              <a:t>Поэтому при обработке статистического материала часто приходится решать вопрос о том, как подобрать для данного статистического ряда теоретическую кривую распределения, выражающую лишь существенные черты статистического материала, но не случайности, связанные с недостаточным объемом эксперимен­тальных данных. Такая задача называется задачей </a:t>
            </a:r>
            <a:r>
              <a:rPr lang="ru-RU" sz="1600" b="1" i="1" dirty="0">
                <a:effectLst/>
                <a:latin typeface="CenturyGothic"/>
              </a:rPr>
              <a:t>выравнивания </a:t>
            </a:r>
            <a:r>
              <a:rPr lang="ru-RU" sz="1600" dirty="0">
                <a:effectLst/>
                <a:latin typeface="CenturyGothic"/>
              </a:rPr>
              <a:t>(сглаживания) </a:t>
            </a:r>
            <a:r>
              <a:rPr lang="ru-RU" sz="1600" b="1" i="1" dirty="0">
                <a:effectLst/>
                <a:latin typeface="CenturyGothic"/>
              </a:rPr>
              <a:t>статистических рядов. </a:t>
            </a:r>
            <a:endParaRPr lang="ru-RU" sz="2400" dirty="0"/>
          </a:p>
          <a:p>
            <a:r>
              <a:rPr lang="ru-RU" sz="1600" dirty="0">
                <a:effectLst/>
                <a:latin typeface="CenturyGothic"/>
              </a:rPr>
              <a:t>Задача выравнивания заключается в том, чтобы подобрать теоре­тическую плавную кривую распределения, с той или иной точки зрения наилучшим образом описывающую данное статистическое рас­пределение. </a:t>
            </a: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29172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7FBC3-A44E-964F-B666-9E9DE8F7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выравнивать?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60CD8C97-9DEE-A049-B670-A0D2FE23505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800" dirty="0">
                    <a:effectLst/>
                    <a:latin typeface="CenturyGothic"/>
                  </a:rPr>
                  <a:t>Как правило, принципиальный вид теоретической кривой выбирается заранее из соображений, связанных с существом задачи, а в некоторых случаях просто с внешним видом статистического распределения. Аналитическое выражение выбранной кривой распре­деления зависит от некоторых параметров; задача выравнивания ста­тистического ряда переходит в задачу рационального выбора тех значений параметров, при которых соответствие между статистиче­ским и теоретическим распределениями оказывается наилучшим.</a:t>
                </a:r>
                <a:endParaRPr lang="en-US" sz="1800" dirty="0">
                  <a:effectLst/>
                  <a:latin typeface="CenturyGothic"/>
                </a:endParaRPr>
              </a:p>
              <a:p>
                <a:pPr marL="38100" indent="0">
                  <a:buNone/>
                </a:pPr>
                <a:r>
                  <a:rPr lang="ru-RU" sz="1800" dirty="0">
                    <a:latin typeface="CenturyGothic"/>
                  </a:rPr>
                  <a:t>Н</a:t>
                </a:r>
                <a:r>
                  <a:rPr lang="ru-RU" sz="1800" dirty="0">
                    <a:effectLst/>
                    <a:latin typeface="CenturyGothic"/>
                  </a:rPr>
                  <a:t>апример,</a:t>
                </a:r>
                <a:endParaRPr lang="en-US" sz="1800" dirty="0">
                  <a:effectLst/>
                  <a:latin typeface="CenturyGothic"/>
                </a:endParaRP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ru-RU" sz="2000" b="0" i="1" smtClean="0">
                          <a:effectLst/>
                          <a:latin typeface="Cambria Math" panose="02040503050406030204" pitchFamily="18" charset="0"/>
                        </a:rPr>
                        <m:t>                         (1)</m:t>
                      </m:r>
                    </m:oMath>
                  </m:oMathPara>
                </a14:m>
                <a:endParaRPr lang="ru-RU" sz="1600" dirty="0">
                  <a:effectLst/>
                  <a:latin typeface="CenturyGothic"/>
                </a:endParaRPr>
              </a:p>
              <a:p>
                <a:pPr marL="38100" indent="0">
                  <a:buNone/>
                </a:pPr>
                <a:endParaRPr lang="ru-RU" sz="1600" dirty="0">
                  <a:effectLst/>
                  <a:latin typeface="CenturyGothic"/>
                </a:endParaRP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ru-RU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  <m:r>
                                <a:rPr lang="ru-RU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, при </m:t>
                              </m:r>
                              <m:r>
                                <a:rPr lang="ru-RU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при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и</m:t>
                              </m:r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ли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eqArr>
                        </m:e>
                      </m:d>
                      <m:r>
                        <a:rPr lang="ru-RU" sz="2000" b="0" i="1" smtClean="0">
                          <a:effectLst/>
                          <a:latin typeface="Cambria Math" panose="02040503050406030204" pitchFamily="18" charset="0"/>
                        </a:rPr>
                        <m:t>    (2)</m:t>
                      </m:r>
                    </m:oMath>
                  </m:oMathPara>
                </a14:m>
                <a:endParaRPr lang="ru-RU" sz="1800" dirty="0">
                  <a:latin typeface="CenturyGothic"/>
                </a:endParaRPr>
              </a:p>
              <a:p>
                <a:pPr marL="38100" indent="0">
                  <a:buNone/>
                </a:pPr>
                <a:r>
                  <a:rPr lang="ru-RU" sz="1800" dirty="0">
                    <a:latin typeface="CenturyGothic"/>
                  </a:rPr>
                  <a:t>Что это за законы? Что будем подбирать?</a:t>
                </a:r>
                <a:r>
                  <a:rPr lang="ru-RU" sz="1800" dirty="0">
                    <a:effectLst/>
                    <a:latin typeface="CenturyGothic"/>
                  </a:rPr>
                  <a:t> 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60CD8C97-9DEE-A049-B670-A0D2FE235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2046" b="-662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084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EE495-9817-FC44-8AF4-E69421F0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Требуемые ограничения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4BB2E7-B412-E74B-859E-AE18213AAC2B}"/>
                  </a:ext>
                </a:extLst>
              </p:cNvPr>
              <p:cNvSpPr txBox="1"/>
              <p:nvPr/>
            </p:nvSpPr>
            <p:spPr>
              <a:xfrm>
                <a:off x="2615610" y="2110563"/>
                <a:ext cx="4178595" cy="23032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3600" b="0" dirty="0"/>
              </a:p>
              <a:p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ru-RU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)ⅆ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4BB2E7-B412-E74B-859E-AE18213AA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610" y="2110563"/>
                <a:ext cx="4178595" cy="2303259"/>
              </a:xfrm>
              <a:prstGeom prst="rect">
                <a:avLst/>
              </a:prstGeom>
              <a:blipFill>
                <a:blip r:embed="rId2"/>
                <a:stretch>
                  <a:fillRect l="-33837" t="-52198" b="-1445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808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25059E-8B0F-B84E-A7F3-92F98676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моментов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B5F3B0-D9B2-6746-9392-B6E57E055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enturyGothic"/>
              </a:rPr>
              <a:t>Согласно методу моментов, параметры </a:t>
            </a:r>
            <a:r>
              <a:rPr lang="ru-RU" sz="1800" b="1" i="1" dirty="0">
                <a:effectLst/>
                <a:latin typeface="CenturyGothic"/>
              </a:rPr>
              <a:t>а, </a:t>
            </a:r>
            <a:r>
              <a:rPr lang="en-US" sz="1800" b="1" i="1" dirty="0">
                <a:effectLst/>
                <a:latin typeface="CenturyGothic"/>
              </a:rPr>
              <a:t>b</a:t>
            </a:r>
            <a:r>
              <a:rPr lang="ru-RU" sz="1800" b="1" i="1" dirty="0">
                <a:effectLst/>
                <a:latin typeface="CenturyGothic"/>
              </a:rPr>
              <a:t>, </a:t>
            </a:r>
            <a:r>
              <a:rPr lang="ru-RU" sz="1800" dirty="0">
                <a:effectLst/>
                <a:latin typeface="CenturyGothic"/>
              </a:rPr>
              <a:t>. . . выбираются с таким расчетом, чтобы несколько важнейших числовых характеристик (моментов) теоретического распределения были равны соответствующим статистическим характеристикам. </a:t>
            </a:r>
          </a:p>
          <a:p>
            <a:r>
              <a:rPr lang="ru-RU" sz="1800" dirty="0">
                <a:effectLst/>
                <a:latin typeface="CenturyGothic"/>
              </a:rPr>
              <a:t>Например, если теоретическая кри­вая </a:t>
            </a:r>
            <a:r>
              <a:rPr lang="en-US" sz="1800" b="1" i="1" dirty="0">
                <a:effectLst/>
                <a:latin typeface="CenturyGothic"/>
              </a:rPr>
              <a:t>f</a:t>
            </a:r>
            <a:r>
              <a:rPr lang="ru-RU" sz="1800" b="1" i="1" dirty="0">
                <a:effectLst/>
                <a:latin typeface="CenturyGothic"/>
              </a:rPr>
              <a:t>(</a:t>
            </a:r>
            <a:r>
              <a:rPr lang="en-US" sz="1800" b="1" i="1" dirty="0">
                <a:effectLst/>
                <a:latin typeface="CenturyGothic"/>
              </a:rPr>
              <a:t>x</a:t>
            </a:r>
            <a:r>
              <a:rPr lang="ru-RU" sz="1800" b="1" i="1" dirty="0">
                <a:effectLst/>
                <a:latin typeface="CenturyGothic"/>
              </a:rPr>
              <a:t>)</a:t>
            </a:r>
            <a:r>
              <a:rPr lang="ru-RU" sz="1800" dirty="0">
                <a:effectLst/>
                <a:latin typeface="CenturyGothic"/>
              </a:rPr>
              <a:t> зависит только от двух параметров </a:t>
            </a:r>
            <a:r>
              <a:rPr lang="ru-RU" sz="1800" b="1" i="1" dirty="0">
                <a:effectLst/>
                <a:latin typeface="CenturyGothic"/>
              </a:rPr>
              <a:t>а </a:t>
            </a:r>
            <a:r>
              <a:rPr lang="ru-RU" sz="1800" dirty="0">
                <a:effectLst/>
                <a:latin typeface="CenturyGothic"/>
              </a:rPr>
              <a:t>и </a:t>
            </a:r>
            <a:r>
              <a:rPr lang="en-US" sz="1800" b="1" i="1" dirty="0">
                <a:effectLst/>
                <a:latin typeface="CenturyGothic"/>
              </a:rPr>
              <a:t>b</a:t>
            </a:r>
            <a:r>
              <a:rPr lang="ru-RU" sz="1800" b="1" i="1" dirty="0">
                <a:effectLst/>
                <a:latin typeface="CenturyGothic"/>
              </a:rPr>
              <a:t>, </a:t>
            </a:r>
            <a:r>
              <a:rPr lang="ru-RU" sz="1800" dirty="0">
                <a:effectLst/>
                <a:latin typeface="CenturyGothic"/>
              </a:rPr>
              <a:t>эти параметры выбираются так, чтобы математическое ожидание и дисперсия теоретического распределения совпадали с соответствующими стати­стическими характеристиками</a:t>
            </a:r>
            <a:r>
              <a:rPr lang="ru-RU" sz="1800" dirty="0">
                <a:latin typeface="CenturyGothic"/>
              </a:rPr>
              <a:t>.</a:t>
            </a:r>
          </a:p>
          <a:p>
            <a:r>
              <a:rPr lang="ru-RU" sz="1800" dirty="0">
                <a:effectLst/>
                <a:latin typeface="CenturyGothic"/>
              </a:rPr>
              <a:t>Если кривая </a:t>
            </a:r>
            <a:r>
              <a:rPr lang="en-US" sz="1800" b="1" i="1" dirty="0">
                <a:effectLst/>
                <a:latin typeface="CenturyGothic"/>
              </a:rPr>
              <a:t>f</a:t>
            </a:r>
            <a:r>
              <a:rPr lang="ru-RU" sz="1800" b="1" i="1" dirty="0">
                <a:effectLst/>
                <a:latin typeface="CenturyGothic"/>
              </a:rPr>
              <a:t>(</a:t>
            </a:r>
            <a:r>
              <a:rPr lang="en-US" sz="1800" b="1" i="1" dirty="0">
                <a:effectLst/>
                <a:latin typeface="CenturyGothic"/>
              </a:rPr>
              <a:t>x</a:t>
            </a:r>
            <a:r>
              <a:rPr lang="ru-RU" sz="1800" b="1" i="1" dirty="0">
                <a:effectLst/>
                <a:latin typeface="CenturyGothic"/>
              </a:rPr>
              <a:t>) </a:t>
            </a:r>
            <a:r>
              <a:rPr lang="ru-RU" sz="1800" dirty="0">
                <a:effectLst/>
                <a:latin typeface="CenturyGothic"/>
              </a:rPr>
              <a:t>зависит от трех параметров, можно подобрать их так, чтобы совпали первые три момента, и т. д. </a:t>
            </a:r>
            <a:endParaRPr lang="en-US" sz="1800" dirty="0">
              <a:effectLst/>
              <a:latin typeface="CenturyGothic"/>
            </a:endParaRPr>
          </a:p>
          <a:p>
            <a:r>
              <a:rPr lang="ru-RU" sz="1800" dirty="0">
                <a:effectLst/>
                <a:latin typeface="CenturyGothic"/>
              </a:rPr>
              <a:t>При выравнивании статистических рядов может оказаться полезной специально разработанная система </a:t>
            </a:r>
            <a:r>
              <a:rPr lang="ru-RU" sz="1800" b="1" i="1" dirty="0">
                <a:effectLst/>
                <a:latin typeface="CenturyGothic"/>
              </a:rPr>
              <a:t>кривых Пирсона, </a:t>
            </a:r>
            <a:r>
              <a:rPr lang="ru-RU" sz="1800" dirty="0">
                <a:effectLst/>
                <a:latin typeface="CenturyGothic"/>
              </a:rPr>
              <a:t>каждая из которых зависит в общем случае от четырех пара­метров. При выравнивании эти параметры выбираются с тем расче­том, чтобы сохранить первые четыре момента статистического рас­пределения (математическое ожидание, дисперсию, третий и четвертый моменты).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1571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E0E74-CFAC-B246-9C39-23A22039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0DC932-826B-1145-B3EE-375FBEA0E9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enturyGothic"/>
              </a:rPr>
              <a:t>С целью исследования закона распределения ошибки из­мерения дальности с помощью радиодальномера произведено 400 измерений дальности. Результаты опытов представлены в виде статистического ряда: 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63D962-8E24-6042-8CD6-A7A37CFAF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35" y="2838449"/>
            <a:ext cx="6607433" cy="191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57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18EA9-4566-0841-9AC7-F7FCB359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CF366D45-A51A-2547-A2C1-E6C479BBF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68842"/>
          </a:xfrm>
        </p:spPr>
        <p:txBody>
          <a:bodyPr/>
          <a:lstStyle/>
          <a:p>
            <a:pPr marL="38100" indent="0">
              <a:buNone/>
            </a:pPr>
            <a:r>
              <a:rPr lang="en" dirty="0">
                <a:hlinkClick r:id="rId2"/>
              </a:rPr>
              <a:t>https://colab.research.google.com/drive/1Ce0rPKw1jdU7mRzOkgNRiKIln68XDzR0</a:t>
            </a:r>
            <a:r>
              <a:rPr lang="en" dirty="0"/>
              <a:t> 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1BD3F03-5CF2-2642-AF3A-D99851BFB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814" y="2804110"/>
            <a:ext cx="4903824" cy="353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771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16BE9-39E8-9240-A129-081F8325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Критерии согласия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34502D-FD2C-6442-949C-E2529CFF24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enturyGothic"/>
              </a:rPr>
              <a:t>Допустим, что данное статистическое распределение выравнено с помощью некоторой теоретической кривой</a:t>
            </a:r>
            <a:endParaRPr lang="en-US" sz="1800" dirty="0">
              <a:effectLst/>
              <a:latin typeface="CenturyGothic"/>
            </a:endParaRPr>
          </a:p>
          <a:p>
            <a:endParaRPr lang="en-US" sz="1800" dirty="0">
              <a:latin typeface="CenturyGothic"/>
            </a:endParaRPr>
          </a:p>
          <a:p>
            <a:endParaRPr lang="en-US" sz="1800" dirty="0">
              <a:effectLst/>
              <a:latin typeface="CenturyGothic"/>
            </a:endParaRPr>
          </a:p>
          <a:p>
            <a:endParaRPr lang="en-US" sz="1800" dirty="0">
              <a:latin typeface="CenturyGothic"/>
            </a:endParaRPr>
          </a:p>
          <a:p>
            <a:endParaRPr lang="en-US" sz="1800" dirty="0">
              <a:effectLst/>
              <a:latin typeface="CenturyGothic"/>
            </a:endParaRPr>
          </a:p>
          <a:p>
            <a:endParaRPr lang="en-US" sz="1800" dirty="0">
              <a:latin typeface="CenturyGothic"/>
            </a:endParaRPr>
          </a:p>
          <a:p>
            <a:endParaRPr lang="en-US" sz="1800" dirty="0">
              <a:effectLst/>
              <a:latin typeface="CenturyGothic"/>
            </a:endParaRPr>
          </a:p>
          <a:p>
            <a:r>
              <a:rPr lang="ru-RU" sz="1800" dirty="0">
                <a:effectLst/>
                <a:latin typeface="CenturyGothic"/>
              </a:rPr>
              <a:t>Как бы хорошо, ни была подобрана теоретическая кривая, между нею и статистическим распределением неизбежны некоторые расхождения. </a:t>
            </a:r>
            <a:endParaRPr lang="en-US" sz="1800" dirty="0">
              <a:effectLst/>
              <a:latin typeface="CenturyGothic"/>
            </a:endParaRPr>
          </a:p>
          <a:p>
            <a:r>
              <a:rPr lang="ru-RU" sz="1800" dirty="0">
                <a:latin typeface="CenturyGothic"/>
              </a:rPr>
              <a:t>В</a:t>
            </a:r>
            <a:r>
              <a:rPr lang="ru-RU" sz="1800" dirty="0">
                <a:effectLst/>
                <a:latin typeface="CenturyGothic"/>
              </a:rPr>
              <a:t>опрос: объясняются ли эти расхождения только случайными обстоятельствами, связанными с ограниченным числом наблюдений, или они являются существенными и связаны с тем, что подобранная нами кривая плохо выравнивает данное ста­тистическое распределение?</a:t>
            </a:r>
          </a:p>
          <a:p>
            <a:r>
              <a:rPr lang="ru-RU" sz="1800" dirty="0">
                <a:effectLst/>
                <a:latin typeface="CenturyGothic"/>
              </a:rPr>
              <a:t>Для ответа служат «критерии согласия». 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EA7B3F-3100-C247-AB34-412F010D4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861" y="2331400"/>
            <a:ext cx="28829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1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8984EC-8705-AE4D-B98E-755ACD41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198CB4-7222-B34B-BFAB-ACD6B93F3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7293"/>
            <a:ext cx="7886700" cy="5295014"/>
          </a:xfrm>
        </p:spPr>
        <p:txBody>
          <a:bodyPr>
            <a:normAutofit/>
          </a:bodyPr>
          <a:lstStyle/>
          <a:p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Венцель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Е.С. Теория вероятностей</a:t>
            </a: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Пугачев В.С. Теория вероятностей и математическая статистика</a:t>
            </a:r>
          </a:p>
          <a:p>
            <a:r>
              <a:rPr lang="en" sz="2400" dirty="0" err="1">
                <a:solidFill>
                  <a:srgbClr val="211E1E"/>
                </a:solidFill>
                <a:effectLst/>
                <a:latin typeface="AGaramond"/>
              </a:rPr>
              <a:t>Triola</a:t>
            </a:r>
            <a:r>
              <a:rPr lang="en" sz="2400" dirty="0">
                <a:solidFill>
                  <a:srgbClr val="211E1E"/>
                </a:solidFill>
                <a:effectLst/>
                <a:latin typeface="AGaramond"/>
              </a:rPr>
              <a:t>, Mario F.</a:t>
            </a:r>
            <a:r>
              <a:rPr lang="ru-RU" sz="2400" dirty="0">
                <a:solidFill>
                  <a:srgbClr val="211E1E"/>
                </a:solidFill>
                <a:effectLst/>
                <a:latin typeface="AGaramond"/>
              </a:rPr>
              <a:t> </a:t>
            </a:r>
            <a:r>
              <a:rPr lang="en" sz="2400" dirty="0">
                <a:solidFill>
                  <a:srgbClr val="211E1E"/>
                </a:solidFill>
                <a:effectLst/>
                <a:latin typeface="AGaramond"/>
              </a:rPr>
              <a:t>Elementary statistics </a:t>
            </a:r>
            <a:endParaRPr lang="ru-RU" sz="2400" dirty="0">
              <a:solidFill>
                <a:srgbClr val="211E1E"/>
              </a:solidFill>
              <a:effectLst/>
              <a:latin typeface="AGaramond"/>
            </a:endParaRPr>
          </a:p>
          <a:p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553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D6DC3-BD09-234E-8E29-1BB30C241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метода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5EEF37-0B9D-FA45-8B10-66DAFA3064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enturyGothic"/>
              </a:rPr>
              <a:t>Гипотеза </a:t>
            </a:r>
            <a:r>
              <a:rPr lang="ru-RU" sz="1800" b="1" i="1" dirty="0">
                <a:effectLst/>
                <a:latin typeface="CenturyGothic"/>
              </a:rPr>
              <a:t>Н</a:t>
            </a:r>
            <a:r>
              <a:rPr lang="ru-RU" sz="1800" dirty="0">
                <a:effectLst/>
                <a:latin typeface="CenturyGothic"/>
              </a:rPr>
              <a:t>:</a:t>
            </a:r>
            <a:r>
              <a:rPr lang="ru-RU" sz="1800" b="1" i="1" dirty="0">
                <a:effectLst/>
                <a:latin typeface="CenturyGothic"/>
              </a:rPr>
              <a:t> </a:t>
            </a:r>
            <a:r>
              <a:rPr lang="ru-RU" sz="1800" dirty="0">
                <a:effectLst/>
                <a:latin typeface="CenturyGothic"/>
              </a:rPr>
              <a:t>случайная величина </a:t>
            </a:r>
            <a:r>
              <a:rPr lang="en" sz="1800" b="1" i="1" dirty="0">
                <a:effectLst/>
                <a:latin typeface="CenturyGothic"/>
              </a:rPr>
              <a:t>X </a:t>
            </a:r>
            <a:r>
              <a:rPr lang="ru-RU" sz="1800" dirty="0">
                <a:effectLst/>
                <a:latin typeface="CenturyGothic"/>
              </a:rPr>
              <a:t>подчиняется некоторому определенному закону распределения. Этот закон может быть задан в той или иной форме: например, в виде функции распределения </a:t>
            </a:r>
            <a:r>
              <a:rPr lang="en" sz="1800" b="1" i="1" dirty="0">
                <a:effectLst/>
                <a:latin typeface="CenturyGothic"/>
              </a:rPr>
              <a:t>F (x</a:t>
            </a:r>
            <a:r>
              <a:rPr lang="en" sz="1800" dirty="0">
                <a:effectLst/>
                <a:latin typeface="CenturyGothic"/>
              </a:rPr>
              <a:t>) </a:t>
            </a:r>
            <a:r>
              <a:rPr lang="ru-RU" sz="1800" dirty="0">
                <a:effectLst/>
                <a:latin typeface="CenturyGothic"/>
              </a:rPr>
              <a:t>или в виде плотности распределения </a:t>
            </a:r>
            <a:r>
              <a:rPr lang="en" sz="1800" b="1" i="1" dirty="0">
                <a:effectLst/>
                <a:latin typeface="CenturyGothic"/>
              </a:rPr>
              <a:t>f ( x ) , </a:t>
            </a:r>
            <a:r>
              <a:rPr lang="ru-RU" sz="1800" dirty="0">
                <a:effectLst/>
                <a:latin typeface="CenturyGothic"/>
              </a:rPr>
              <a:t>или же в виде совокупности вероятностей </a:t>
            </a:r>
            <a:r>
              <a:rPr lang="en" sz="1800" b="1" i="1" dirty="0">
                <a:effectLst/>
                <a:latin typeface="CenturyGothic"/>
              </a:rPr>
              <a:t>p</a:t>
            </a:r>
            <a:r>
              <a:rPr lang="en-US" sz="1800" b="1" i="1" baseline="-25000" dirty="0" err="1">
                <a:effectLst/>
                <a:latin typeface="CenturyGothic"/>
              </a:rPr>
              <a:t>i</a:t>
            </a:r>
            <a:r>
              <a:rPr lang="en" sz="1800" b="1" i="1" dirty="0">
                <a:effectLst/>
                <a:latin typeface="CenturyGothic"/>
              </a:rPr>
              <a:t> , </a:t>
            </a:r>
            <a:r>
              <a:rPr lang="ru-RU" sz="1800" dirty="0">
                <a:effectLst/>
                <a:latin typeface="CenturyGothic"/>
              </a:rPr>
              <a:t>где </a:t>
            </a:r>
            <a:r>
              <a:rPr lang="en" sz="1800" b="1" i="1" dirty="0">
                <a:effectLst/>
                <a:latin typeface="CenturyGothic"/>
              </a:rPr>
              <a:t>p</a:t>
            </a:r>
            <a:r>
              <a:rPr lang="en-US" sz="1800" b="1" i="1" baseline="-25000" dirty="0" err="1">
                <a:effectLst/>
                <a:latin typeface="CenturyGothic"/>
              </a:rPr>
              <a:t>i</a:t>
            </a:r>
            <a:r>
              <a:rPr lang="en" sz="1800" dirty="0">
                <a:effectLst/>
                <a:latin typeface="CenturyGothic"/>
              </a:rPr>
              <a:t> — </a:t>
            </a:r>
            <a:r>
              <a:rPr lang="ru-RU" sz="1800" dirty="0">
                <a:effectLst/>
                <a:latin typeface="CenturyGothic"/>
              </a:rPr>
              <a:t>вероятность того, что величина </a:t>
            </a:r>
            <a:r>
              <a:rPr lang="en" sz="1800" b="1" i="1" dirty="0">
                <a:effectLst/>
                <a:latin typeface="CenturyGothic"/>
              </a:rPr>
              <a:t>X </a:t>
            </a:r>
            <a:r>
              <a:rPr lang="ru-RU" sz="1800" dirty="0">
                <a:effectLst/>
                <a:latin typeface="CenturyGothic"/>
              </a:rPr>
              <a:t>попадет в пределы </a:t>
            </a:r>
            <a:r>
              <a:rPr lang="en" sz="1800" b="1" i="1" dirty="0" err="1">
                <a:effectLst/>
                <a:latin typeface="CenturyGothic"/>
              </a:rPr>
              <a:t>i</a:t>
            </a:r>
            <a:r>
              <a:rPr lang="en" sz="1800" dirty="0">
                <a:effectLst/>
                <a:latin typeface="CenturyGothic"/>
              </a:rPr>
              <a:t>-</a:t>
            </a:r>
            <a:r>
              <a:rPr lang="ru-RU" sz="1800" dirty="0" err="1">
                <a:effectLst/>
                <a:latin typeface="CenturyGothic"/>
              </a:rPr>
              <a:t>го</a:t>
            </a:r>
            <a:r>
              <a:rPr lang="ru-RU" sz="1800" dirty="0">
                <a:effectLst/>
                <a:latin typeface="CenturyGothic"/>
              </a:rPr>
              <a:t> разряда. </a:t>
            </a:r>
            <a:endParaRPr lang="ru-RU" dirty="0"/>
          </a:p>
          <a:p>
            <a:r>
              <a:rPr lang="ru-RU" sz="1800" dirty="0">
                <a:effectLst/>
                <a:latin typeface="CenturyGothic"/>
              </a:rPr>
              <a:t>рассмот­рим величину </a:t>
            </a:r>
            <a:r>
              <a:rPr lang="en" sz="1800" b="1" i="1" dirty="0">
                <a:effectLst/>
                <a:latin typeface="CenturyGothic"/>
              </a:rPr>
              <a:t>U , </a:t>
            </a:r>
            <a:r>
              <a:rPr lang="ru-RU" sz="1800" dirty="0">
                <a:effectLst/>
                <a:latin typeface="CenturyGothic"/>
              </a:rPr>
              <a:t>характеризующую степень расхожде­ния теоретического и статистического распределений. </a:t>
            </a:r>
          </a:p>
          <a:p>
            <a:r>
              <a:rPr lang="ru-RU" sz="1800" dirty="0">
                <a:effectLst/>
                <a:latin typeface="CenturyGothic"/>
              </a:rPr>
              <a:t>Величина </a:t>
            </a:r>
            <a:r>
              <a:rPr lang="en" sz="1800" b="1" i="1" dirty="0">
                <a:effectLst/>
                <a:latin typeface="CenturyGothic"/>
              </a:rPr>
              <a:t>U </a:t>
            </a:r>
            <a:r>
              <a:rPr lang="ru-RU" sz="1800" dirty="0">
                <a:effectLst/>
                <a:latin typeface="CenturyGothic"/>
              </a:rPr>
              <a:t>может быть выбрана различными способами; например, в качестве </a:t>
            </a:r>
            <a:r>
              <a:rPr lang="en" sz="1800" b="1" i="1" dirty="0">
                <a:effectLst/>
                <a:latin typeface="CenturyGothic"/>
              </a:rPr>
              <a:t>U </a:t>
            </a:r>
            <a:r>
              <a:rPr lang="ru-RU" sz="1800" dirty="0">
                <a:effectLst/>
                <a:latin typeface="CenturyGothic"/>
              </a:rPr>
              <a:t>можно взять сумму квадратов отклонений теоретических вероятно­стей </a:t>
            </a:r>
            <a:r>
              <a:rPr lang="en" sz="1800" b="1" i="1" dirty="0">
                <a:effectLst/>
                <a:latin typeface="CenturyGothic"/>
              </a:rPr>
              <a:t>p</a:t>
            </a:r>
            <a:r>
              <a:rPr lang="en-US" sz="1800" b="1" i="1" baseline="-25000" dirty="0" err="1">
                <a:effectLst/>
                <a:latin typeface="CenturyGothic"/>
              </a:rPr>
              <a:t>i</a:t>
            </a:r>
            <a:r>
              <a:rPr lang="ru-RU" sz="1800" b="1" i="1" dirty="0">
                <a:effectLst/>
                <a:latin typeface="CenturyGothic"/>
              </a:rPr>
              <a:t> </a:t>
            </a:r>
            <a:r>
              <a:rPr lang="ru-RU" sz="1800" dirty="0">
                <a:effectLst/>
                <a:latin typeface="CenturyGothic"/>
              </a:rPr>
              <a:t>от соответствующих частот </a:t>
            </a:r>
            <a:r>
              <a:rPr lang="en" sz="1800" b="1" i="1" dirty="0">
                <a:effectLst/>
                <a:latin typeface="CenturyGothic"/>
              </a:rPr>
              <a:t>p</a:t>
            </a:r>
            <a:r>
              <a:rPr lang="en-US" sz="1800" b="1" i="1" baseline="-25000" dirty="0" err="1">
                <a:effectLst/>
                <a:latin typeface="CenturyGothic"/>
              </a:rPr>
              <a:t>i</a:t>
            </a:r>
            <a:r>
              <a:rPr lang="en-US" sz="1800" b="1" i="1" baseline="-25000" dirty="0">
                <a:effectLst/>
                <a:latin typeface="CenturyGothic"/>
              </a:rPr>
              <a:t> </a:t>
            </a:r>
            <a:r>
              <a:rPr lang="ru-RU" sz="1800" b="1" i="1" dirty="0">
                <a:effectLst/>
                <a:latin typeface="CenturyGothic"/>
              </a:rPr>
              <a:t>* </a:t>
            </a:r>
            <a:r>
              <a:rPr lang="ru-RU" sz="1800" dirty="0">
                <a:effectLst/>
                <a:latin typeface="CenturyGothic"/>
              </a:rPr>
              <a:t>или же сумму тех же квадратов с некоторыми коэффициентами («весами»), или же максимальное отклонение статистической функции распределения </a:t>
            </a:r>
            <a:r>
              <a:rPr lang="en" sz="1800" b="1" i="1" dirty="0">
                <a:effectLst/>
                <a:latin typeface="CenturyGothic"/>
              </a:rPr>
              <a:t>F*(x) </a:t>
            </a:r>
            <a:r>
              <a:rPr lang="ru-RU" sz="1800" dirty="0">
                <a:effectLst/>
                <a:latin typeface="CenturyGothic"/>
              </a:rPr>
              <a:t>от теоре­тической </a:t>
            </a:r>
            <a:r>
              <a:rPr lang="en" sz="1800" b="1" i="1" dirty="0">
                <a:effectLst/>
                <a:latin typeface="CenturyGothic"/>
              </a:rPr>
              <a:t>F(</a:t>
            </a:r>
            <a:r>
              <a:rPr lang="ru-RU" sz="1800" b="1" i="1" dirty="0">
                <a:effectLst/>
                <a:latin typeface="CenturyGothic"/>
              </a:rPr>
              <a:t>х) </a:t>
            </a:r>
            <a:r>
              <a:rPr lang="ru-RU" sz="1800" dirty="0">
                <a:effectLst/>
                <a:latin typeface="CenturyGothic"/>
              </a:rPr>
              <a:t>и т. д. Допустим, что величина </a:t>
            </a:r>
            <a:r>
              <a:rPr lang="en" sz="1800" b="1" i="1" dirty="0">
                <a:effectLst/>
                <a:latin typeface="CenturyGothic"/>
              </a:rPr>
              <a:t>U </a:t>
            </a:r>
            <a:r>
              <a:rPr lang="ru-RU" sz="1800" dirty="0">
                <a:effectLst/>
                <a:latin typeface="CenturyGothic"/>
              </a:rPr>
              <a:t>выбрана тем или иным способом. Очевидно, это есть некоторая </a:t>
            </a:r>
            <a:r>
              <a:rPr lang="ru-RU" sz="1800" b="1" i="1" dirty="0">
                <a:effectLst/>
                <a:latin typeface="CenturyGothic"/>
              </a:rPr>
              <a:t>случайная величина.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0459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64A5E3-E541-314E-AE1E-31AB5EEF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метода (2)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59AF10-D3B0-804B-91F0-D01A8C991B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enturyGothic"/>
              </a:rPr>
              <a:t>Закон распределения  случайной величины </a:t>
            </a:r>
            <a:r>
              <a:rPr lang="en-US" sz="1800" b="1" i="1" dirty="0">
                <a:latin typeface="CenturyGothic"/>
              </a:rPr>
              <a:t>U </a:t>
            </a:r>
            <a:r>
              <a:rPr lang="ru-RU" sz="1800" dirty="0">
                <a:effectLst/>
                <a:latin typeface="CenturyGothic"/>
              </a:rPr>
              <a:t>зависит от закона распределения случайной величины </a:t>
            </a:r>
            <a:r>
              <a:rPr lang="en" sz="1800" b="1" i="1" dirty="0">
                <a:effectLst/>
                <a:latin typeface="CenturyGothic"/>
              </a:rPr>
              <a:t>X , </a:t>
            </a:r>
            <a:r>
              <a:rPr lang="ru-RU" sz="1800" dirty="0">
                <a:effectLst/>
                <a:latin typeface="CenturyGothic"/>
              </a:rPr>
              <a:t>над которой производились опыты, и от числа опытов </a:t>
            </a:r>
            <a:r>
              <a:rPr lang="en-US" sz="1800" b="1" i="1" dirty="0">
                <a:latin typeface="CenturyGothic"/>
              </a:rPr>
              <a:t>n</a:t>
            </a:r>
            <a:r>
              <a:rPr lang="ru-RU" sz="1800" b="1" i="1" dirty="0">
                <a:effectLst/>
                <a:latin typeface="CenturyGothic"/>
              </a:rPr>
              <a:t>. </a:t>
            </a:r>
            <a:r>
              <a:rPr lang="ru-RU" sz="1800" dirty="0">
                <a:effectLst/>
                <a:latin typeface="CenturyGothic"/>
              </a:rPr>
              <a:t>Если гипотеза </a:t>
            </a:r>
            <a:r>
              <a:rPr lang="ru-RU" sz="1800" b="1" i="1" dirty="0">
                <a:effectLst/>
                <a:latin typeface="CenturyGothic"/>
              </a:rPr>
              <a:t>Н </a:t>
            </a:r>
            <a:r>
              <a:rPr lang="ru-RU" sz="1800" dirty="0">
                <a:effectLst/>
                <a:latin typeface="CenturyGothic"/>
              </a:rPr>
              <a:t>верна, то закон рас­пределения величины </a:t>
            </a:r>
            <a:r>
              <a:rPr lang="en" sz="1800" b="1" i="1" dirty="0">
                <a:effectLst/>
                <a:latin typeface="CenturyGothic"/>
              </a:rPr>
              <a:t>U </a:t>
            </a:r>
            <a:r>
              <a:rPr lang="ru-RU" sz="1800" dirty="0">
                <a:effectLst/>
                <a:latin typeface="CenturyGothic"/>
              </a:rPr>
              <a:t>определяется законом распределения вели­чины </a:t>
            </a:r>
            <a:r>
              <a:rPr lang="en-US" sz="1800" dirty="0">
                <a:effectLst/>
                <a:latin typeface="CenturyGothic"/>
              </a:rPr>
              <a:t>X </a:t>
            </a:r>
            <a:r>
              <a:rPr lang="ru-RU" sz="1800" dirty="0">
                <a:effectLst/>
                <a:latin typeface="CenturyGothic"/>
              </a:rPr>
              <a:t>(функцией </a:t>
            </a:r>
            <a:r>
              <a:rPr lang="en-US" sz="1800" dirty="0">
                <a:effectLst/>
                <a:latin typeface="CenturyGothic"/>
              </a:rPr>
              <a:t>F</a:t>
            </a:r>
            <a:r>
              <a:rPr lang="ru-RU" sz="1800" dirty="0">
                <a:effectLst/>
                <a:latin typeface="CenturyGothic"/>
              </a:rPr>
              <a:t>(х)) и числом </a:t>
            </a:r>
            <a:r>
              <a:rPr lang="en-US" sz="1800" b="1" i="1" dirty="0">
                <a:latin typeface="CenturyGothic"/>
              </a:rPr>
              <a:t>n</a:t>
            </a:r>
            <a:r>
              <a:rPr lang="ru-RU" sz="1800" b="1" i="1" dirty="0">
                <a:effectLst/>
                <a:latin typeface="CenturyGothic"/>
              </a:rPr>
              <a:t>. </a:t>
            </a:r>
            <a:endParaRPr lang="ru-RU" dirty="0"/>
          </a:p>
          <a:p>
            <a:r>
              <a:rPr lang="ru-RU" sz="1800" dirty="0">
                <a:effectLst/>
                <a:latin typeface="CenturyGothic"/>
              </a:rPr>
              <a:t>Допустим, что этот закон распределения нам известен. В ре­зультате данной̆ серии опытов обнаружено, что выбранная нами мера расхождения </a:t>
            </a:r>
            <a:r>
              <a:rPr lang="en" sz="1800" b="1" i="1" dirty="0">
                <a:latin typeface="CenturyGothic"/>
              </a:rPr>
              <a:t>U</a:t>
            </a:r>
            <a:r>
              <a:rPr lang="en" sz="1800" b="1" i="1" dirty="0">
                <a:effectLst/>
                <a:latin typeface="CenturyGothic"/>
              </a:rPr>
              <a:t> </a:t>
            </a:r>
            <a:r>
              <a:rPr lang="ru-RU" sz="1800" dirty="0">
                <a:effectLst/>
                <a:latin typeface="CenturyGothic"/>
              </a:rPr>
              <a:t>приняла некоторое значение </a:t>
            </a:r>
            <a:r>
              <a:rPr lang="en-US" sz="1800" b="1" i="1" dirty="0">
                <a:effectLst/>
                <a:latin typeface="CenturyGothic"/>
              </a:rPr>
              <a:t>u</a:t>
            </a:r>
            <a:r>
              <a:rPr lang="ru-RU" sz="1800" dirty="0">
                <a:effectLst/>
                <a:latin typeface="CenturyGothic"/>
              </a:rPr>
              <a:t>. </a:t>
            </a:r>
            <a:endParaRPr lang="en-US" sz="1800" dirty="0">
              <a:effectLst/>
              <a:latin typeface="CenturyGothic"/>
            </a:endParaRPr>
          </a:p>
          <a:p>
            <a:r>
              <a:rPr lang="ru-RU" sz="1800" dirty="0">
                <a:latin typeface="CenturyGothic"/>
              </a:rPr>
              <a:t>М</a:t>
            </a:r>
            <a:r>
              <a:rPr lang="ru-RU" sz="1800" dirty="0">
                <a:effectLst/>
                <a:latin typeface="CenturyGothic"/>
              </a:rPr>
              <a:t>ожно ли объяснить это случайными причинами или же это расхождение слишком велико и указывает на наличие существенной разницы между теоретическим и статистическим распределениями и, следовательно, на непригодность гипотезы </a:t>
            </a:r>
            <a:r>
              <a:rPr lang="en-US" sz="1800" b="1" i="1" dirty="0">
                <a:effectLst/>
                <a:latin typeface="CenturyGothic"/>
              </a:rPr>
              <a:t>H</a:t>
            </a:r>
            <a:r>
              <a:rPr lang="ru-RU" sz="1800" dirty="0">
                <a:effectLst/>
                <a:latin typeface="CenturyGothic"/>
              </a:rPr>
              <a:t>?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7950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ABF73A-9C79-8647-AAC8-F987C8A4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метода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67CF711-E6C5-9D4E-BF72-63B04FA7272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2400" dirty="0">
                    <a:latin typeface="CenturyGothic"/>
                  </a:rPr>
                  <a:t>П</a:t>
                </a:r>
                <a:r>
                  <a:rPr lang="ru-RU" sz="2400" dirty="0">
                    <a:effectLst/>
                    <a:latin typeface="CenturyGothic"/>
                  </a:rPr>
                  <a:t>редпо­ложим, что гипотеза </a:t>
                </a:r>
                <a:r>
                  <a:rPr lang="ru-RU" sz="2400" b="1" i="1" dirty="0">
                    <a:effectLst/>
                    <a:latin typeface="CenturyGothic"/>
                  </a:rPr>
                  <a:t>Н </a:t>
                </a:r>
                <a:r>
                  <a:rPr lang="ru-RU" sz="2400" dirty="0">
                    <a:effectLst/>
                    <a:latin typeface="CenturyGothic"/>
                  </a:rPr>
                  <a:t>верна, и вычислим в этом предположении вероятность того, что за счет случайных причин, связанных с недо­статочным объемом опытного материала, мера расхождения </a:t>
                </a:r>
                <a:r>
                  <a:rPr lang="ru-RU" sz="2400" b="1" i="1" dirty="0">
                    <a:effectLst/>
                    <a:latin typeface="CenturyGothic"/>
                  </a:rPr>
                  <a:t>и </a:t>
                </a:r>
                <a:r>
                  <a:rPr lang="ru-RU" sz="2400" dirty="0">
                    <a:effectLst/>
                    <a:latin typeface="CenturyGothic"/>
                  </a:rPr>
                  <a:t>ока­жется не меньше, чем наблюденное нами в опыте значение. </a:t>
                </a:r>
                <a:r>
                  <a:rPr lang="ru-RU" sz="2400" dirty="0">
                    <a:latin typeface="CenturyGothic"/>
                  </a:rPr>
                  <a:t>В</a:t>
                </a:r>
                <a:r>
                  <a:rPr lang="ru-RU" sz="2400" dirty="0">
                    <a:effectLst/>
                    <a:latin typeface="CenturyGothic"/>
                  </a:rPr>
                  <a:t>ычислим вероятность события: </a:t>
                </a:r>
                <a:endParaRPr lang="en-US" sz="2400" dirty="0">
                  <a:effectLst/>
                  <a:latin typeface="CenturyGothic"/>
                </a:endParaRP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ru-RU" sz="2400" dirty="0"/>
              </a:p>
              <a:p>
                <a:r>
                  <a:rPr lang="ru-RU" sz="2400" dirty="0">
                    <a:effectLst/>
                    <a:latin typeface="CenturyGothic"/>
                  </a:rPr>
                  <a:t>Если эта вероятность весьма мала, то гипотезу следует </a:t>
                </a:r>
                <a:r>
                  <a:rPr lang="ru-RU" sz="2400" i="1" dirty="0">
                    <a:effectLst/>
                    <a:latin typeface="CenturyGothic"/>
                  </a:rPr>
                  <a:t>отверг­нуть </a:t>
                </a:r>
                <a:r>
                  <a:rPr lang="ru-RU" sz="2400" dirty="0">
                    <a:effectLst/>
                    <a:latin typeface="CenturyGothic"/>
                  </a:rPr>
                  <a:t>как мало правдоподобную</a:t>
                </a:r>
              </a:p>
              <a:p>
                <a:r>
                  <a:rPr lang="ru-RU" sz="2400" dirty="0">
                    <a:latin typeface="CenturyGothic"/>
                  </a:rPr>
                  <a:t>Е</a:t>
                </a:r>
                <a:r>
                  <a:rPr lang="ru-RU" sz="2400" dirty="0">
                    <a:effectLst/>
                    <a:latin typeface="CenturyGothic"/>
                  </a:rPr>
                  <a:t>сли же эта вероятность значительна, следует признать, что </a:t>
                </a:r>
                <a:r>
                  <a:rPr lang="ru-RU" sz="2400" i="1" dirty="0">
                    <a:effectLst/>
                    <a:latin typeface="CenturyGothic"/>
                  </a:rPr>
                  <a:t>экспериментальные данные не противоречат гипотезе </a:t>
                </a:r>
                <a:r>
                  <a:rPr lang="ru-RU" sz="2400" b="1" i="1" dirty="0">
                    <a:effectLst/>
                    <a:latin typeface="CenturyGothic"/>
                  </a:rPr>
                  <a:t>Н</a:t>
                </a:r>
                <a:r>
                  <a:rPr lang="ru-RU" sz="2400" i="1" dirty="0">
                    <a:effectLst/>
                    <a:latin typeface="CenturyGothic"/>
                  </a:rPr>
                  <a:t>.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67CF711-E6C5-9D4E-BF72-63B04FA727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7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968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E5A81B-BDA0-EF45-96BF-34E92EEF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следует выбирать </a:t>
            </a:r>
            <a:r>
              <a:rPr lang="en-US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U 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915E14-510A-5440-85A1-5566DEFC4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enturyGothic"/>
              </a:rPr>
              <a:t>При некоторых способах ее выбора закон распределения величины </a:t>
            </a:r>
            <a:r>
              <a:rPr lang="en-US" sz="3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r>
              <a:rPr lang="ru-RU" sz="1800" b="1" i="1" dirty="0">
                <a:effectLst/>
                <a:latin typeface="CenturyGothic"/>
              </a:rPr>
              <a:t> </a:t>
            </a:r>
            <a:r>
              <a:rPr lang="ru-RU" sz="1800" dirty="0">
                <a:effectLst/>
                <a:latin typeface="CenturyGothic"/>
              </a:rPr>
              <a:t>обладает весьма простыми свойствами</a:t>
            </a:r>
            <a:r>
              <a:rPr lang="ru-RU" sz="1800" b="1" i="1" dirty="0">
                <a:effectLst/>
                <a:latin typeface="CenturyGothic"/>
              </a:rPr>
              <a:t> </a:t>
            </a:r>
            <a:r>
              <a:rPr lang="ru-RU" sz="1800" dirty="0">
                <a:effectLst/>
                <a:latin typeface="CenturyGothic"/>
              </a:rPr>
              <a:t>при достаточно большом </a:t>
            </a:r>
            <a:r>
              <a:rPr lang="en-US" sz="1800" b="1" i="1" dirty="0">
                <a:latin typeface="CenturyGothic"/>
              </a:rPr>
              <a:t>n</a:t>
            </a:r>
            <a:r>
              <a:rPr lang="ru-RU" sz="1800" b="1" i="1" dirty="0">
                <a:effectLst/>
                <a:latin typeface="CenturyGothic"/>
              </a:rPr>
              <a:t> </a:t>
            </a:r>
            <a:r>
              <a:rPr lang="ru-RU" sz="1800" dirty="0">
                <a:effectLst/>
                <a:latin typeface="CenturyGothic"/>
              </a:rPr>
              <a:t>практически не зависит от функции </a:t>
            </a:r>
            <a:r>
              <a:rPr lang="en-US" sz="1800" b="1" i="1" dirty="0">
                <a:effectLst/>
                <a:latin typeface="CenturyGothic"/>
              </a:rPr>
              <a:t>F</a:t>
            </a:r>
            <a:r>
              <a:rPr lang="ru-RU" sz="1800" b="1" i="1" dirty="0">
                <a:effectLst/>
                <a:latin typeface="CenturyGothic"/>
              </a:rPr>
              <a:t>(х)</a:t>
            </a:r>
            <a:r>
              <a:rPr lang="ru-RU" sz="1800" i="1" dirty="0">
                <a:effectLst/>
                <a:latin typeface="CenturyGothic"/>
              </a:rPr>
              <a:t>.</a:t>
            </a:r>
            <a:endParaRPr lang="en-US" sz="1800" i="1" dirty="0">
              <a:effectLst/>
              <a:latin typeface="CenturyGothic"/>
            </a:endParaRPr>
          </a:p>
          <a:p>
            <a:pPr marL="3810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11969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FB18D-FBA2-C844-B462-37337244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Хи-квадрат Пирсона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0A78BB18-4E96-1640-8DCD-73523CC02FE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800" dirty="0">
                    <a:latin typeface="CenturyGothic"/>
                  </a:rPr>
                  <a:t>П</a:t>
                </a:r>
                <a:r>
                  <a:rPr lang="ru-RU" sz="1800" dirty="0">
                    <a:effectLst/>
                    <a:latin typeface="CenturyGothic"/>
                  </a:rPr>
                  <a:t>роизведено </a:t>
                </a:r>
                <a:r>
                  <a:rPr lang="en-US" sz="1800" b="1" i="1" dirty="0">
                    <a:effectLst/>
                    <a:latin typeface="CenturyGothic"/>
                  </a:rPr>
                  <a:t>n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независимых опытов, в каждом из которых случайная величина </a:t>
                </a:r>
                <a:r>
                  <a:rPr lang="en" sz="1800" b="1" i="1" dirty="0">
                    <a:effectLst/>
                    <a:latin typeface="CenturyGothic"/>
                  </a:rPr>
                  <a:t>X </a:t>
                </a:r>
                <a:r>
                  <a:rPr lang="ru-RU" sz="1800" dirty="0">
                    <a:effectLst/>
                    <a:latin typeface="CenturyGothic"/>
                  </a:rPr>
                  <a:t>приняла определенное значение. Результаты опытов сведены в </a:t>
                </a:r>
                <a:r>
                  <a:rPr lang="en-US" sz="1800" i="1" dirty="0">
                    <a:effectLst/>
                    <a:latin typeface="CenturyGothic"/>
                  </a:rPr>
                  <a:t>k</a:t>
                </a:r>
                <a:r>
                  <a:rPr lang="ru-RU" sz="1800" dirty="0">
                    <a:effectLst/>
                    <a:latin typeface="CenturyGothic"/>
                  </a:rPr>
                  <a:t> разрядов и оформлены в</a:t>
                </a:r>
                <a:r>
                  <a:rPr lang="en-US" sz="1800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виде ста­тистического ряда: </a:t>
                </a:r>
                <a:endParaRPr lang="en-US" sz="1800" dirty="0">
                  <a:effectLst/>
                  <a:latin typeface="CenturyGothic"/>
                </a:endParaRPr>
              </a:p>
              <a:p>
                <a:endParaRPr lang="en-US" sz="1800" dirty="0">
                  <a:latin typeface="CenturyGothic"/>
                </a:endParaRPr>
              </a:p>
              <a:p>
                <a:endParaRPr lang="en-US" sz="1800" dirty="0">
                  <a:latin typeface="CenturyGothic"/>
                </a:endParaRPr>
              </a:p>
              <a:p>
                <a:endParaRPr lang="en-US" sz="1800" dirty="0">
                  <a:latin typeface="CenturyGothic"/>
                </a:endParaRPr>
              </a:p>
              <a:p>
                <a:endParaRPr lang="en-US" sz="1800" dirty="0">
                  <a:latin typeface="CenturyGothic"/>
                </a:endParaRPr>
              </a:p>
              <a:p>
                <a:endParaRPr lang="en-US" sz="1800" dirty="0">
                  <a:latin typeface="CenturyGothic"/>
                </a:endParaRPr>
              </a:p>
              <a:p>
                <a:r>
                  <a:rPr lang="ru-RU" sz="1800" dirty="0">
                    <a:effectLst/>
                    <a:latin typeface="CenturyGothic"/>
                  </a:rPr>
                  <a:t>Зная теоретический закон распределения, можно найти теорети­ческие вероятности попадания случайной величины в каждый из разрядов: </a:t>
                </a:r>
                <a:endParaRPr lang="ru-RU" dirty="0"/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ru-RU" sz="1800" dirty="0"/>
                  <a:t>В качестве меры возьмем</a:t>
                </a:r>
              </a:p>
              <a:p>
                <a:endParaRPr lang="ru-RU" sz="1800" dirty="0"/>
              </a:p>
              <a:p>
                <a:endParaRPr lang="en-US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0A78BB18-4E96-1640-8DCD-73523CC02F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2046" r="-7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85E1CA-420A-9A4E-9C7E-18AB445A6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420" y="2753831"/>
            <a:ext cx="4157525" cy="10951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E6B95E-B7C1-9C48-9B37-1D9A28392FD8}"/>
                  </a:ext>
                </a:extLst>
              </p:cNvPr>
              <p:cNvSpPr txBox="1"/>
              <p:nvPr/>
            </p:nvSpPr>
            <p:spPr>
              <a:xfrm>
                <a:off x="3555855" y="5459190"/>
                <a:ext cx="2440907" cy="7845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E6B95E-B7C1-9C48-9B37-1D9A28392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855" y="5459190"/>
                <a:ext cx="2440907" cy="784574"/>
              </a:xfrm>
              <a:prstGeom prst="rect">
                <a:avLst/>
              </a:prstGeom>
              <a:blipFill>
                <a:blip r:embed="rId4"/>
                <a:stretch>
                  <a:fillRect l="-6701" t="-112903" b="-1741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967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AFA7E8-D04A-D647-BF25-9717E669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Хи-квадрат Пирсона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1B18D57A-0B26-C440-A50D-139A895C63E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800" dirty="0">
                    <a:effectLst/>
                    <a:latin typeface="CenturyGothic"/>
                  </a:rPr>
                  <a:t>Коэффициенты </a:t>
                </a:r>
                <a:r>
                  <a:rPr lang="ru-RU" sz="1800" b="1" i="1" dirty="0">
                    <a:effectLst/>
                    <a:latin typeface="CenturyGothic"/>
                  </a:rPr>
                  <a:t>с</a:t>
                </a:r>
                <a:r>
                  <a:rPr lang="en-US" sz="1800" b="1" i="1" baseline="-25000" dirty="0" err="1">
                    <a:effectLst/>
                    <a:latin typeface="CenturyGothic"/>
                  </a:rPr>
                  <a:t>i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(«веса» разрядов) вводятся потому, что в общем случае отклонения, относящиеся к различным разрядам, нельзя счи­тать равноправными по значимости. </a:t>
                </a:r>
              </a:p>
              <a:p>
                <a:r>
                  <a:rPr lang="ru-RU" sz="1800" dirty="0">
                    <a:effectLst/>
                    <a:latin typeface="CenturyGothic"/>
                  </a:rPr>
                  <a:t>Одно и то же по абсолютной величине отклонение </a:t>
                </a:r>
                <a:r>
                  <a:rPr lang="ru-RU" sz="1800" b="1" i="1" dirty="0">
                    <a:effectLst/>
                    <a:latin typeface="CenturyGothic"/>
                  </a:rPr>
                  <a:t>р</a:t>
                </a:r>
                <a:r>
                  <a:rPr lang="en-US" sz="1800" b="1" i="1" baseline="-25000" dirty="0" err="1">
                    <a:effectLst/>
                    <a:latin typeface="CenturyGothic"/>
                  </a:rPr>
                  <a:t>i</a:t>
                </a:r>
                <a:r>
                  <a:rPr lang="ru-RU" sz="1800" dirty="0">
                    <a:effectLst/>
                    <a:latin typeface="CenturyGothic"/>
                  </a:rPr>
                  <a:t>* — </a:t>
                </a:r>
                <a:r>
                  <a:rPr lang="ru-RU" sz="1800" b="1" i="1" dirty="0">
                    <a:effectLst/>
                    <a:latin typeface="CenturyGothic"/>
                  </a:rPr>
                  <a:t>р</a:t>
                </a:r>
                <a:r>
                  <a:rPr lang="en-US" sz="1800" b="1" i="1" baseline="-25000" dirty="0">
                    <a:effectLst/>
                    <a:latin typeface="CenturyGothic"/>
                  </a:rPr>
                  <a:t> </a:t>
                </a:r>
                <a:r>
                  <a:rPr lang="en-US" sz="1800" b="1" i="1" baseline="-25000" dirty="0" err="1">
                    <a:effectLst/>
                    <a:latin typeface="CenturyGothic"/>
                  </a:rPr>
                  <a:t>i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может быть мало значитель­ным, если сама вероятность </a:t>
                </a:r>
                <a:r>
                  <a:rPr lang="ru-RU" sz="1800" b="1" i="1" dirty="0">
                    <a:effectLst/>
                    <a:latin typeface="CenturyGothic"/>
                  </a:rPr>
                  <a:t>р</a:t>
                </a:r>
                <a:r>
                  <a:rPr lang="en-US" sz="1800" b="1" i="1" baseline="-25000" dirty="0" err="1">
                    <a:effectLst/>
                    <a:latin typeface="CenturyGothic"/>
                  </a:rPr>
                  <a:t>i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велика, и очень заметным, если она мала. Поэтому естественно «веса» </a:t>
                </a:r>
                <a:r>
                  <a:rPr lang="ru-RU" sz="1800" b="1" i="1" dirty="0">
                    <a:effectLst/>
                    <a:latin typeface="CenturyGothic"/>
                  </a:rPr>
                  <a:t>с</a:t>
                </a:r>
                <a:r>
                  <a:rPr lang="en-US" sz="1800" b="1" i="1" baseline="-25000" dirty="0" err="1">
                    <a:effectLst/>
                    <a:latin typeface="CenturyGothic"/>
                  </a:rPr>
                  <a:t>i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взять обратно пропорциональ­ными вероятностям разрядов </a:t>
                </a:r>
                <a:r>
                  <a:rPr lang="ru-RU" sz="1800" b="1" i="1" dirty="0">
                    <a:effectLst/>
                    <a:latin typeface="CenturyGothic"/>
                  </a:rPr>
                  <a:t>р</a:t>
                </a:r>
                <a:r>
                  <a:rPr lang="en-US" sz="1800" b="1" i="1" baseline="-25000" dirty="0" err="1">
                    <a:effectLst/>
                    <a:latin typeface="CenturyGothic"/>
                  </a:rPr>
                  <a:t>i</a:t>
                </a:r>
                <a:r>
                  <a:rPr lang="ru-RU" sz="1800" b="1" i="1" dirty="0">
                    <a:effectLst/>
                    <a:latin typeface="CenturyGothic"/>
                  </a:rPr>
                  <a:t>.</a:t>
                </a:r>
              </a:p>
              <a:p>
                <a:r>
                  <a:rPr lang="ru-RU" sz="1800" b="1" i="1" dirty="0">
                    <a:latin typeface="CenturyGothic"/>
                  </a:rPr>
                  <a:t>Если положить</a:t>
                </a: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1800" i="1" dirty="0">
                  <a:latin typeface="CenturyGothic"/>
                </a:endParaRPr>
              </a:p>
              <a:p>
                <a:pPr marL="38100" indent="0">
                  <a:buNone/>
                </a:pPr>
                <a:r>
                  <a:rPr lang="ru-RU" sz="1800" dirty="0">
                    <a:effectLst/>
                    <a:latin typeface="CenturyGothic"/>
                  </a:rPr>
                  <a:t>то при больших </a:t>
                </a:r>
                <a:r>
                  <a:rPr lang="en-US" sz="1800" b="1" i="1" dirty="0">
                    <a:latin typeface="CenturyGothic"/>
                  </a:rPr>
                  <a:t>n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закон распределения величины </a:t>
                </a:r>
                <a:r>
                  <a:rPr lang="en" sz="1800" b="1" i="1" dirty="0">
                    <a:latin typeface="CenturyGothic"/>
                  </a:rPr>
                  <a:t>U</a:t>
                </a:r>
                <a:r>
                  <a:rPr lang="en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обладает весьма простыми свойствами: </a:t>
                </a:r>
                <a:endParaRPr lang="en-US" sz="1800" dirty="0">
                  <a:effectLst/>
                  <a:latin typeface="CenturyGothic"/>
                </a:endParaRPr>
              </a:p>
              <a:p>
                <a:pPr marL="38100" indent="0">
                  <a:buNone/>
                </a:pPr>
                <a:r>
                  <a:rPr lang="ru-RU" sz="1800" dirty="0">
                    <a:effectLst/>
                    <a:latin typeface="CenturyGothic"/>
                  </a:rPr>
                  <a:t>он практически не зависит от функции рас­пределения </a:t>
                </a:r>
                <a:r>
                  <a:rPr lang="en-US" sz="1800" b="1" i="1" dirty="0">
                    <a:latin typeface="CenturyGothic"/>
                  </a:rPr>
                  <a:t>F</a:t>
                </a:r>
                <a:r>
                  <a:rPr lang="ru-RU" sz="1800" b="1" i="1" dirty="0">
                    <a:effectLst/>
                    <a:latin typeface="CenturyGothic"/>
                  </a:rPr>
                  <a:t> ( х ) </a:t>
                </a:r>
                <a:r>
                  <a:rPr lang="ru-RU" sz="1800" dirty="0">
                    <a:effectLst/>
                    <a:latin typeface="CenturyGothic"/>
                  </a:rPr>
                  <a:t>и от числа опытов </a:t>
                </a:r>
                <a:r>
                  <a:rPr lang="en-US" sz="1800" b="1" i="1" dirty="0">
                    <a:latin typeface="CenturyGothic"/>
                  </a:rPr>
                  <a:t>n</a:t>
                </a:r>
                <a:r>
                  <a:rPr lang="ru-RU" sz="1800" b="1" i="1" dirty="0">
                    <a:effectLst/>
                    <a:latin typeface="CenturyGothic"/>
                  </a:rPr>
                  <a:t>, </a:t>
                </a:r>
                <a:r>
                  <a:rPr lang="ru-RU" sz="1800" dirty="0">
                    <a:effectLst/>
                    <a:latin typeface="CenturyGothic"/>
                  </a:rPr>
                  <a:t>а зависит только от числа разрядов </a:t>
                </a:r>
                <a:r>
                  <a:rPr lang="en-US" sz="1800" b="1" i="1" dirty="0">
                    <a:effectLst/>
                    <a:latin typeface="CenturyGothic"/>
                  </a:rPr>
                  <a:t>k</a:t>
                </a:r>
                <a:r>
                  <a:rPr lang="ru-RU" sz="1800" dirty="0">
                    <a:effectLst/>
                    <a:latin typeface="CenturyGothic"/>
                  </a:rPr>
                  <a:t>, </a:t>
                </a:r>
                <a:endParaRPr lang="en-US" sz="1800" dirty="0">
                  <a:effectLst/>
                  <a:latin typeface="CenturyGothic"/>
                </a:endParaRPr>
              </a:p>
              <a:p>
                <a:pPr marL="38100" indent="0">
                  <a:buNone/>
                </a:pPr>
                <a:r>
                  <a:rPr lang="ru-RU" sz="1800" dirty="0">
                    <a:effectLst/>
                    <a:latin typeface="CenturyGothic"/>
                  </a:rPr>
                  <a:t>Этот закон при увеличении </a:t>
                </a:r>
                <a:r>
                  <a:rPr lang="en-US" sz="1800" b="1" i="1" dirty="0">
                    <a:latin typeface="CenturyGothic"/>
                  </a:rPr>
                  <a:t>n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приближается к «распределению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18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800" dirty="0">
                    <a:effectLst/>
                    <a:latin typeface="CenturyGothic"/>
                  </a:rPr>
                  <a:t>» </a:t>
                </a:r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1B18D57A-0B26-C440-A50D-139A895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2046" r="-10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387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C41A6F-F1DF-1549-A739-219CC70DD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Мера расхождения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529931-99A4-D144-9DE4-CB0E820F7F5B}"/>
                  </a:ext>
                </a:extLst>
              </p:cNvPr>
              <p:cNvSpPr txBox="1"/>
              <p:nvPr/>
            </p:nvSpPr>
            <p:spPr>
              <a:xfrm>
                <a:off x="911300" y="1902264"/>
                <a:ext cx="2796363" cy="900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ru-RU" sz="1800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529931-99A4-D144-9DE4-CB0E820F7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00" y="1902264"/>
                <a:ext cx="2796363" cy="900375"/>
              </a:xfrm>
              <a:prstGeom prst="rect">
                <a:avLst/>
              </a:prstGeom>
              <a:blipFill>
                <a:blip r:embed="rId3"/>
                <a:stretch>
                  <a:fillRect t="-90278" b="-14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89B18B-EFAC-9643-8947-FE96CC7255A6}"/>
                  </a:ext>
                </a:extLst>
              </p:cNvPr>
              <p:cNvSpPr txBox="1"/>
              <p:nvPr/>
            </p:nvSpPr>
            <p:spPr>
              <a:xfrm>
                <a:off x="4087329" y="1904920"/>
                <a:ext cx="3135278" cy="8769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ru-RU" sz="1800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89B18B-EFAC-9643-8947-FE96CC725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329" y="1904920"/>
                <a:ext cx="3135278" cy="876907"/>
              </a:xfrm>
              <a:prstGeom prst="rect">
                <a:avLst/>
              </a:prstGeom>
              <a:blipFill>
                <a:blip r:embed="rId4"/>
                <a:stretch>
                  <a:fillRect t="-92857" b="-15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DF65A4-DD41-8A43-9BC8-0D7EB7CD4D36}"/>
                  </a:ext>
                </a:extLst>
              </p:cNvPr>
              <p:cNvSpPr txBox="1"/>
              <p:nvPr/>
            </p:nvSpPr>
            <p:spPr>
              <a:xfrm>
                <a:off x="911300" y="3268910"/>
                <a:ext cx="7697972" cy="3005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20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000" dirty="0"/>
                  <a:t> с </a:t>
                </a:r>
                <a:r>
                  <a:rPr lang="en-US" sz="2000" i="1" dirty="0"/>
                  <a:t>r</a:t>
                </a:r>
                <a:r>
                  <a:rPr lang="en-US" sz="2000" dirty="0"/>
                  <a:t> </a:t>
                </a:r>
                <a:r>
                  <a:rPr lang="ru-RU" sz="2000" dirty="0"/>
                  <a:t>степенями свободы – это распределение суммы квадратов </a:t>
                </a:r>
                <a:r>
                  <a:rPr lang="en-US" sz="2000" i="1" dirty="0"/>
                  <a:t>r</a:t>
                </a:r>
                <a:r>
                  <a:rPr lang="en-US" sz="2000" dirty="0"/>
                  <a:t> </a:t>
                </a:r>
                <a:r>
                  <a:rPr lang="ru-RU" sz="2000" dirty="0"/>
                  <a:t>независимых случайных величин, каждая из которых подчинена нормальному закону с мат</a:t>
                </a:r>
                <a:r>
                  <a:rPr lang="en-US" sz="2000" dirty="0"/>
                  <a:t>.</a:t>
                </a:r>
                <a:r>
                  <a:rPr lang="ru-RU" sz="2000" dirty="0"/>
                  <a:t>ожиданием = </a:t>
                </a:r>
                <a:r>
                  <a:rPr lang="ru-RU" sz="2000" i="1" dirty="0"/>
                  <a:t>0</a:t>
                </a:r>
                <a:r>
                  <a:rPr lang="ru-RU" sz="2000" dirty="0"/>
                  <a:t> и дисперсией = 1. </a:t>
                </a:r>
              </a:p>
              <a:p>
                <a:r>
                  <a:rPr lang="ru-RU" sz="2000" dirty="0"/>
                  <a:t>Плотность распределения:</a:t>
                </a:r>
              </a:p>
              <a:p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при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при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</m:eqAr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ru-RU" sz="2000" dirty="0"/>
                  <a:t>где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ru-R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ru-R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– </a:t>
                </a:r>
                <a:r>
                  <a:rPr lang="ru-RU" sz="2000" dirty="0"/>
                  <a:t>гамма функция.</a:t>
                </a:r>
                <a:endParaRPr lang="en-US" sz="2000" dirty="0"/>
              </a:p>
              <a:p>
                <a:r>
                  <a:rPr lang="ru-RU" sz="2000" dirty="0"/>
                  <a:t>мат</a:t>
                </a:r>
                <a:r>
                  <a:rPr lang="en-US" sz="2000" dirty="0"/>
                  <a:t>.</a:t>
                </a:r>
                <a:r>
                  <a:rPr lang="ru-RU" sz="2000" dirty="0"/>
                  <a:t>ожидание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M[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ru-RU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r>
                  <a:rPr lang="ru-RU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ru-RU" sz="2000" dirty="0"/>
                  <a:t> и дисперсия 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  <a:r>
                  <a:rPr lang="ru-RU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ru-RU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r>
                  <a:rPr lang="ru-RU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ru-RU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2000" i="1" dirty="0">
                    <a:ea typeface="Cambria Math" panose="02040503050406030204" pitchFamily="18" charset="0"/>
                  </a:rPr>
                  <a:t>. </a:t>
                </a:r>
                <a:endParaRPr lang="ru-RU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DF65A4-DD41-8A43-9BC8-0D7EB7CD4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00" y="3268910"/>
                <a:ext cx="7697972" cy="3005759"/>
              </a:xfrm>
              <a:prstGeom prst="rect">
                <a:avLst/>
              </a:prstGeom>
              <a:blipFill>
                <a:blip r:embed="rId5"/>
                <a:stretch>
                  <a:fillRect l="-10708" t="-35443" b="-839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9802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1B299C58-DBC0-374D-81ED-D03AC561D4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Функция плотности распределения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4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4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44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1B299C58-DBC0-374D-81ED-D03AC561D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86" t="-34066" b="-219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17FB6978-740E-1F4E-9D84-9340E2A8C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643" y="1701208"/>
            <a:ext cx="6728713" cy="499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864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AFC51-401A-DE43-B018-00EF4F35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определить число степеней свободы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DF6229A9-F724-8E45-A417-365AB7BF419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800" dirty="0">
                    <a:effectLst/>
                    <a:latin typeface="CenturyGothic"/>
                  </a:rPr>
                  <a:t>Распределение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18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800" dirty="0">
                    <a:effectLst/>
                    <a:latin typeface="CenturyGothic"/>
                  </a:rPr>
                  <a:t> зависит от параметра </a:t>
                </a:r>
                <a:r>
                  <a:rPr lang="en-US" sz="1800" b="1" i="1" dirty="0">
                    <a:latin typeface="CenturyGothic"/>
                  </a:rPr>
                  <a:t>r</a:t>
                </a:r>
                <a:r>
                  <a:rPr lang="ru-RU" sz="1800" b="1" i="1" dirty="0">
                    <a:effectLst/>
                    <a:latin typeface="CenturyGothic"/>
                  </a:rPr>
                  <a:t>, </a:t>
                </a:r>
                <a:r>
                  <a:rPr lang="ru-RU" sz="1800" dirty="0">
                    <a:effectLst/>
                    <a:latin typeface="CenturyGothic"/>
                  </a:rPr>
                  <a:t>называемого числом «сте­пеней свободы» распределения. Число «степеней свободы» </a:t>
                </a:r>
                <a:r>
                  <a:rPr lang="en-US" sz="1800" i="1" dirty="0">
                    <a:latin typeface="CenturyGothic"/>
                  </a:rPr>
                  <a:t>r</a:t>
                </a:r>
                <a:r>
                  <a:rPr lang="ru-RU" sz="1800" dirty="0">
                    <a:effectLst/>
                    <a:latin typeface="CenturyGothic"/>
                  </a:rPr>
                  <a:t> равно числу разрядов </a:t>
                </a:r>
                <a:r>
                  <a:rPr lang="en-US" sz="1800" i="1" dirty="0">
                    <a:effectLst/>
                    <a:latin typeface="CenturyGothic"/>
                  </a:rPr>
                  <a:t>k</a:t>
                </a:r>
                <a:r>
                  <a:rPr lang="en-US" sz="1800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минус число независимых условий («связей»), на­ложенных на частоты </a:t>
                </a:r>
                <a:r>
                  <a:rPr lang="ru-RU" sz="1800" b="1" i="1" dirty="0">
                    <a:effectLst/>
                    <a:latin typeface="CenturyGothic"/>
                  </a:rPr>
                  <a:t>р</a:t>
                </a:r>
                <a:r>
                  <a:rPr lang="en-US" sz="1800" b="1" i="1" baseline="-25000" dirty="0" err="1">
                    <a:effectLst/>
                    <a:latin typeface="CenturyGothic"/>
                  </a:rPr>
                  <a:t>i</a:t>
                </a:r>
                <a:r>
                  <a:rPr lang="ru-RU" sz="1800" b="1" i="1" dirty="0">
                    <a:effectLst/>
                    <a:latin typeface="CenturyGothic"/>
                  </a:rPr>
                  <a:t>. </a:t>
                </a:r>
                <a:endParaRPr lang="en-US" sz="1800" b="1" i="1" dirty="0">
                  <a:latin typeface="CenturyGothic"/>
                </a:endParaRPr>
              </a:p>
              <a:p>
                <a:r>
                  <a:rPr lang="ru-RU" sz="1800" b="1" i="1" dirty="0">
                    <a:latin typeface="CenturyGothic"/>
                  </a:rPr>
                  <a:t>Примеры условий:</a:t>
                </a:r>
              </a:p>
              <a:p>
                <a:endParaRPr lang="ru-RU" sz="1800" b="1" i="1" dirty="0">
                  <a:latin typeface="CenturyGothic"/>
                </a:endParaRP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ru-RU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1800" b="1" i="1" dirty="0">
                  <a:latin typeface="CenturyGothic"/>
                </a:endParaRPr>
              </a:p>
              <a:p>
                <a:endParaRPr lang="ru-RU" sz="1800" b="1" i="1" dirty="0">
                  <a:latin typeface="CenturyGothic"/>
                </a:endParaRP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ru-RU" sz="1800" i="1" dirty="0">
                  <a:latin typeface="CenturyGothic"/>
                </a:endParaRPr>
              </a:p>
              <a:p>
                <a:endParaRPr lang="ru-RU" sz="1800" b="1" i="1" dirty="0">
                  <a:latin typeface="CenturyGothic"/>
                </a:endParaRP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ru-RU" sz="1800" b="1" i="1" dirty="0">
                  <a:latin typeface="CenturyGothic"/>
                </a:endParaRPr>
              </a:p>
              <a:p>
                <a:endParaRPr lang="ru-RU" sz="1800" b="1" i="1" dirty="0">
                  <a:latin typeface="CenturyGothic"/>
                </a:endParaRPr>
              </a:p>
              <a:p>
                <a:endParaRPr lang="ru-RU" sz="1800" b="1" i="1" dirty="0">
                  <a:latin typeface="CenturyGothic"/>
                </a:endParaRPr>
              </a:p>
              <a:p>
                <a:endParaRPr lang="ru-RU" sz="1800" b="1" i="1" dirty="0">
                  <a:latin typeface="CenturyGothic"/>
                </a:endParaRPr>
              </a:p>
              <a:p>
                <a:endParaRPr lang="ru-RU" sz="1800" b="1" i="1" dirty="0">
                  <a:latin typeface="CenturyGothic"/>
                </a:endParaRPr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DF6229A9-F724-8E45-A417-365AB7BF41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2046" b="-196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4902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075F99-FD99-7B4D-9A44-913BE9DC5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посчитать критерий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34BA88-181C-8C46-BC6A-2CC98DA796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" dirty="0">
                <a:hlinkClick r:id="rId2"/>
              </a:rPr>
              <a:t>https://colab.research.google.com/drive/1EuF6rmUqZtt8EQEThsVeiSbNZ8G7TKcx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7420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CBE704-43EC-2A45-84C1-8311DBE6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статистика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EE543E-1FB4-5043-B7F5-6FD6FDE270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400" dirty="0"/>
              <a:t>Разработка методов регистрации, описания и анализа статисти­ческих экспериментальных данных, получаемых в результате наблю­дения массовых случайных явлений, составляет предмет специальной науки — математической статистики.</a:t>
            </a:r>
          </a:p>
          <a:p>
            <a:endParaRPr lang="ru-RU" sz="2400" dirty="0"/>
          </a:p>
          <a:p>
            <a:r>
              <a:rPr lang="ru-RU" sz="2400" dirty="0"/>
              <a:t>Задачи математической статистики касаются вопросов обра­ботки наблюдений над массовыми случайными явлениями, но в зави­симости от характера решаемого практического вопроса и от объема имеющегося экспериментального материала эти задачи могут </a:t>
            </a:r>
            <a:r>
              <a:rPr lang="ru-RU" sz="2400" dirty="0" err="1"/>
              <a:t>прини</a:t>
            </a:r>
            <a:r>
              <a:rPr lang="ru-RU" sz="2400" dirty="0"/>
              <a:t>­ мать ту или иную форму. </a:t>
            </a:r>
          </a:p>
          <a:p>
            <a:pPr marL="38100" indent="0">
              <a:buNone/>
            </a:pPr>
            <a:endParaRPr lang="ru-RU" sz="2400" dirty="0"/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4381347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A76DA-A831-5748-A8A5-17F7583A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57409"/>
            <a:ext cx="8229600" cy="533437"/>
          </a:xfrm>
        </p:spPr>
        <p:txBody>
          <a:bodyPr/>
          <a:lstStyle/>
          <a:p>
            <a:r>
              <a:rPr lang="ru-RU" dirty="0"/>
              <a:t>Смысл </a:t>
            </a:r>
            <a:r>
              <a:rPr lang="en-US" dirty="0"/>
              <a:t>p-value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67E3598E-A5A7-4748-ADA9-9C058CD9D8D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722474"/>
                <a:ext cx="8229600" cy="4914226"/>
              </a:xfrm>
            </p:spPr>
            <p:txBody>
              <a:bodyPr/>
              <a:lstStyle/>
              <a:p>
                <a:r>
                  <a:rPr lang="ru-RU" sz="1600" dirty="0">
                    <a:effectLst/>
                    <a:latin typeface="CenturyGothic"/>
                  </a:rPr>
                  <a:t>Распределение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16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600" dirty="0">
                    <a:effectLst/>
                    <a:latin typeface="CenturyGothic"/>
                  </a:rPr>
                  <a:t> </a:t>
                </a:r>
                <a:r>
                  <a:rPr lang="ru-RU" sz="1600" dirty="0">
                    <a:latin typeface="CenturyGothic"/>
                  </a:rPr>
                  <a:t>д</a:t>
                </a:r>
                <a:r>
                  <a:rPr lang="ru-RU" sz="1600" dirty="0">
                    <a:effectLst/>
                    <a:latin typeface="CenturyGothic"/>
                  </a:rPr>
                  <a:t>ает возможность оценить степень согласован­ности теоретического и статистического распределений,</a:t>
                </a:r>
              </a:p>
              <a:p>
                <a:r>
                  <a:rPr lang="ru-RU" sz="1600" dirty="0">
                    <a:effectLst/>
                    <a:latin typeface="CenturyGothic"/>
                  </a:rPr>
                  <a:t>Будем исхо­дить из того, что величина </a:t>
                </a:r>
                <a:r>
                  <a:rPr lang="en" sz="1600" b="1" i="1" dirty="0">
                    <a:effectLst/>
                    <a:latin typeface="CenturyGothic"/>
                  </a:rPr>
                  <a:t>X </a:t>
                </a:r>
                <a:r>
                  <a:rPr lang="ru-RU" sz="1600" dirty="0">
                    <a:effectLst/>
                    <a:latin typeface="CenturyGothic"/>
                  </a:rPr>
                  <a:t>действительно распределена по закону </a:t>
                </a:r>
                <a:r>
                  <a:rPr lang="en" sz="1600" b="1" i="1" dirty="0">
                    <a:effectLst/>
                    <a:latin typeface="CenturyGothic"/>
                  </a:rPr>
                  <a:t>F (</a:t>
                </a:r>
                <a:r>
                  <a:rPr lang="ru-RU" sz="1600" b="1" i="1" dirty="0">
                    <a:effectLst/>
                    <a:latin typeface="CenturyGothic"/>
                  </a:rPr>
                  <a:t>х). </a:t>
                </a:r>
              </a:p>
              <a:p>
                <a:r>
                  <a:rPr lang="ru-RU" sz="1600" dirty="0">
                    <a:effectLst/>
                    <a:latin typeface="CenturyGothic"/>
                  </a:rPr>
                  <a:t>Тогда вероятность </a:t>
                </a:r>
                <a:r>
                  <a:rPr lang="ru-RU" sz="1600" b="1" i="1" dirty="0">
                    <a:effectLst/>
                    <a:latin typeface="CenturyGothic"/>
                  </a:rPr>
                  <a:t>р (</a:t>
                </a:r>
                <a:r>
                  <a:rPr lang="en" sz="1600" b="1" i="1" dirty="0">
                    <a:effectLst/>
                    <a:latin typeface="CenturyGothic"/>
                  </a:rPr>
                  <a:t>p-value</a:t>
                </a:r>
                <a:r>
                  <a:rPr lang="ru-RU" sz="1600" b="1" i="1" dirty="0">
                    <a:effectLst/>
                    <a:latin typeface="CenturyGothic"/>
                  </a:rPr>
                  <a:t>)</a:t>
                </a:r>
                <a:r>
                  <a:rPr lang="ru-RU" sz="1600" dirty="0">
                    <a:effectLst/>
                    <a:latin typeface="CenturyGothic"/>
                  </a:rPr>
                  <a:t>, есть вероятность того, что за счет чисто случайных причин мера расхож­дения теоретического и статистического распределений будет не меньше, чем фактически наблюденное в данной серии опытов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16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600" dirty="0">
                    <a:effectLst/>
                    <a:latin typeface="CenturyGothic"/>
                  </a:rPr>
                  <a:t>. </a:t>
                </a:r>
              </a:p>
              <a:p>
                <a:r>
                  <a:rPr lang="ru-RU" sz="1600" dirty="0">
                    <a:effectLst/>
                    <a:latin typeface="CenturyGothic"/>
                  </a:rPr>
                  <a:t>Если эта вероятность</a:t>
                </a:r>
                <a:r>
                  <a:rPr lang="ru-RU" sz="1600" b="1" i="1" dirty="0">
                    <a:effectLst/>
                    <a:latin typeface="CenturyGothic"/>
                  </a:rPr>
                  <a:t>, р </a:t>
                </a:r>
                <a:r>
                  <a:rPr lang="ru-RU" sz="1600" dirty="0">
                    <a:effectLst/>
                    <a:latin typeface="CenturyGothic"/>
                  </a:rPr>
                  <a:t>весьма мала (настолько мала, что событие с такой вероятностью можно считать практически невозможным), то результат опыта следует считать противоречащим гипотезе </a:t>
                </a:r>
                <a:r>
                  <a:rPr lang="ru-RU" sz="1600" b="1" i="1" dirty="0">
                    <a:effectLst/>
                    <a:latin typeface="CenturyGothic"/>
                  </a:rPr>
                  <a:t>Н </a:t>
                </a:r>
                <a:r>
                  <a:rPr lang="ru-RU" sz="1600" dirty="0">
                    <a:latin typeface="CenturyGothic"/>
                  </a:rPr>
                  <a:t>о</a:t>
                </a:r>
                <a:r>
                  <a:rPr lang="ru-RU" sz="1600" dirty="0">
                    <a:effectLst/>
                    <a:latin typeface="CenturyGothic"/>
                  </a:rPr>
                  <a:t> том, что закон распределения величины </a:t>
                </a:r>
                <a:r>
                  <a:rPr lang="en" sz="1600" b="1" i="1" dirty="0">
                    <a:effectLst/>
                    <a:latin typeface="CenturyGothic"/>
                  </a:rPr>
                  <a:t>X </a:t>
                </a:r>
                <a:r>
                  <a:rPr lang="ru-RU" sz="1600" dirty="0">
                    <a:effectLst/>
                    <a:latin typeface="CenturyGothic"/>
                  </a:rPr>
                  <a:t>есть </a:t>
                </a:r>
                <a:r>
                  <a:rPr lang="en" sz="1600" b="1" i="1" dirty="0">
                    <a:effectLst/>
                    <a:latin typeface="CenturyGothic"/>
                  </a:rPr>
                  <a:t>F ( x ) . </a:t>
                </a:r>
                <a:endParaRPr lang="ru-RU" sz="1600" b="1" i="1" dirty="0">
                  <a:effectLst/>
                  <a:latin typeface="CenturyGothic"/>
                </a:endParaRPr>
              </a:p>
              <a:p>
                <a:r>
                  <a:rPr lang="ru-RU" sz="1600" dirty="0">
                    <a:effectLst/>
                    <a:latin typeface="CenturyGothic"/>
                  </a:rPr>
                  <a:t>Эту гипотезу следует отбросить как неправдоподобную. Напротив, если вероятность </a:t>
                </a:r>
                <a:r>
                  <a:rPr lang="ru-RU" sz="1600" b="1" i="1" dirty="0">
                    <a:effectLst/>
                    <a:latin typeface="CenturyGothic"/>
                  </a:rPr>
                  <a:t>р </a:t>
                </a:r>
                <a:r>
                  <a:rPr lang="ru-RU" sz="1600" dirty="0">
                    <a:effectLst/>
                    <a:latin typeface="CenturyGothic"/>
                  </a:rPr>
                  <a:t>сравнительно велика, можно признать расхождения меж­ду теоретическим и статистическим распределениями несущественными и отнести их за счет случайных причин. Гипотезу </a:t>
                </a:r>
                <a:r>
                  <a:rPr lang="en-US" sz="1600" b="1" i="1" dirty="0">
                    <a:effectLst/>
                    <a:latin typeface="CenturyGothic"/>
                  </a:rPr>
                  <a:t>H</a:t>
                </a:r>
                <a:r>
                  <a:rPr lang="ru-RU" sz="1600" b="1" i="1" dirty="0">
                    <a:effectLst/>
                    <a:latin typeface="CenturyGothic"/>
                  </a:rPr>
                  <a:t> </a:t>
                </a:r>
                <a:r>
                  <a:rPr lang="ru-RU" sz="1600" dirty="0">
                    <a:effectLst/>
                    <a:latin typeface="CenturyGothic"/>
                  </a:rPr>
                  <a:t>о том, что величина </a:t>
                </a:r>
                <a:r>
                  <a:rPr lang="en" sz="1600" b="1" i="1" dirty="0">
                    <a:effectLst/>
                    <a:latin typeface="CenturyGothic"/>
                  </a:rPr>
                  <a:t>X </a:t>
                </a:r>
                <a:r>
                  <a:rPr lang="ru-RU" sz="1600" dirty="0">
                    <a:effectLst/>
                    <a:latin typeface="CenturyGothic"/>
                  </a:rPr>
                  <a:t>распределена по закону </a:t>
                </a:r>
                <a:r>
                  <a:rPr lang="en" sz="1600" b="1" i="1" dirty="0">
                    <a:effectLst/>
                    <a:latin typeface="CenturyGothic"/>
                  </a:rPr>
                  <a:t>F </a:t>
                </a:r>
                <a:r>
                  <a:rPr lang="en" sz="1600" dirty="0">
                    <a:effectLst/>
                    <a:latin typeface="CenturyGothic"/>
                  </a:rPr>
                  <a:t>(</a:t>
                </a:r>
                <a:r>
                  <a:rPr lang="ru-RU" sz="1600" dirty="0">
                    <a:effectLst/>
                    <a:latin typeface="CenturyGothic"/>
                  </a:rPr>
                  <a:t>х), можно считать правдо­подобной или, по крайней мере, не противоречащей опытным данным. </a:t>
                </a:r>
                <a:endParaRPr lang="en-US" sz="1600" dirty="0">
                  <a:effectLst/>
                  <a:latin typeface="CenturyGothic"/>
                </a:endParaRPr>
              </a:p>
              <a:p>
                <a:endParaRPr lang="ru-RU" sz="2400" dirty="0"/>
              </a:p>
              <a:p>
                <a:pPr marL="38100" indent="0">
                  <a:buNone/>
                </a:pPr>
                <a:endParaRPr lang="ru-RU" sz="2400" dirty="0"/>
              </a:p>
              <a:p>
                <a:pPr marL="38100" indent="0">
                  <a:buNone/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67E3598E-A5A7-4748-ADA9-9C058CD9D8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722474"/>
                <a:ext cx="8229600" cy="4914226"/>
              </a:xfrm>
              <a:blipFill>
                <a:blip r:embed="rId2"/>
                <a:stretch>
                  <a:fillRect l="-1235" t="-2320" r="-9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5679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A76DA-A831-5748-A8A5-17F7583A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2"/>
            <a:ext cx="8229600" cy="533437"/>
          </a:xfrm>
        </p:spPr>
        <p:txBody>
          <a:bodyPr/>
          <a:lstStyle/>
          <a:p>
            <a:r>
              <a:rPr lang="ru-RU" dirty="0"/>
              <a:t>Смысл </a:t>
            </a:r>
            <a:r>
              <a:rPr lang="en-US" dirty="0"/>
              <a:t>p-value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33DF02-B1C7-EB48-875D-5F6FA0A8D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01" y="2070950"/>
            <a:ext cx="7066397" cy="378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6232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BB386E-1B4A-6B41-B2AE-94398425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На сколько должно быть мало </a:t>
            </a:r>
            <a:r>
              <a:rPr lang="en-US" sz="4000" dirty="0"/>
              <a:t>p-value?</a:t>
            </a:r>
            <a:endParaRPr lang="ru-R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18EE2B52-7A6F-9D49-AA00-B50C1C56D7A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800" dirty="0">
                    <a:latin typeface="CenturyGothic"/>
                  </a:rPr>
                  <a:t>В</a:t>
                </a:r>
                <a:r>
                  <a:rPr lang="ru-RU" sz="1800" dirty="0">
                    <a:effectLst/>
                    <a:latin typeface="CenturyGothic"/>
                  </a:rPr>
                  <a:t>опрос неопределенный; он не может быть решен из математических соображений, так же как и вопрос о том, насколько мала должна быть вероятность события для того, чтобы считать его практически невозможным.</a:t>
                </a:r>
              </a:p>
              <a:p>
                <a:r>
                  <a:rPr lang="ru-RU" sz="1800" dirty="0">
                    <a:effectLst/>
                    <a:latin typeface="CenturyGothic"/>
                  </a:rPr>
                  <a:t>На практике, если </a:t>
                </a:r>
                <a:r>
                  <a:rPr lang="ru-RU" sz="1800" b="1" i="1" dirty="0">
                    <a:effectLst/>
                    <a:latin typeface="CenturyGothic"/>
                  </a:rPr>
                  <a:t>р </a:t>
                </a:r>
                <a:r>
                  <a:rPr lang="ru-RU" sz="1800" dirty="0">
                    <a:effectLst/>
                    <a:latin typeface="CenturyGothic"/>
                  </a:rPr>
                  <a:t>оказывается меньшим чем 0,1, рекомендуется проверить экспе­римент, если возможно — повторить его и в случае, если заметные расхождения снова появятся, пытаться искать более подходящий для описания статистических данных закон распределения. </a:t>
                </a:r>
                <a:endParaRPr lang="ru-RU" dirty="0"/>
              </a:p>
              <a:p>
                <a:r>
                  <a:rPr lang="ru-RU" sz="1800" dirty="0">
                    <a:latin typeface="CenturyGothic"/>
                  </a:rPr>
                  <a:t>С</a:t>
                </a:r>
                <a:r>
                  <a:rPr lang="ru-RU" sz="1800" dirty="0">
                    <a:effectLst/>
                    <a:latin typeface="CenturyGothic"/>
                  </a:rPr>
                  <a:t> помощью критерия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18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(или любого другого критерия согласия) можно только в некоторых случаях </a:t>
                </a:r>
                <a:r>
                  <a:rPr lang="ru-RU" sz="1800" b="1" i="1" dirty="0">
                    <a:effectLst/>
                    <a:latin typeface="CenturyGothic"/>
                  </a:rPr>
                  <a:t>опровергнуть</a:t>
                </a:r>
                <a:r>
                  <a:rPr lang="ru-RU" sz="1800" dirty="0">
                    <a:effectLst/>
                    <a:latin typeface="CenturyGothic"/>
                  </a:rPr>
                  <a:t> выбранную гипотезу </a:t>
                </a:r>
                <a:r>
                  <a:rPr lang="ru-RU" sz="1800" b="1" i="1" dirty="0">
                    <a:effectLst/>
                    <a:latin typeface="CenturyGothic"/>
                  </a:rPr>
                  <a:t>Н </a:t>
                </a:r>
                <a:r>
                  <a:rPr lang="ru-RU" sz="1800" dirty="0">
                    <a:effectLst/>
                    <a:latin typeface="CenturyGothic"/>
                  </a:rPr>
                  <a:t>и отбросить ее как явно несо­гласную с опытными данными</a:t>
                </a:r>
                <a:r>
                  <a:rPr lang="ru-RU" sz="1800" dirty="0">
                    <a:latin typeface="CenturyGothic"/>
                  </a:rPr>
                  <a:t>.</a:t>
                </a:r>
                <a:endParaRPr lang="ru-RU" sz="1800" dirty="0">
                  <a:effectLst/>
                  <a:latin typeface="CenturyGothic"/>
                </a:endParaRPr>
              </a:p>
              <a:p>
                <a:r>
                  <a:rPr lang="ru-RU" sz="1800" dirty="0">
                    <a:latin typeface="CenturyGothic"/>
                  </a:rPr>
                  <a:t>Е</a:t>
                </a:r>
                <a:r>
                  <a:rPr lang="ru-RU" sz="1800" dirty="0">
                    <a:effectLst/>
                    <a:latin typeface="CenturyGothic"/>
                  </a:rPr>
                  <a:t>сли же вероятность </a:t>
                </a:r>
                <a:r>
                  <a:rPr lang="ru-RU" sz="1800" b="1" i="1" dirty="0">
                    <a:effectLst/>
                    <a:latin typeface="CenturyGothic"/>
                  </a:rPr>
                  <a:t>р </a:t>
                </a:r>
                <a:r>
                  <a:rPr lang="ru-RU" sz="1800" dirty="0">
                    <a:effectLst/>
                    <a:latin typeface="CenturyGothic"/>
                  </a:rPr>
                  <a:t>велика, то этот факт сам по себе ни в коем случае не может считаться доказатель­ством справедливости гипотезы </a:t>
                </a:r>
                <a:r>
                  <a:rPr lang="ru-RU" sz="1800" b="1" i="1" dirty="0">
                    <a:effectLst/>
                    <a:latin typeface="CenturyGothic"/>
                  </a:rPr>
                  <a:t>Н, </a:t>
                </a:r>
                <a:r>
                  <a:rPr lang="ru-RU" sz="1800" dirty="0">
                    <a:effectLst/>
                    <a:latin typeface="CenturyGothic"/>
                  </a:rPr>
                  <a:t>а указывает только на то, что гипотеза не противоречит опытным данным. 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18EE2B52-7A6F-9D49-AA00-B50C1C56D7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2046" r="-3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2698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385605-854C-0E46-B1B3-E9BD2CD4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Колмогорова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DFF87CD-DB49-4B48-9855-B404E869EB8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2498652"/>
                <a:ext cx="8229600" cy="4069148"/>
              </a:xfrm>
            </p:spPr>
            <p:txBody>
              <a:bodyPr/>
              <a:lstStyle/>
              <a:p>
                <a:r>
                  <a:rPr lang="ru-RU" sz="1800" dirty="0">
                    <a:effectLst/>
                    <a:latin typeface="CenturyGothic"/>
                  </a:rPr>
                  <a:t>Какова бы ни была функция распределения </a:t>
                </a:r>
                <a:r>
                  <a:rPr lang="en-US" sz="1800" dirty="0">
                    <a:effectLst/>
                    <a:latin typeface="CenturyGothic"/>
                  </a:rPr>
                  <a:t>F</a:t>
                </a:r>
                <a:r>
                  <a:rPr lang="ru-RU" sz="1800" dirty="0">
                    <a:effectLst/>
                    <a:latin typeface="CenturyGothic"/>
                  </a:rPr>
                  <a:t>(</a:t>
                </a:r>
                <a:r>
                  <a:rPr lang="ru-RU" sz="1800" b="1" i="1" dirty="0">
                    <a:effectLst/>
                    <a:latin typeface="CenturyGothic"/>
                  </a:rPr>
                  <a:t>х</a:t>
                </a:r>
                <a:r>
                  <a:rPr lang="ru-RU" sz="1800" dirty="0">
                    <a:effectLst/>
                    <a:latin typeface="CenturyGothic"/>
                  </a:rPr>
                  <a:t>) непрерывной случайной величины </a:t>
                </a:r>
                <a:r>
                  <a:rPr lang="en" sz="1800" b="1" i="1" dirty="0">
                    <a:effectLst/>
                    <a:latin typeface="CenturyGothic"/>
                  </a:rPr>
                  <a:t>X, </a:t>
                </a:r>
                <a:r>
                  <a:rPr lang="ru-RU" sz="1800" dirty="0">
                    <a:effectLst/>
                    <a:latin typeface="CenturyGothic"/>
                  </a:rPr>
                  <a:t>при неограниченном возрастании числа независимых наблюдений </a:t>
                </a:r>
                <a:r>
                  <a:rPr lang="en-US" sz="1800" b="1" i="1" dirty="0">
                    <a:effectLst/>
                    <a:latin typeface="CenturyGothic"/>
                  </a:rPr>
                  <a:t>n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вероятность неравенства </a:t>
                </a:r>
                <a:endParaRPr lang="en-US" sz="1800" dirty="0">
                  <a:effectLst/>
                  <a:latin typeface="CenturyGothic"/>
                </a:endParaRPr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sz="1800" dirty="0">
                    <a:effectLst/>
                    <a:latin typeface="CenturyGothic"/>
                  </a:rPr>
                  <a:t>стремится к пределу</a:t>
                </a:r>
                <a:endParaRPr lang="ru-RU" dirty="0"/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DFF87CD-DB49-4B48-9855-B404E869EB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2498652"/>
                <a:ext cx="8229600" cy="4069148"/>
              </a:xfrm>
              <a:blipFill>
                <a:blip r:embed="rId2"/>
                <a:stretch>
                  <a:fillRect l="-1235" t="-2181" b="-84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09DDB50-F4D3-974E-9D3C-64D4EE7F8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57" y="4908222"/>
            <a:ext cx="3086100" cy="1752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73857B-FD0C-8946-872C-CCED599EE910}"/>
                  </a:ext>
                </a:extLst>
              </p:cNvPr>
              <p:cNvSpPr txBox="1"/>
              <p:nvPr/>
            </p:nvSpPr>
            <p:spPr>
              <a:xfrm>
                <a:off x="1424763" y="1877659"/>
                <a:ext cx="515679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ru-RU" sz="2800" dirty="0"/>
                            <m:t> </m:t>
                          </m:r>
                        </m:e>
                      </m:func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73857B-FD0C-8946-872C-CCED599EE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763" y="1877659"/>
                <a:ext cx="5156790" cy="430887"/>
              </a:xfrm>
              <a:prstGeom prst="rect">
                <a:avLst/>
              </a:prstGeom>
              <a:blipFill>
                <a:blip r:embed="rId4"/>
                <a:stretch>
                  <a:fillRect t="-20000" b="-4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4835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EE32C2-8F5C-1C44-AC12-0C4B0D6E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Колмогорова. Когда применим?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7F780C88-6542-0F46-B948-FBAF03CB876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800" dirty="0">
                    <a:effectLst/>
                    <a:latin typeface="CenturyGothic"/>
                  </a:rPr>
                  <a:t>можно применять только в случае, когда гипотетическое распреде­ление </a:t>
                </a:r>
                <a:r>
                  <a:rPr lang="en" sz="1800" b="1" i="1" dirty="0">
                    <a:effectLst/>
                    <a:latin typeface="CenturyGothic"/>
                  </a:rPr>
                  <a:t>F(</a:t>
                </a:r>
                <a:r>
                  <a:rPr lang="ru-RU" sz="1800" b="1" i="1" dirty="0">
                    <a:effectLst/>
                    <a:latin typeface="CenturyGothic"/>
                  </a:rPr>
                  <a:t>х) </a:t>
                </a:r>
                <a:r>
                  <a:rPr lang="ru-RU" sz="1800" dirty="0">
                    <a:effectLst/>
                    <a:latin typeface="CenturyGothic"/>
                  </a:rPr>
                  <a:t>полностью известно заранее из каких-либо теоретиче­ских соображений, т. е. когда известен не только вид функции рас­пределения </a:t>
                </a:r>
                <a:r>
                  <a:rPr lang="en" sz="1800" b="1" i="1" dirty="0">
                    <a:effectLst/>
                    <a:latin typeface="CenturyGothic"/>
                  </a:rPr>
                  <a:t>F (</a:t>
                </a:r>
                <a:r>
                  <a:rPr lang="ru-RU" sz="1800" b="1" i="1" dirty="0">
                    <a:effectLst/>
                    <a:latin typeface="CenturyGothic"/>
                  </a:rPr>
                  <a:t>х), </a:t>
                </a:r>
                <a:r>
                  <a:rPr lang="ru-RU" sz="1800" dirty="0">
                    <a:effectLst/>
                    <a:latin typeface="CenturyGothic"/>
                  </a:rPr>
                  <a:t>но и все входящие в нее параметры. </a:t>
                </a:r>
              </a:p>
              <a:p>
                <a:r>
                  <a:rPr lang="ru-RU" sz="1800" dirty="0">
                    <a:effectLst/>
                    <a:latin typeface="CenturyGothic"/>
                  </a:rPr>
                  <a:t>Такой случай сравнительно редко встречается на практике. Обычно из теоретиче­ских соображений известен только общий вид функции </a:t>
                </a:r>
                <a:r>
                  <a:rPr lang="en" sz="1800" b="1" i="1" dirty="0">
                    <a:effectLst/>
                    <a:latin typeface="CenturyGothic"/>
                  </a:rPr>
                  <a:t>F(x)</a:t>
                </a:r>
                <a:r>
                  <a:rPr lang="en" sz="1800" i="1" dirty="0">
                    <a:effectLst/>
                    <a:latin typeface="CenturyGothic"/>
                  </a:rPr>
                  <a:t>,</a:t>
                </a:r>
                <a:r>
                  <a:rPr lang="ru-RU" sz="1800" i="1" dirty="0">
                    <a:effectLst/>
                    <a:latin typeface="CenturyGothic"/>
                  </a:rPr>
                  <a:t> </a:t>
                </a:r>
                <a:r>
                  <a:rPr lang="en" sz="1800" i="1" dirty="0">
                    <a:effectLst/>
                    <a:latin typeface="CenturyGothic"/>
                  </a:rPr>
                  <a:t>a</a:t>
                </a:r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входящие в нее числовые параметры определяются по данному статистическому материалу. </a:t>
                </a:r>
              </a:p>
              <a:p>
                <a:r>
                  <a:rPr lang="ru-RU" sz="1800" dirty="0">
                    <a:effectLst/>
                    <a:latin typeface="CenturyGothic"/>
                  </a:rPr>
                  <a:t>При применении критерия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18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800" b="1" i="1" dirty="0">
                    <a:effectLst/>
                    <a:latin typeface="CenturyGothic"/>
                  </a:rPr>
                  <a:t> </a:t>
                </a:r>
                <a:r>
                  <a:rPr lang="ru-RU" sz="1800" dirty="0">
                    <a:effectLst/>
                    <a:latin typeface="CenturyGothic"/>
                  </a:rPr>
                  <a:t>это обстоятельство учитывается соответствующим уменьшением числа степеней свободы распределения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800" b="1" i="1" dirty="0">
                    <a:effectLst/>
                    <a:latin typeface="CenturyGothic"/>
                  </a:rPr>
                  <a:t>. </a:t>
                </a:r>
                <a:r>
                  <a:rPr lang="ru-RU" sz="1800" dirty="0">
                    <a:effectLst/>
                    <a:latin typeface="CenturyGothic"/>
                  </a:rPr>
                  <a:t>Критерий А. Н. Колмогорова такого согласования не предусматривает. Если все же применять этот критерий в тех случаях, когда параметры теоретического распределения выбираются по статистическим данным, критерий дает заведомо завышенные зна­чения вероятности Р(Х); поэтому мы в ряде случаев рискуем принять как правдоподобную гипотезу, в действительности плохо согласую­щуюся с опытными данными. 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7F780C88-6542-0F46-B948-FBAF03CB87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35" t="-2046" r="-9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94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A8C997-2541-4341-8FFE-B0C15B42B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Типичные задачи статистики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1FAB6E-EF29-2843-A5C2-CF15DC7A5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Определить закон распределения случайной величины (системы случайных величин)</a:t>
            </a:r>
          </a:p>
          <a:p>
            <a:r>
              <a:rPr lang="ru-RU" dirty="0"/>
              <a:t>Проверить правдоподобие гипотез</a:t>
            </a:r>
          </a:p>
          <a:p>
            <a:r>
              <a:rPr lang="ru-RU" dirty="0"/>
              <a:t>Найти неизвестные параметры распределения</a:t>
            </a:r>
          </a:p>
        </p:txBody>
      </p:sp>
    </p:spTree>
    <p:extLst>
      <p:ext uri="{BB962C8B-B14F-4D97-AF65-F5344CB8AC3E}">
        <p14:creationId xmlns:p14="http://schemas.microsoft.com/office/powerpoint/2010/main" val="1494498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505B8-E3BD-644F-A4D1-F7452F91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Простая статистическая совокупность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32C58A-F928-F24D-9D6A-7347FC46A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Дана случайная величина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en-US" dirty="0"/>
          </a:p>
          <a:p>
            <a:r>
              <a:rPr lang="ru-RU" dirty="0"/>
              <a:t>Совокупность наблюдаемых значений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dirty="0"/>
              <a:t> </a:t>
            </a:r>
            <a:r>
              <a:rPr lang="ru-RU" dirty="0"/>
              <a:t>- простой статистический ряд (простая статистическая совокупность)</a:t>
            </a:r>
          </a:p>
          <a:p>
            <a:r>
              <a:rPr lang="ru-RU" dirty="0"/>
              <a:t>Статистическая функция распределения </a:t>
            </a:r>
            <a:r>
              <a:rPr lang="en-US" dirty="0"/>
              <a:t>X</a:t>
            </a:r>
            <a:r>
              <a:rPr lang="ru-RU" dirty="0"/>
              <a:t>: </a:t>
            </a:r>
          </a:p>
          <a:p>
            <a:pPr marL="0" indent="0" algn="ctr">
              <a:buNone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F 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) =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39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457200" y="425274"/>
            <a:ext cx="8229600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ru-RU" dirty="0"/>
              <a:t>Визуализация распределений</a:t>
            </a:r>
            <a:endParaRPr dirty="0"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202019" y="2057400"/>
            <a:ext cx="8846288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ru-RU" dirty="0"/>
              <a:t>Продажи </a:t>
            </a:r>
            <a:r>
              <a:rPr lang="en" dirty="0"/>
              <a:t>Apple iPhone </a:t>
            </a:r>
            <a:r>
              <a:rPr lang="ru-RU" dirty="0"/>
              <a:t>стремительно растут, не так ли?</a:t>
            </a:r>
            <a:endParaRPr dirty="0"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526" y="2742938"/>
            <a:ext cx="5709265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457200" y="646200"/>
            <a:ext cx="8229600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ru-RU" dirty="0"/>
              <a:t>Насколько взрывным является этот рост на самом деле?</a:t>
            </a:r>
            <a:endParaRPr dirty="0"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96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ru-RU" dirty="0"/>
              <a:t>Кумулятивные распределения дают ошибочное представление о темпах роста.</a:t>
            </a:r>
            <a:endParaRPr dirty="0"/>
          </a:p>
          <a:p>
            <a:pPr marL="0" indent="0">
              <a:buNone/>
            </a:pPr>
            <a:endParaRPr dirty="0"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113" y="2980375"/>
            <a:ext cx="5264890" cy="343105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602825" y="3317175"/>
            <a:ext cx="3257100" cy="23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dirty="0"/>
              <a:t>Постепенное изменение является производной этой функции, которую трудно визуализировать.</a:t>
            </a:r>
            <a:endParaRPr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44356-8173-7D4D-8F18-163DDA12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Тренировка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6A0223-373A-934D-BF7D-CC833BFB0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 ряд углов скольжения самолета в момент сбрасывания бомбы</a:t>
            </a:r>
          </a:p>
          <a:p>
            <a:pPr marL="0" indent="0">
              <a:buNone/>
            </a:pPr>
            <a:r>
              <a:rPr lang="ru-RU" dirty="0"/>
              <a:t>-20,-60,-10, 30, 60, 70, -10,</a:t>
            </a:r>
          </a:p>
          <a:p>
            <a:pPr marL="0" indent="0">
              <a:buNone/>
            </a:pPr>
            <a:r>
              <a:rPr lang="ru-RU" dirty="0"/>
              <a:t>-30,-120, -100, -80, 20, 40, -60,</a:t>
            </a:r>
          </a:p>
          <a:p>
            <a:pPr marL="0" indent="0">
              <a:buNone/>
            </a:pPr>
            <a:r>
              <a:rPr lang="ru-RU" dirty="0"/>
              <a:t>-10, 20, 30, -80, 60, 70</a:t>
            </a:r>
          </a:p>
          <a:p>
            <a:r>
              <a:rPr lang="ru-RU" dirty="0"/>
              <a:t>Построить статистическую функцию распределения</a:t>
            </a:r>
            <a:endParaRPr lang="en-US" dirty="0"/>
          </a:p>
          <a:p>
            <a:r>
              <a:rPr lang="ru-RU" dirty="0"/>
              <a:t>У кого хорошее решение? Какие ошибки типичны на графике</a:t>
            </a:r>
          </a:p>
        </p:txBody>
      </p:sp>
    </p:spTree>
    <p:extLst>
      <p:ext uri="{BB962C8B-B14F-4D97-AF65-F5344CB8AC3E}">
        <p14:creationId xmlns:p14="http://schemas.microsoft.com/office/powerpoint/2010/main" val="5520941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2478</TotalTime>
  <Words>2768</Words>
  <Application>Microsoft Macintosh PowerPoint</Application>
  <PresentationFormat>Экран (4:3)</PresentationFormat>
  <Paragraphs>220</Paragraphs>
  <Slides>44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2" baseType="lpstr">
      <vt:lpstr>AGaramond</vt:lpstr>
      <vt:lpstr>Arial</vt:lpstr>
      <vt:lpstr>Calibri</vt:lpstr>
      <vt:lpstr>Calibri Light</vt:lpstr>
      <vt:lpstr>Cambria Math</vt:lpstr>
      <vt:lpstr>CenturyGothic</vt:lpstr>
      <vt:lpstr>Consolas</vt:lpstr>
      <vt:lpstr>Тема Office</vt:lpstr>
      <vt:lpstr>Теория вероятностей</vt:lpstr>
      <vt:lpstr>Вероятность против статистики</vt:lpstr>
      <vt:lpstr>Литература</vt:lpstr>
      <vt:lpstr>Математическая статистика</vt:lpstr>
      <vt:lpstr>Типичные задачи статистики</vt:lpstr>
      <vt:lpstr>Простая статистическая совокупность</vt:lpstr>
      <vt:lpstr>Визуализация распределений</vt:lpstr>
      <vt:lpstr>Насколько взрывным является этот рост на самом деле?</vt:lpstr>
      <vt:lpstr>Тренировка</vt:lpstr>
      <vt:lpstr>Гистограмма</vt:lpstr>
      <vt:lpstr>Давайте посмотрим решение</vt:lpstr>
      <vt:lpstr>Построение статистической функции распределения</vt:lpstr>
      <vt:lpstr>Описательная статистика</vt:lpstr>
      <vt:lpstr>Мера центральности: среднее значение</vt:lpstr>
      <vt:lpstr>Другие меры центральности</vt:lpstr>
      <vt:lpstr>Какая мера лучше всего?</vt:lpstr>
      <vt:lpstr>Показатель отклонения: стандартное отклонение</vt:lpstr>
      <vt:lpstr>Интерпретация дисперсии (фондовый рынок)</vt:lpstr>
      <vt:lpstr>Интерпретация дисперсии (много моделей)</vt:lpstr>
      <vt:lpstr>Методы уменьшения дисперсии</vt:lpstr>
      <vt:lpstr>Распределение срока службы картриджей принтера</vt:lpstr>
      <vt:lpstr>Приближенные вычисления</vt:lpstr>
      <vt:lpstr>Выравнивание статистических рядов </vt:lpstr>
      <vt:lpstr>Как выравнивать?</vt:lpstr>
      <vt:lpstr>Требуемые ограничения</vt:lpstr>
      <vt:lpstr>Метод моментов</vt:lpstr>
      <vt:lpstr>Пример</vt:lpstr>
      <vt:lpstr>Решение</vt:lpstr>
      <vt:lpstr>Критерии согласия </vt:lpstr>
      <vt:lpstr>Идея метода</vt:lpstr>
      <vt:lpstr>Идея метода (2)</vt:lpstr>
      <vt:lpstr>Идея метода (3)</vt:lpstr>
      <vt:lpstr>Как следует выбирать U ?</vt:lpstr>
      <vt:lpstr>Критерий Хи-квадрат Пирсона</vt:lpstr>
      <vt:lpstr>Критерий Хи-квадрат Пирсона (2)</vt:lpstr>
      <vt:lpstr>Мера расхождения</vt:lpstr>
      <vt:lpstr>Функция плотности распределения χ^2</vt:lpstr>
      <vt:lpstr>Как определить число степеней свободы</vt:lpstr>
      <vt:lpstr>Как посчитать критерий</vt:lpstr>
      <vt:lpstr>Смысл p-value</vt:lpstr>
      <vt:lpstr>Смысл p-value</vt:lpstr>
      <vt:lpstr>На сколько должно быть мало p-value?</vt:lpstr>
      <vt:lpstr>Критерий Колмогорова</vt:lpstr>
      <vt:lpstr>Критерий Колмогорова. Когда применим?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cp:lastModifiedBy>Microsoft Office User</cp:lastModifiedBy>
  <cp:revision>133</cp:revision>
  <dcterms:created xsi:type="dcterms:W3CDTF">2020-08-04T19:25:01Z</dcterms:created>
  <dcterms:modified xsi:type="dcterms:W3CDTF">2023-09-28T07:41:53Z</dcterms:modified>
  <cp:category/>
</cp:coreProperties>
</file>