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71" r:id="rId2"/>
    <p:sldId id="551" r:id="rId3"/>
    <p:sldId id="560" r:id="rId4"/>
    <p:sldId id="544" r:id="rId5"/>
    <p:sldId id="388" r:id="rId6"/>
    <p:sldId id="545" r:id="rId7"/>
    <p:sldId id="546" r:id="rId8"/>
    <p:sldId id="561" r:id="rId9"/>
    <p:sldId id="548" r:id="rId10"/>
    <p:sldId id="549" r:id="rId11"/>
    <p:sldId id="550" r:id="rId12"/>
    <p:sldId id="562" r:id="rId13"/>
    <p:sldId id="565" r:id="rId14"/>
    <p:sldId id="563" r:id="rId15"/>
    <p:sldId id="564" r:id="rId16"/>
    <p:sldId id="566" r:id="rId17"/>
    <p:sldId id="567" r:id="rId18"/>
    <p:sldId id="5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7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69"/>
    <p:restoredTop sz="94676"/>
  </p:normalViewPr>
  <p:slideViewPr>
    <p:cSldViewPr snapToGrid="0" snapToObjects="1" showGuides="1">
      <p:cViewPr varScale="1">
        <p:scale>
          <a:sx n="121" d="100"/>
          <a:sy n="121" d="100"/>
        </p:scale>
        <p:origin x="856" y="168"/>
      </p:cViewPr>
      <p:guideLst>
        <p:guide orient="horz" pos="459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690-21BE-2C45-B3A6-4F854685AF6B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921E-CC78-6149-ADB0-C5097EF0FA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F42F8-D251-6842-955F-B0C08B97A6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6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F42F8-D251-6842-955F-B0C08B97A6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2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F42F8-D251-6842-955F-B0C08B97A6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F42F8-D251-6842-955F-B0C08B97A6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7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8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2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2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vladimirsudakov/Dropbox/&#1056;&#1069;&#1059;/&#1055;&#1048;%20&#1056;&#1069;&#1059;/&#1043;&#1088;&#1072;&#1092;%20&#1084;&#1086;&#1076;&#1077;&#1083;&#1080;/media/image34.jpe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Users/vladimirsudakov/Dropbox/&#1056;&#1069;&#1059;/&#1055;&#1048;%20&#1056;&#1069;&#1059;/&#1043;&#1088;&#1072;&#1092;%20&#1084;&#1086;&#1076;&#1077;&#1083;&#1080;/media/image35.jpeg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/Users/vladimirsudakov/Dropbox/&#1056;&#1069;&#1059;/&#1055;&#1048;%20&#1056;&#1069;&#1059;/&#1043;&#1088;&#1072;&#1092;%20&#1084;&#1086;&#1076;&#1077;&#1083;&#1080;/media/image36.jpe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vladimirsudakov/Dropbox/&#1056;&#1069;&#1059;/&#1055;&#1048;%20&#1056;&#1069;&#1059;/&#1043;&#1088;&#1072;&#1092;%20&#1084;&#1086;&#1076;&#1077;&#1083;&#1080;/media/image41.jpe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Users/vladimirsudakov/Dropbox/&#1056;&#1069;&#1059;/&#1055;&#1048;%20&#1056;&#1069;&#1059;/&#1043;&#1088;&#1072;&#1092;%20&#1084;&#1086;&#1076;&#1077;&#1083;&#1080;/media/image42.jpeg" TargetMode="Externa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vladimirsudakov/Dropbox/&#1056;&#1069;&#1059;/&#1055;&#1048;%20&#1056;&#1069;&#1059;/&#1043;&#1088;&#1072;&#1092;%20&#1084;&#1086;&#1076;&#1077;&#1083;&#1080;/media/image46.jpe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/Users/vladimirsudakov/Dropbox/&#1056;&#1069;&#1059;/&#1055;&#1048;%20&#1056;&#1069;&#1059;/&#1043;&#1088;&#1072;&#1092;%20&#1084;&#1086;&#1076;&#1077;&#1083;&#1080;/media/image54.jpe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Users/vladimirsudakov/Dropbox/&#1056;&#1069;&#1059;/&#1055;&#1048;%20&#1056;&#1069;&#1059;/&#1043;&#1088;&#1072;&#1092;%20&#1084;&#1086;&#1076;&#1077;&#1083;&#1080;/media/image50.jpeg" TargetMode="Externa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16013" y="1332939"/>
            <a:ext cx="7195459" cy="3107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>
                <a:solidFill>
                  <a:srgbClr val="00B0F0"/>
                </a:solidFill>
              </a:rPr>
              <a:t>Вероятностные </a:t>
            </a:r>
            <a:r>
              <a:rPr lang="ru-RU" sz="4800" b="1" dirty="0" err="1">
                <a:solidFill>
                  <a:srgbClr val="00B0F0"/>
                </a:solidFill>
              </a:rPr>
              <a:t>графовые</a:t>
            </a:r>
            <a:r>
              <a:rPr lang="ru-RU" sz="4800" b="1" dirty="0">
                <a:solidFill>
                  <a:srgbClr val="00B0F0"/>
                </a:solidFill>
              </a:rPr>
              <a:t> модели</a:t>
            </a:r>
          </a:p>
        </p:txBody>
      </p:sp>
    </p:spTree>
    <p:extLst>
      <p:ext uri="{BB962C8B-B14F-4D97-AF65-F5344CB8AC3E}">
        <p14:creationId xmlns:p14="http://schemas.microsoft.com/office/powerpoint/2010/main" val="141530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A667-91C8-6C4E-A6EB-2BD31D3C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80" y="751645"/>
            <a:ext cx="691143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Визуализация наивного байесовского классификатора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CE4DC-0937-2B40-AB4C-974E7AC0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6916FE-2CEC-EB47-8D0F-CD68EC9F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14" y="1972931"/>
            <a:ext cx="4718792" cy="4258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B14AA7D-C003-6B48-ABFD-0E2FED2CD841}"/>
              </a:ext>
            </a:extLst>
          </p:cNvPr>
          <p:cNvSpPr/>
          <p:nvPr/>
        </p:nvSpPr>
        <p:spPr>
          <a:xfrm>
            <a:off x="1533814" y="1972931"/>
            <a:ext cx="4718792" cy="425842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00A1-00D4-EE44-B0EC-C558779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41" y="753856"/>
            <a:ext cx="5921855" cy="81130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Другие классификаторы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85BAF-BB00-D142-9C01-4BB152CD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840872-7663-274B-972C-26CA558498E5}"/>
              </a:ext>
            </a:extLst>
          </p:cNvPr>
          <p:cNvSpPr/>
          <p:nvPr/>
        </p:nvSpPr>
        <p:spPr>
          <a:xfrm>
            <a:off x="1156981" y="3278291"/>
            <a:ext cx="3536205" cy="27549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153E47-9057-9C4E-8704-0641D6C9FB20}"/>
              </a:ext>
            </a:extLst>
          </p:cNvPr>
          <p:cNvSpPr/>
          <p:nvPr/>
        </p:nvSpPr>
        <p:spPr>
          <a:xfrm>
            <a:off x="5251245" y="3278290"/>
            <a:ext cx="3463097" cy="2968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9F79D-4D8A-C64E-A594-45ADD661CDC4}"/>
              </a:ext>
            </a:extLst>
          </p:cNvPr>
          <p:cNvSpPr txBox="1"/>
          <p:nvPr/>
        </p:nvSpPr>
        <p:spPr>
          <a:xfrm>
            <a:off x="1116013" y="1661122"/>
            <a:ext cx="3709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pecial#Default Metrics Font"/>
                <a:ea typeface="Special#Default Metrics Font"/>
                <a:cs typeface="Special#Default Metrics Font"/>
              </a:rPr>
              <a:t>TAN</a:t>
            </a:r>
            <a:r>
              <a:rPr lang="ru-RU" dirty="0">
                <a:latin typeface="Special#Default Metrics Font"/>
                <a:ea typeface="Special#Default Metrics Font"/>
                <a:cs typeface="Special#Default Metrics Font"/>
              </a:rPr>
              <a:t> (</a:t>
            </a:r>
            <a:r>
              <a:rPr lang="en-US" dirty="0">
                <a:latin typeface="Special#Default Metrics Font"/>
                <a:ea typeface="Special#Default Metrics Font"/>
                <a:cs typeface="Special#Default Metrics Font"/>
              </a:rPr>
              <a:t>Tree augmented Bayesian classifier</a:t>
            </a:r>
            <a:r>
              <a:rPr lang="ru-RU" dirty="0">
                <a:latin typeface="Special#Default Metrics Font"/>
                <a:ea typeface="Special#Default Metrics Font"/>
                <a:cs typeface="Special#Default Metrics Font"/>
              </a:rPr>
              <a:t> - </a:t>
            </a:r>
            <a:r>
              <a:rPr lang="ru-RU" spc="-50" dirty="0">
                <a:latin typeface="Special#Default Metrics Font"/>
                <a:ea typeface="Special#Default Metrics Font"/>
                <a:cs typeface="Special#Default Metrics Font"/>
              </a:rPr>
              <a:t>байесовский классификатор, дополненный деревом)</a:t>
            </a:r>
            <a:r>
              <a:rPr lang="ru-RU" dirty="0">
                <a:latin typeface="Special#Default Metrics Font"/>
                <a:ea typeface="Special#Default Metrics Font"/>
                <a:cs typeface="Special#Default Metrics Font"/>
              </a:rPr>
              <a:t> 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5B955-233C-344D-8FB9-CBB277CD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310" y="192435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1396461A-6455-BA4B-A800-0F46E574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93" y="3455364"/>
            <a:ext cx="3271866" cy="24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5D15BB-B187-0E4A-B029-92668BA6D579}"/>
              </a:ext>
            </a:extLst>
          </p:cNvPr>
          <p:cNvSpPr txBox="1"/>
          <p:nvPr/>
        </p:nvSpPr>
        <p:spPr>
          <a:xfrm>
            <a:off x="5209311" y="1565161"/>
            <a:ext cx="35050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pecial#Default Metrics Font"/>
                <a:ea typeface="Special#Default Metrics Font"/>
                <a:cs typeface="Special#Default Metrics Font"/>
              </a:rPr>
              <a:t>BAN</a:t>
            </a:r>
            <a:r>
              <a:rPr lang="ru-RU" sz="1600" dirty="0">
                <a:latin typeface="Special#Default Metrics Font"/>
                <a:ea typeface="Special#Default Metrics Font"/>
                <a:cs typeface="Special#Default Metrics Font"/>
              </a:rPr>
              <a:t> (</a:t>
            </a:r>
            <a:r>
              <a:rPr lang="en-US" sz="1600" dirty="0">
                <a:latin typeface="Special#Default Metrics Font"/>
                <a:ea typeface="Special#Default Metrics Font"/>
                <a:cs typeface="Special#Default Metrics Font"/>
              </a:rPr>
              <a:t>Bayesian Network augmented Bayesian classifier</a:t>
            </a:r>
            <a:r>
              <a:rPr lang="ru-RU" sz="1600" dirty="0">
                <a:latin typeface="Special#Default Metrics Font"/>
                <a:ea typeface="Special#Default Metrics Font"/>
                <a:cs typeface="Special#Default Metrics Font"/>
              </a:rPr>
              <a:t> - </a:t>
            </a:r>
            <a:r>
              <a:rPr lang="ru-RU" sz="1600" spc="-50" dirty="0">
                <a:latin typeface="Special#Default Metrics Font"/>
                <a:ea typeface="Special#Default Metrics Font"/>
                <a:cs typeface="Special#Default Metrics Font"/>
              </a:rPr>
              <a:t>байесовский классификатор, дополненный байесовской сетью)</a:t>
            </a:r>
            <a:r>
              <a:rPr lang="ru-RU" sz="1600" dirty="0"/>
              <a:t>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5C854FD-A44F-4140-8403-8E71E6BC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B70BE64B-1612-7F46-8DFA-AF0F16D7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50" y="3428999"/>
            <a:ext cx="3066263" cy="26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7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FD8E-6F35-564F-BD3D-0DCDBCF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41230"/>
            <a:ext cx="6995927" cy="5949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Расчет вероятностей в TAN и BAN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E78755F-FF2E-A546-BC6B-C6D8852CE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3" y="1497369"/>
                <a:ext cx="7278840" cy="4572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sz="3100" dirty="0">
                    <a:solidFill>
                      <a:schemeClr val="tx1"/>
                    </a:solidFill>
                  </a:rPr>
                  <a:t>Апостериорную вероятность для переменной класса можно получить тем же способом, что и для наивного байесовского классификатора. </a:t>
                </a:r>
              </a:p>
              <a:p>
                <a:pPr marL="0" indent="0">
                  <a:buNone/>
                </a:pPr>
                <a:r>
                  <a:rPr lang="ru-RU" sz="3100" dirty="0">
                    <a:solidFill>
                      <a:schemeClr val="tx1"/>
                    </a:solidFill>
                  </a:rPr>
                  <a:t>Каждый атрибут зависит не только от класса, но и от других атрибутов в соответствии со структурой графа. </a:t>
                </a:r>
              </a:p>
              <a:p>
                <a:pPr marL="0" indent="0">
                  <a:buNone/>
                </a:pPr>
                <a:r>
                  <a:rPr lang="ru-RU" sz="3100" dirty="0">
                    <a:solidFill>
                      <a:schemeClr val="tx1"/>
                    </a:solidFill>
                  </a:rPr>
                  <a:t>Необходимо учитывать условную вероятность каждого атрибута по отношению к классу и к своим родительским атрибутам:</a:t>
                </a:r>
              </a:p>
              <a:p>
                <a:pPr marL="0" indent="0">
                  <a:buNone/>
                </a:pPr>
                <a:r>
                  <a:rPr lang="ru-RU" sz="31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  <m:d>
                                <m:d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  <m:d>
                                <m:d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𝑃𝑎</m:t>
                          </m:r>
                          <m:d>
                            <m:dPr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E78755F-FF2E-A546-BC6B-C6D8852CE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3" y="1497369"/>
                <a:ext cx="7278840" cy="4572000"/>
              </a:xfrm>
              <a:blipFill>
                <a:blip r:embed="rId3"/>
                <a:stretch>
                  <a:fillRect l="-1394" t="-3601" r="-15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E331C6-ACEA-B14D-AC0C-489A4BC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5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FD8E-6F35-564F-BD3D-0DCDBCF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28663"/>
            <a:ext cx="6995927" cy="5949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8755F-FF2E-A546-BC6B-C6D8852C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377538"/>
            <a:ext cx="739933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Рассмотрим модель </a:t>
            </a:r>
            <a:r>
              <a:rPr lang="en-US" sz="2400" dirty="0"/>
              <a:t>TAN </a:t>
            </a:r>
            <a:r>
              <a:rPr lang="ru-RU" sz="2400" dirty="0"/>
              <a:t>со следующей структурой зависимостей атрибутов: </a:t>
            </a:r>
          </a:p>
          <a:p>
            <a:r>
              <a:rPr lang="ru-RU" sz="2400" dirty="0"/>
              <a:t>прогноз погоды —► температура </a:t>
            </a:r>
          </a:p>
          <a:p>
            <a:r>
              <a:rPr lang="ru-RU" sz="2400" dirty="0"/>
              <a:t>прогноз погоды —► влажность </a:t>
            </a:r>
          </a:p>
          <a:p>
            <a:r>
              <a:rPr lang="ru-RU" sz="2400" dirty="0"/>
              <a:t>температура —► ветер </a:t>
            </a:r>
          </a:p>
          <a:p>
            <a:pPr marL="0" indent="0">
              <a:buNone/>
            </a:pPr>
            <a:r>
              <a:rPr lang="ru-RU" sz="2400" dirty="0"/>
              <a:t>Используя набор данных таблицы прошлой задачи, составить таблицы условных вероятностей для этой модели </a:t>
            </a:r>
            <a:r>
              <a:rPr lang="en-US" sz="2400" dirty="0"/>
              <a:t>TAN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E331C6-ACEA-B14D-AC0C-489A4BC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0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00A1-00D4-EE44-B0EC-C558779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37041"/>
            <a:ext cx="5921855" cy="81130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Улучшение структуры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85BAF-BB00-D142-9C01-4BB152CD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14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840872-7663-274B-972C-26CA558498E5}"/>
              </a:ext>
            </a:extLst>
          </p:cNvPr>
          <p:cNvSpPr/>
          <p:nvPr/>
        </p:nvSpPr>
        <p:spPr>
          <a:xfrm>
            <a:off x="1333660" y="1668715"/>
            <a:ext cx="6135775" cy="484225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5B955-233C-344D-8FB9-CBB277CD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194" y="1770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5C854FD-A44F-4140-8403-8E71E6BC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D5B1F-32D8-324B-B503-A8F7EDAE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122" y="16687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5B9D0DFE-DEAC-D449-8995-EBABAB12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46" y="1770710"/>
            <a:ext cx="5666613" cy="454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41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00A1-00D4-EE44-B0EC-C558779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73" y="728663"/>
            <a:ext cx="6908491" cy="81130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Определение кожи человека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85BAF-BB00-D142-9C01-4BB152CD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840872-7663-274B-972C-26CA558498E5}"/>
              </a:ext>
            </a:extLst>
          </p:cNvPr>
          <p:cNvSpPr/>
          <p:nvPr/>
        </p:nvSpPr>
        <p:spPr>
          <a:xfrm>
            <a:off x="1166872" y="2113700"/>
            <a:ext cx="4685833" cy="333469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5B955-233C-344D-8FB9-CBB277CD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37" y="28680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5C854FD-A44F-4140-8403-8E71E6BC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D5B1F-32D8-324B-B503-A8F7EDAE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049" y="2612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B960B7-294F-5243-A5B5-6A809CDE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049" y="2643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5BC5381A-783C-F547-94B4-8B9FBC50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72" y="2113699"/>
            <a:ext cx="4685833" cy="333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739340A8-720D-EA42-BDDF-1DFD5F572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53075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09890CBF-AB7C-D94C-9D15-3E29758E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47" y="3429000"/>
            <a:ext cx="27559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E65C469-9EA8-8D4D-9CD4-C1706B41E1EB}"/>
              </a:ext>
            </a:extLst>
          </p:cNvPr>
          <p:cNvSpPr/>
          <p:nvPr/>
        </p:nvSpPr>
        <p:spPr>
          <a:xfrm>
            <a:off x="6007648" y="3429001"/>
            <a:ext cx="2755900" cy="20066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00A1-00D4-EE44-B0EC-C558779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45" y="728663"/>
            <a:ext cx="5921855" cy="81130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Марковские цепи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85BAF-BB00-D142-9C01-4BB152CD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16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840872-7663-274B-972C-26CA558498E5}"/>
              </a:ext>
            </a:extLst>
          </p:cNvPr>
          <p:cNvSpPr/>
          <p:nvPr/>
        </p:nvSpPr>
        <p:spPr>
          <a:xfrm>
            <a:off x="1164747" y="1517229"/>
            <a:ext cx="2872989" cy="120507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5B955-233C-344D-8FB9-CBB277CD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11" y="227158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5C854FD-A44F-4140-8403-8E71E6BC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D5B1F-32D8-324B-B503-A8F7EDAE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23" y="20159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B960B7-294F-5243-A5B5-6A809CDE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23" y="204697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>
            <a:extLst>
              <a:ext uri="{FF2B5EF4-FFF2-40B4-BE49-F238E27FC236}">
                <a16:creationId xmlns:a16="http://schemas.microsoft.com/office/drawing/2014/main" id="{0E7279A2-2808-A14A-BBD8-0BE70B55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45" y="1539968"/>
            <a:ext cx="2872990" cy="116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904F2AC8-1ED9-9B46-ADD4-4E345752E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0744"/>
              </p:ext>
            </p:extLst>
          </p:nvPr>
        </p:nvGraphicFramePr>
        <p:xfrm>
          <a:off x="1164746" y="2920784"/>
          <a:ext cx="5077721" cy="63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878">
                  <a:extLst>
                    <a:ext uri="{9D8B030D-6E8A-4147-A177-3AD203B41FA5}">
                      <a16:colId xmlns:a16="http://schemas.microsoft.com/office/drawing/2014/main" val="3641820971"/>
                    </a:ext>
                  </a:extLst>
                </a:gridCol>
                <a:gridCol w="1676982">
                  <a:extLst>
                    <a:ext uri="{9D8B030D-6E8A-4147-A177-3AD203B41FA5}">
                      <a16:colId xmlns:a16="http://schemas.microsoft.com/office/drawing/2014/main" val="3613298034"/>
                    </a:ext>
                  </a:extLst>
                </a:gridCol>
                <a:gridCol w="1683861">
                  <a:extLst>
                    <a:ext uri="{9D8B030D-6E8A-4147-A177-3AD203B41FA5}">
                      <a16:colId xmlns:a16="http://schemas.microsoft.com/office/drawing/2014/main" val="2300080597"/>
                    </a:ext>
                  </a:extLst>
                </a:gridCol>
              </a:tblGrid>
              <a:tr h="273394">
                <a:tc>
                  <a:txBody>
                    <a:bodyPr/>
                    <a:lstStyle/>
                    <a:p>
                      <a:pPr indent="76835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Облачно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4930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3094489438"/>
                  </a:ext>
                </a:extLst>
              </a:tr>
              <a:tr h="362905"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0.2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0.5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4930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0.3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223454110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BD2AAC9-6A1A-D843-94F5-DB61118BF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6406"/>
              </p:ext>
            </p:extLst>
          </p:nvPr>
        </p:nvGraphicFramePr>
        <p:xfrm>
          <a:off x="1164745" y="3676967"/>
          <a:ext cx="5338978" cy="1173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859">
                  <a:extLst>
                    <a:ext uri="{9D8B030D-6E8A-4147-A177-3AD203B41FA5}">
                      <a16:colId xmlns:a16="http://schemas.microsoft.com/office/drawing/2014/main" val="979780137"/>
                    </a:ext>
                  </a:extLst>
                </a:gridCol>
                <a:gridCol w="1311962">
                  <a:extLst>
                    <a:ext uri="{9D8B030D-6E8A-4147-A177-3AD203B41FA5}">
                      <a16:colId xmlns:a16="http://schemas.microsoft.com/office/drawing/2014/main" val="4065133268"/>
                    </a:ext>
                  </a:extLst>
                </a:gridCol>
                <a:gridCol w="1311962">
                  <a:extLst>
                    <a:ext uri="{9D8B030D-6E8A-4147-A177-3AD203B41FA5}">
                      <a16:colId xmlns:a16="http://schemas.microsoft.com/office/drawing/2014/main" val="1333080280"/>
                    </a:ext>
                  </a:extLst>
                </a:gridCol>
                <a:gridCol w="1319195">
                  <a:extLst>
                    <a:ext uri="{9D8B030D-6E8A-4147-A177-3AD203B41FA5}">
                      <a16:colId xmlns:a16="http://schemas.microsoft.com/office/drawing/2014/main" val="4178768768"/>
                    </a:ext>
                  </a:extLst>
                </a:gridCol>
              </a:tblGrid>
              <a:tr h="292459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Солнечно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Облачно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1197793970"/>
                  </a:ext>
                </a:extLst>
              </a:tr>
              <a:tr h="292459">
                <a:tc>
                  <a:txBody>
                    <a:bodyPr/>
                    <a:lstStyle/>
                    <a:p>
                      <a:pPr indent="74930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0.8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0.1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0.1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3659726925"/>
                  </a:ext>
                </a:extLst>
              </a:tr>
              <a:tr h="288340">
                <a:tc>
                  <a:txBody>
                    <a:bodyPr/>
                    <a:lstStyle/>
                    <a:p>
                      <a:pPr indent="74930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Облачно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0.2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0.6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0.2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480118016"/>
                  </a:ext>
                </a:extLst>
              </a:tr>
              <a:tr h="300698">
                <a:tc>
                  <a:txBody>
                    <a:bodyPr/>
                    <a:lstStyle/>
                    <a:p>
                      <a:pPr indent="74930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Дождь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0.3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683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>
                          <a:effectLst/>
                        </a:rPr>
                        <a:t>0.3</a:t>
                      </a:r>
                      <a:endParaRPr lang="ru-RU" sz="120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6200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200" dirty="0">
                          <a:effectLst/>
                        </a:rPr>
                        <a:t>0.4</a:t>
                      </a:r>
                      <a:endParaRPr lang="ru-RU" sz="1200" dirty="0">
                        <a:effectLst/>
                        <a:latin typeface="Special#Default Metrics Fon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1295532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65DEC16-25F2-C04A-8D9A-2868326F733F}"/>
              </a:ext>
            </a:extLst>
          </p:cNvPr>
          <p:cNvSpPr txBox="1"/>
          <p:nvPr/>
        </p:nvSpPr>
        <p:spPr>
          <a:xfrm>
            <a:off x="1116013" y="5062511"/>
            <a:ext cx="7675447" cy="1387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20"/>
              </a:lnSpc>
              <a:spcAft>
                <a:spcPts val="300"/>
              </a:spcAft>
              <a:buClr>
                <a:srgbClr val="000000"/>
              </a:buClr>
              <a:buSzPts val="1050"/>
              <a:tabLst>
                <a:tab pos="422275" algn="l"/>
              </a:tabLst>
            </a:pPr>
            <a:r>
              <a:rPr lang="ru-RU" sz="1600" dirty="0">
                <a:ea typeface="Courier New" panose="02070309020205020404" pitchFamily="49" charset="0"/>
              </a:rPr>
              <a:t>Марковская цепь позволяет ответить на вопросы:</a:t>
            </a:r>
          </a:p>
          <a:p>
            <a:pPr marL="285750" indent="-285750">
              <a:lnSpc>
                <a:spcPts val="1320"/>
              </a:lnSpc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422275" algn="l"/>
              </a:tabLst>
            </a:pPr>
            <a:r>
              <a:rPr lang="ru-RU" sz="1600" dirty="0">
                <a:ea typeface="Courier New" panose="02070309020205020404" pitchFamily="49" charset="0"/>
              </a:rPr>
              <a:t>Какова вероятность некоторой конкретной последовательности состояний?</a:t>
            </a:r>
          </a:p>
          <a:p>
            <a:pPr marL="285750" indent="-285750">
              <a:lnSpc>
                <a:spcPts val="1320"/>
              </a:lnSpc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422275" algn="l"/>
              </a:tabLst>
            </a:pPr>
            <a:r>
              <a:rPr lang="ru-RU" sz="1600" dirty="0">
                <a:ea typeface="Courier New" panose="02070309020205020404" pitchFamily="49" charset="0"/>
              </a:rPr>
              <a:t>Какова вероятность того, что цепь остается в определенном состоянии в течение некоторого интервала времени?</a:t>
            </a:r>
          </a:p>
          <a:p>
            <a:pPr marL="285750" indent="-285750">
              <a:lnSpc>
                <a:spcPts val="1320"/>
              </a:lnSpc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>
                <a:tab pos="422275" algn="l"/>
              </a:tabLst>
            </a:pPr>
            <a:r>
              <a:rPr lang="ru-RU" sz="1600" dirty="0">
                <a:ea typeface="Courier New" panose="02070309020205020404" pitchFamily="49" charset="0"/>
              </a:rPr>
              <a:t>Каково ожидаемое время, в течение которого цепь будет оставаться в определенном состоянии?</a:t>
            </a:r>
            <a:br>
              <a:rPr lang="ru-RU" sz="1600" dirty="0">
                <a:ea typeface="Courier New" panose="02070309020205020404" pitchFamily="49" charset="0"/>
              </a:rPr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39414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E00A1-00D4-EE44-B0EC-C558779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94" y="725146"/>
            <a:ext cx="5921855" cy="81130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Скрытые </a:t>
            </a:r>
            <a:r>
              <a:rPr lang="ru-RU" sz="3200" dirty="0" err="1">
                <a:solidFill>
                  <a:srgbClr val="00B0F0"/>
                </a:solidFill>
              </a:rPr>
              <a:t>марковские</a:t>
            </a:r>
            <a:r>
              <a:rPr lang="ru-RU" sz="3200" dirty="0">
                <a:solidFill>
                  <a:srgbClr val="00B0F0"/>
                </a:solidFill>
              </a:rPr>
              <a:t> цепи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85BAF-BB00-D142-9C01-4BB152CD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840872-7663-274B-972C-26CA558498E5}"/>
              </a:ext>
            </a:extLst>
          </p:cNvPr>
          <p:cNvSpPr/>
          <p:nvPr/>
        </p:nvSpPr>
        <p:spPr>
          <a:xfrm>
            <a:off x="1188387" y="4217680"/>
            <a:ext cx="6853926" cy="132678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35B955-233C-344D-8FB9-CBB277CD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28" y="2704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5C854FD-A44F-4140-8403-8E71E6BC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D5B1F-32D8-324B-B503-A8F7EDAE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524" y="22526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B960B7-294F-5243-A5B5-6A809CDE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524" y="2283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9340A8-720D-EA42-BDDF-1DFD5F572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35" y="49411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C84201-52E5-3342-BE3C-13B3519B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444" y="1047162"/>
            <a:ext cx="14390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D5B921-5FF0-3740-99AC-BAE27E84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568" y="1035631"/>
            <a:ext cx="13129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>
            <a:extLst>
              <a:ext uri="{FF2B5EF4-FFF2-40B4-BE49-F238E27FC236}">
                <a16:creationId xmlns:a16="http://schemas.microsoft.com/office/drawing/2014/main" id="{62C25A81-9C42-E546-B491-2FC052B1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02" y="4250558"/>
            <a:ext cx="6824311" cy="129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3C895A-8532-BF41-A1A7-5FB1271CE1C0}"/>
              </a:ext>
            </a:extLst>
          </p:cNvPr>
          <p:cNvSpPr txBox="1"/>
          <p:nvPr/>
        </p:nvSpPr>
        <p:spPr>
          <a:xfrm>
            <a:off x="1122194" y="3732749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Распознавание жеста Стоп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014002-2A9F-314C-8655-3E68E975B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710" y="11671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24600275-18A5-4F43-A287-9C5DE36E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02" y="2120345"/>
            <a:ext cx="2388573" cy="11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432F8F-8550-A14D-AA98-92009E133C44}"/>
              </a:ext>
            </a:extLst>
          </p:cNvPr>
          <p:cNvSpPr/>
          <p:nvPr/>
        </p:nvSpPr>
        <p:spPr>
          <a:xfrm>
            <a:off x="1165168" y="2072365"/>
            <a:ext cx="2441406" cy="126639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1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69A02-5B0D-9B4E-9375-F9041AE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28663"/>
            <a:ext cx="6462486" cy="69251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  <a:latin typeface="+mn-lt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14CF-661C-8C4B-9228-8806331B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544110"/>
            <a:ext cx="7422059" cy="4119118"/>
          </a:xfrm>
        </p:spPr>
        <p:txBody>
          <a:bodyPr>
            <a:normAutofit/>
          </a:bodyPr>
          <a:lstStyle/>
          <a:p>
            <a:r>
              <a:rPr lang="ru-RU" sz="2400" dirty="0"/>
              <a:t>Вероятностные </a:t>
            </a:r>
            <a:r>
              <a:rPr lang="ru-RU" sz="2400" dirty="0" err="1"/>
              <a:t>графовые</a:t>
            </a:r>
            <a:r>
              <a:rPr lang="ru-RU" sz="2400" dirty="0"/>
              <a:t> модели позволяют учесть экспертное мнение о взаимосвязи параметров</a:t>
            </a:r>
          </a:p>
          <a:p>
            <a:r>
              <a:rPr lang="ru-RU" sz="2400" dirty="0"/>
              <a:t>Вероятностные </a:t>
            </a:r>
            <a:r>
              <a:rPr lang="ru-RU" sz="2400" dirty="0" err="1"/>
              <a:t>графовые</a:t>
            </a:r>
            <a:r>
              <a:rPr lang="ru-RU" sz="2400" dirty="0"/>
              <a:t> модели позволяют работать с малыми выборками</a:t>
            </a:r>
          </a:p>
          <a:p>
            <a:r>
              <a:rPr lang="ru-RU" sz="2400" dirty="0"/>
              <a:t>Наивный байесовский классификатор не всегда применим в силу зависимости показателей</a:t>
            </a:r>
          </a:p>
          <a:p>
            <a:r>
              <a:rPr lang="ru-RU" sz="2400" dirty="0"/>
              <a:t>Марковские цепи позволяют прогнозировать поведение динамических систем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D3073B-2F5B-BE42-B993-0681EFBA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13A858D-DC13-7F48-8EE5-FA8D0F7167E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71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16013" y="728663"/>
            <a:ext cx="6925491" cy="7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  <a:ea typeface="Consolas" charset="0"/>
                <a:cs typeface="Consolas" charset="0"/>
              </a:rPr>
              <a:t>  </a:t>
            </a:r>
            <a:r>
              <a:rPr lang="en-US" sz="4800" b="1" dirty="0">
                <a:solidFill>
                  <a:srgbClr val="00B0F0"/>
                </a:solidFill>
                <a:latin typeface="+mj-lt"/>
                <a:ea typeface="Consolas" charset="0"/>
                <a:cs typeface="Consolas" charset="0"/>
              </a:rPr>
              <a:t> </a:t>
            </a:r>
            <a:r>
              <a:rPr lang="ru-RU" sz="4800" b="1" dirty="0">
                <a:solidFill>
                  <a:srgbClr val="00B0F0"/>
                </a:solidFill>
                <a:latin typeface="+mj-lt"/>
                <a:ea typeface="Consolas" charset="0"/>
                <a:cs typeface="Consolas" charset="0"/>
              </a:rPr>
              <a:t>Определение</a:t>
            </a:r>
            <a:endParaRPr lang="en-US" sz="4800" b="1" dirty="0">
              <a:solidFill>
                <a:srgbClr val="00B0F0"/>
              </a:solidFill>
              <a:latin typeface="+mj-lt"/>
              <a:ea typeface="Consolas" charset="0"/>
              <a:cs typeface="Consolas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67064" y="2924485"/>
            <a:ext cx="7353155" cy="209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2400" dirty="0">
                <a:cs typeface="Times New Roman" panose="02020603050405020304" pitchFamily="18" charset="0"/>
              </a:rPr>
              <a:t> </a:t>
            </a:r>
          </a:p>
          <a:p>
            <a:endParaRPr lang="ru-RU" sz="2400" dirty="0">
              <a:solidFill>
                <a:schemeClr val="bg1">
                  <a:lumMod val="95000"/>
                </a:schemeClr>
              </a:solidFill>
              <a:ea typeface="Consolas" charset="0"/>
              <a:cs typeface="Consola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52187-83CC-0E47-86F6-E75D7661E48B}"/>
              </a:ext>
            </a:extLst>
          </p:cNvPr>
          <p:cNvSpPr txBox="1"/>
          <p:nvPr/>
        </p:nvSpPr>
        <p:spPr>
          <a:xfrm>
            <a:off x="1116013" y="1717825"/>
            <a:ext cx="69254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err="1"/>
              <a:t>Графовая</a:t>
            </a:r>
            <a:r>
              <a:rPr lang="ru-RU" sz="2400" dirty="0"/>
              <a:t> вероятностная модель — это вероятностная модель, в которой в виде графа представлены зависимости между случайными величинами. Вершины графа соответствуют случайным переменным, а рёбра — непосредственным вероятностным взаимосвязям между случайными величинами.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Могут работать с малыми выборками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7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16013" y="728663"/>
            <a:ext cx="6925491" cy="7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+mj-lt"/>
                <a:ea typeface="Consolas" charset="0"/>
                <a:cs typeface="Consolas" charset="0"/>
              </a:rPr>
              <a:t>  </a:t>
            </a:r>
            <a:r>
              <a:rPr lang="en-US" sz="4800" b="1" dirty="0">
                <a:solidFill>
                  <a:srgbClr val="00B0F0"/>
                </a:solidFill>
                <a:latin typeface="+mj-lt"/>
                <a:ea typeface="Consolas" charset="0"/>
                <a:cs typeface="Consolas" charset="0"/>
              </a:rPr>
              <a:t> </a:t>
            </a:r>
            <a:r>
              <a:rPr lang="ru-RU" sz="4800" b="1" dirty="0">
                <a:solidFill>
                  <a:srgbClr val="00B0F0"/>
                </a:solidFill>
                <a:latin typeface="+mj-lt"/>
                <a:ea typeface="Consolas" charset="0"/>
                <a:cs typeface="Consolas" charset="0"/>
              </a:rPr>
              <a:t>Применение</a:t>
            </a:r>
            <a:endParaRPr lang="en-US" sz="4800" b="1" dirty="0">
              <a:solidFill>
                <a:srgbClr val="00B0F0"/>
              </a:solidFill>
              <a:latin typeface="+mj-lt"/>
              <a:ea typeface="Consolas" charset="0"/>
              <a:cs typeface="Consolas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67064" y="2924485"/>
            <a:ext cx="7353155" cy="209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2400" dirty="0">
                <a:cs typeface="Times New Roman" panose="02020603050405020304" pitchFamily="18" charset="0"/>
              </a:rPr>
              <a:t> </a:t>
            </a:r>
          </a:p>
          <a:p>
            <a:endParaRPr lang="ru-RU" sz="2400" dirty="0">
              <a:solidFill>
                <a:schemeClr val="bg1">
                  <a:lumMod val="95000"/>
                </a:schemeClr>
              </a:solidFill>
              <a:ea typeface="Consolas" charset="0"/>
              <a:cs typeface="Consola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52187-83CC-0E47-86F6-E75D7661E48B}"/>
              </a:ext>
            </a:extLst>
          </p:cNvPr>
          <p:cNvSpPr txBox="1"/>
          <p:nvPr/>
        </p:nvSpPr>
        <p:spPr>
          <a:xfrm>
            <a:off x="1116013" y="1510583"/>
            <a:ext cx="72127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извлечение информации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речи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компьютерное зрение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диагностика болезней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диагностика промышленного оборудования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оценка систем безопасности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прогнозирование отказов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659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17FBE-D066-F845-AB34-B1D3AD00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28663"/>
            <a:ext cx="7928835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B0F0"/>
                </a:solidFill>
              </a:rPr>
              <a:t>Некоторые сведения из теории вероятностей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33FA61-6783-AD44-8C76-FA4E56BB4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4" y="2346593"/>
                <a:ext cx="8713788" cy="38303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Для независимых событий:</a:t>
                </a:r>
              </a:p>
              <a:p>
                <a:pPr marL="0" indent="0" algn="ctr">
                  <a:buNone/>
                </a:pP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(AB) = 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A</a:t>
                </a:r>
                <a:r>
                  <a:rPr lang="ru-RU" sz="2400" dirty="0">
                    <a:solidFill>
                      <a:schemeClr val="tx1"/>
                    </a:solidFill>
                  </a:rPr>
                  <a:t>) 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B</a:t>
                </a:r>
                <a:r>
                  <a:rPr lang="ru-RU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Для зависимых событий:</a:t>
                </a:r>
              </a:p>
              <a:p>
                <a:pPr marL="0" indent="0" algn="ctr">
                  <a:buNone/>
                </a:pP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(AB) =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A</a:t>
                </a:r>
                <a:r>
                  <a:rPr lang="ru-RU" sz="2400" dirty="0">
                    <a:solidFill>
                      <a:schemeClr val="tx1"/>
                    </a:solidFill>
                  </a:rPr>
                  <a:t>) 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B</a:t>
                </a:r>
                <a:r>
                  <a:rPr lang="ru-RU" sz="2400" dirty="0">
                    <a:solidFill>
                      <a:schemeClr val="tx1"/>
                    </a:solidFill>
                  </a:rPr>
                  <a:t>/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A</a:t>
                </a:r>
                <a:r>
                  <a:rPr lang="ru-RU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(AB) = 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B</a:t>
                </a:r>
                <a:r>
                  <a:rPr lang="ru-RU" sz="2400" dirty="0">
                    <a:solidFill>
                      <a:schemeClr val="tx1"/>
                    </a:solidFill>
                  </a:rPr>
                  <a:t>) 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P</a:t>
                </a:r>
                <a:r>
                  <a:rPr lang="ru-RU" sz="2400" dirty="0">
                    <a:solidFill>
                      <a:schemeClr val="tx1"/>
                    </a:solidFill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A</a:t>
                </a:r>
                <a:r>
                  <a:rPr lang="ru-RU" sz="2400" dirty="0">
                    <a:solidFill>
                      <a:schemeClr val="tx1"/>
                    </a:solidFill>
                  </a:rPr>
                  <a:t>/</a:t>
                </a:r>
                <a:r>
                  <a:rPr lang="ru-RU" sz="2400" dirty="0" err="1">
                    <a:solidFill>
                      <a:schemeClr val="tx1"/>
                    </a:solidFill>
                  </a:rPr>
                  <a:t>B</a:t>
                </a:r>
                <a:r>
                  <a:rPr lang="ru-RU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Формула Байеса: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33FA61-6783-AD44-8C76-FA4E56BB4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4" y="2346593"/>
                <a:ext cx="8713788" cy="3830370"/>
              </a:xfrm>
              <a:blipFill>
                <a:blip r:embed="rId2"/>
                <a:stretch>
                  <a:fillRect l="-1017" t="-1650" b="-7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A07A9A-41AD-7B47-AC71-105B38F4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AD22B-8CC8-1045-9262-F531E8EB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28663"/>
            <a:ext cx="8249392" cy="75830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Теорема Байеса для классификации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76510-94D9-9D4D-BC49-81CD6EE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8B57F-3740-BE4C-9619-D848A2AF6CF2}"/>
                  </a:ext>
                </a:extLst>
              </p:cNvPr>
              <p:cNvSpPr txBox="1"/>
              <p:nvPr/>
            </p:nvSpPr>
            <p:spPr>
              <a:xfrm>
                <a:off x="1116013" y="1486966"/>
                <a:ext cx="7202580" cy="4526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endParaRPr lang="ru-RU" sz="2000" dirty="0">
                  <a:solidFill>
                    <a:schemeClr val="tx1"/>
                  </a:solidFill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Наивное предположение: </a:t>
                </a:r>
                <a:endParaRPr lang="ru-RU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endParaRPr lang="ru-RU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8B57F-3740-BE4C-9619-D848A2AF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1486966"/>
                <a:ext cx="7202580" cy="4526432"/>
              </a:xfrm>
              <a:prstGeom prst="rect">
                <a:avLst/>
              </a:prstGeom>
              <a:blipFill>
                <a:blip r:embed="rId2"/>
                <a:stretch>
                  <a:fillRect l="-703" t="-10924" b="-31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0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8FABE-764F-FE40-AEDF-D80361D4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60920"/>
            <a:ext cx="6591794" cy="100965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0A5D2-F92F-EC4A-A08B-B09A6960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05" y="1825625"/>
            <a:ext cx="6591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52254B-645B-6E49-8D10-6577A80A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CE777D9-48F0-4F4C-A9CB-DFF768B0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61263"/>
              </p:ext>
            </p:extLst>
          </p:nvPr>
        </p:nvGraphicFramePr>
        <p:xfrm>
          <a:off x="1281795" y="2978786"/>
          <a:ext cx="6204855" cy="337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22573468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67076339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83696598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19842522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346025926"/>
                    </a:ext>
                  </a:extLst>
                </a:gridCol>
              </a:tblGrid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Прогноз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Температура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Влажность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Ветер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Игра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51668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370516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Высокая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Истина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79331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Облачно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659760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43686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059240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Истина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027641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Облачно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Истина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068921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317649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Низкая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45164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865593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Солнечно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Истина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655920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Облачно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Истина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948289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Облачно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Нормальная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Ложь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362561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Дождь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Средняя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Высокая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Истина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39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19E86D-0882-A44F-BEDD-21A467F20419}"/>
              </a:ext>
            </a:extLst>
          </p:cNvPr>
          <p:cNvSpPr txBox="1"/>
          <p:nvPr/>
        </p:nvSpPr>
        <p:spPr>
          <a:xfrm>
            <a:off x="1116013" y="1599069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Создайте наивный классификатор для данных из таблицы 1</a:t>
            </a:r>
          </a:p>
          <a:p>
            <a:r>
              <a:rPr lang="ru-RU" dirty="0"/>
              <a:t>Какие метрики оценки качества можно использовать?</a:t>
            </a:r>
          </a:p>
          <a:p>
            <a:r>
              <a:rPr lang="ru-RU" dirty="0"/>
              <a:t>Посчитайте эти метрики</a:t>
            </a:r>
            <a:endParaRPr lang="ru-RU" i="1" dirty="0">
              <a:latin typeface="Cambria Math" panose="02040503050406030204" pitchFamily="18" charset="0"/>
            </a:endParaRPr>
          </a:p>
          <a:p>
            <a:pPr algn="r"/>
            <a:r>
              <a:rPr lang="ru-RU" i="1" dirty="0">
                <a:latin typeface="Cambria Math" panose="02040503050406030204" pitchFamily="18" charset="0"/>
              </a:rPr>
              <a:t>Таблица1</a:t>
            </a:r>
          </a:p>
        </p:txBody>
      </p:sp>
    </p:spTree>
    <p:extLst>
      <p:ext uri="{BB962C8B-B14F-4D97-AF65-F5344CB8AC3E}">
        <p14:creationId xmlns:p14="http://schemas.microsoft.com/office/powerpoint/2010/main" val="6786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FD8E-6F35-564F-BD3D-0DCDBCF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28663"/>
            <a:ext cx="6995927" cy="5949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Проблема и путь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E78755F-FF2E-A546-BC6B-C6D8852CE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6013" y="1741916"/>
                <a:ext cx="6995927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Независимость признаков часто не выполняется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Путь решения - рассчитывать условные вероятности значений признака и от </a:t>
                </a:r>
                <a:r>
                  <a:rPr lang="ru-RU" sz="2400" i="1" dirty="0" err="1">
                    <a:solidFill>
                      <a:schemeClr val="tx1"/>
                    </a:solidFill>
                  </a:rPr>
                  <a:t>y</a:t>
                </a:r>
                <a:r>
                  <a:rPr lang="ru-RU" sz="2400" dirty="0">
                    <a:solidFill>
                      <a:schemeClr val="tx1"/>
                    </a:solidFill>
                  </a:rPr>
                  <a:t> и от </a:t>
                </a:r>
                <a:r>
                  <a:rPr lang="ru-RU" sz="2400" i="1" dirty="0" err="1">
                    <a:solidFill>
                      <a:schemeClr val="tx1"/>
                    </a:solidFill>
                  </a:rPr>
                  <a:t>x</a:t>
                </a:r>
                <a:r>
                  <a:rPr lang="ru-RU" sz="2400" dirty="0">
                    <a:solidFill>
                      <a:schemeClr val="tx1"/>
                    </a:solidFill>
                  </a:rPr>
                  <a:t>, которые на него влияют.</a:t>
                </a: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Для этого нужно построить граф. В нем:</a:t>
                </a:r>
              </a:p>
              <a:p>
                <a:r>
                  <a:rPr lang="ru-RU" sz="2400" dirty="0">
                    <a:solidFill>
                      <a:schemeClr val="tx1"/>
                    </a:solidFill>
                  </a:rPr>
                  <a:t>вершины – это признаки</a:t>
                </a:r>
              </a:p>
              <a:p>
                <a:r>
                  <a:rPr lang="ru-RU" sz="2400" dirty="0">
                    <a:solidFill>
                      <a:schemeClr val="tx1"/>
                    </a:solidFill>
                  </a:rPr>
                  <a:t>дуги/ребра отражают влияние признаков друг на друга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E78755F-FF2E-A546-BC6B-C6D8852CE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013" y="1741916"/>
                <a:ext cx="6995927" cy="4572000"/>
              </a:xfrm>
              <a:blipFill>
                <a:blip r:embed="rId3"/>
                <a:stretch>
                  <a:fillRect l="-1268" t="-6648" r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E331C6-ACEA-B14D-AC0C-489A4BC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98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CFD8E-6F35-564F-BD3D-0DCDBCF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30213"/>
            <a:ext cx="6995927" cy="5949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Типы моделей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63649D2-7B58-4248-A6EA-AFFB0BBCB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64349"/>
              </p:ext>
            </p:extLst>
          </p:nvPr>
        </p:nvGraphicFramePr>
        <p:xfrm>
          <a:off x="1116013" y="1623811"/>
          <a:ext cx="6865299" cy="4860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0979">
                  <a:extLst>
                    <a:ext uri="{9D8B030D-6E8A-4147-A177-3AD203B41FA5}">
                      <a16:colId xmlns:a16="http://schemas.microsoft.com/office/drawing/2014/main" val="3755847757"/>
                    </a:ext>
                  </a:extLst>
                </a:gridCol>
                <a:gridCol w="1584514">
                  <a:extLst>
                    <a:ext uri="{9D8B030D-6E8A-4147-A177-3AD203B41FA5}">
                      <a16:colId xmlns:a16="http://schemas.microsoft.com/office/drawing/2014/main" val="1303878515"/>
                    </a:ext>
                  </a:extLst>
                </a:gridCol>
                <a:gridCol w="1370642">
                  <a:extLst>
                    <a:ext uri="{9D8B030D-6E8A-4147-A177-3AD203B41FA5}">
                      <a16:colId xmlns:a16="http://schemas.microsoft.com/office/drawing/2014/main" val="301806365"/>
                    </a:ext>
                  </a:extLst>
                </a:gridCol>
                <a:gridCol w="1589164">
                  <a:extLst>
                    <a:ext uri="{9D8B030D-6E8A-4147-A177-3AD203B41FA5}">
                      <a16:colId xmlns:a16="http://schemas.microsoft.com/office/drawing/2014/main" val="1485895470"/>
                    </a:ext>
                  </a:extLst>
                </a:gridCol>
              </a:tblGrid>
              <a:tr h="733649">
                <a:tc>
                  <a:txBody>
                    <a:bodyPr/>
                    <a:lstStyle/>
                    <a:p>
                      <a:pPr indent="47625" algn="l">
                        <a:lnSpc>
                          <a:spcPts val="9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Тип модели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120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Направленный / Ненаправленный граф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1120" algn="just">
                        <a:lnSpc>
                          <a:spcPts val="120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Статическая / Динамическая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119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 / Для принятия решений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2033439086"/>
                  </a:ext>
                </a:extLst>
              </a:tr>
              <a:tr h="505233">
                <a:tc>
                  <a:txBody>
                    <a:bodyPr/>
                    <a:lstStyle/>
                    <a:p>
                      <a:pPr indent="47625" algn="l">
                        <a:lnSpc>
                          <a:spcPts val="850"/>
                        </a:lnSpc>
                        <a:spcAft>
                          <a:spcPts val="3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Байесовские</a:t>
                      </a:r>
                    </a:p>
                    <a:p>
                      <a:pPr indent="47625" algn="l">
                        <a:lnSpc>
                          <a:spcPts val="850"/>
                        </a:lnSpc>
                        <a:spcBef>
                          <a:spcPts val="300"/>
                        </a:spcBef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классификаторы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Напр./ </a:t>
                      </a:r>
                      <a:r>
                        <a:rPr lang="ru-RU" sz="1400" dirty="0" err="1">
                          <a:effectLst/>
                          <a:latin typeface="+mn-lt"/>
                        </a:rPr>
                        <a:t>Ненапр</a:t>
                      </a:r>
                      <a:r>
                        <a:rPr lang="ru-RU" sz="1400" dirty="0">
                          <a:effectLst/>
                          <a:latin typeface="+mn-lt"/>
                        </a:rPr>
                        <a:t>.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139700" indent="381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Статическая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492582905"/>
                  </a:ext>
                </a:extLst>
              </a:tr>
              <a:tr h="297196">
                <a:tc>
                  <a:txBody>
                    <a:bodyPr/>
                    <a:lstStyle/>
                    <a:p>
                      <a:pPr indent="4762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Марковские цепи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Напр.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7112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Динамическая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3499966443"/>
                  </a:ext>
                </a:extLst>
              </a:tr>
              <a:tr h="500987">
                <a:tc>
                  <a:txBody>
                    <a:bodyPr/>
                    <a:lstStyle/>
                    <a:p>
                      <a:pPr indent="47625" algn="l">
                        <a:lnSpc>
                          <a:spcPts val="119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Скрытые </a:t>
                      </a:r>
                      <a:r>
                        <a:rPr lang="ru-RU" sz="1400" dirty="0" err="1">
                          <a:effectLst/>
                          <a:latin typeface="+mn-lt"/>
                        </a:rPr>
                        <a:t>марковские</a:t>
                      </a:r>
                      <a:r>
                        <a:rPr lang="ru-RU" sz="1400" dirty="0">
                          <a:effectLst/>
                          <a:latin typeface="+mn-lt"/>
                        </a:rPr>
                        <a:t> модели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Напр.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112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Динамическая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953700254"/>
                  </a:ext>
                </a:extLst>
              </a:tr>
              <a:tr h="505233">
                <a:tc>
                  <a:txBody>
                    <a:bodyPr/>
                    <a:lstStyle/>
                    <a:p>
                      <a:pPr indent="47625" algn="l">
                        <a:lnSpc>
                          <a:spcPts val="119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Марковские случайные поля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 err="1">
                          <a:effectLst/>
                          <a:latin typeface="+mn-lt"/>
                        </a:rPr>
                        <a:t>Ненапр</a:t>
                      </a:r>
                      <a:r>
                        <a:rPr lang="ru-RU" sz="1400" dirty="0">
                          <a:effectLst/>
                          <a:latin typeface="+mn-lt"/>
                        </a:rPr>
                        <a:t>.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139700" indent="381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Статическая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3679462894"/>
                  </a:ext>
                </a:extLst>
              </a:tr>
              <a:tr h="297196">
                <a:tc>
                  <a:txBody>
                    <a:bodyPr/>
                    <a:lstStyle/>
                    <a:p>
                      <a:pPr indent="4762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Байесовские сети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Напр.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marL="139700" indent="381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Статическая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966552706"/>
                  </a:ext>
                </a:extLst>
              </a:tr>
              <a:tr h="505233">
                <a:tc>
                  <a:txBody>
                    <a:bodyPr/>
                    <a:lstStyle/>
                    <a:p>
                      <a:pPr indent="47625" algn="l">
                        <a:lnSpc>
                          <a:spcPts val="121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Динамические байесовские сети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Напр.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112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Динамическая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Вероятностная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46806649"/>
                  </a:ext>
                </a:extLst>
              </a:tr>
              <a:tr h="500987">
                <a:tc>
                  <a:txBody>
                    <a:bodyPr/>
                    <a:lstStyle/>
                    <a:p>
                      <a:pPr indent="47625" algn="l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Диаграммы влияния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Напр.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139700" indent="381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Статическая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120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Для принятия решений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1438669645"/>
                  </a:ext>
                </a:extLst>
              </a:tr>
              <a:tr h="500987">
                <a:tc>
                  <a:txBody>
                    <a:bodyPr/>
                    <a:lstStyle/>
                    <a:p>
                      <a:pPr indent="47625" algn="l">
                        <a:lnSpc>
                          <a:spcPts val="119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Марковские процессы принятия решений (МППР)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Напр.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112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Динамическая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120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Для принятия решений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925787662"/>
                  </a:ext>
                </a:extLst>
              </a:tr>
              <a:tr h="513724">
                <a:tc>
                  <a:txBody>
                    <a:bodyPr/>
                    <a:lstStyle/>
                    <a:p>
                      <a:pPr indent="47625" algn="l">
                        <a:lnSpc>
                          <a:spcPts val="119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Частично наблюдаемые МППР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Напр.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71120" algn="ctr">
                        <a:lnSpc>
                          <a:spcPts val="850"/>
                        </a:lnSpc>
                        <a:spcAft>
                          <a:spcPts val="1800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Динамическая</a:t>
                      </a:r>
                      <a:endParaRPr lang="ru-RU" sz="140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-597535" algn="ctr">
                        <a:lnSpc>
                          <a:spcPts val="1200"/>
                        </a:lnSpc>
                        <a:spcAft>
                          <a:spcPts val="1800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Для принятия решений</a:t>
                      </a:r>
                      <a:endParaRPr lang="ru-RU" sz="1400" dirty="0">
                        <a:effectLst/>
                        <a:latin typeface="+mn-lt"/>
                        <a:ea typeface="Special#Default Metrics Font"/>
                        <a:cs typeface="Special#Default Metrics Font"/>
                      </a:endParaRPr>
                    </a:p>
                  </a:txBody>
                  <a:tcPr marL="6350" marR="6350" marT="0" marB="0" anchor="b"/>
                </a:tc>
                <a:extLst>
                  <a:ext uri="{0D108BD9-81ED-4DB2-BD59-A6C34878D82A}">
                    <a16:rowId xmlns:a16="http://schemas.microsoft.com/office/drawing/2014/main" val="362852814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E331C6-ACEA-B14D-AC0C-489A4BC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8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956E2-9324-BA40-8E32-6FA48252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728663"/>
            <a:ext cx="8713787" cy="96203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B0F0"/>
                </a:solidFill>
              </a:rPr>
              <a:t>Представление, логический вывод и обучение </a:t>
            </a:r>
            <a:endParaRPr lang="ru-RU" sz="3600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E9BFDA-564A-484C-817D-36490D52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858D-DC13-7F48-8EE5-FA8D0F7167EE}" type="slidenum">
              <a:rPr lang="ru-RU" smtClean="0"/>
              <a:t>9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7267C9-72CC-1848-881A-4A67AA546DA1}"/>
              </a:ext>
            </a:extLst>
          </p:cNvPr>
          <p:cNvSpPr/>
          <p:nvPr/>
        </p:nvSpPr>
        <p:spPr>
          <a:xfrm>
            <a:off x="1116012" y="2089293"/>
            <a:ext cx="7311891" cy="311066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49B34-A4BF-3C47-A05D-76891F35D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5F369B-668E-9642-B89F-E0EBC9B5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73" y="2151090"/>
            <a:ext cx="7110093" cy="292768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142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</TotalTime>
  <Words>670</Words>
  <Application>Microsoft Macintosh PowerPoint</Application>
  <PresentationFormat>Экран (4:3)</PresentationFormat>
  <Paragraphs>238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Special#Default Metrics Font</vt:lpstr>
      <vt:lpstr>Тема Office</vt:lpstr>
      <vt:lpstr>Презентация PowerPoint</vt:lpstr>
      <vt:lpstr>Презентация PowerPoint</vt:lpstr>
      <vt:lpstr>Презентация PowerPoint</vt:lpstr>
      <vt:lpstr>Некоторые сведения из теории вероятностей</vt:lpstr>
      <vt:lpstr>Теорема Байеса для классификации</vt:lpstr>
      <vt:lpstr>Задача</vt:lpstr>
      <vt:lpstr>Проблема и путь решения</vt:lpstr>
      <vt:lpstr>Типы моделей</vt:lpstr>
      <vt:lpstr>Представление, логический вывод и обучение </vt:lpstr>
      <vt:lpstr>Визуализация наивного байесовского классификатора</vt:lpstr>
      <vt:lpstr>Другие классификаторы</vt:lpstr>
      <vt:lpstr>Расчет вероятностей в TAN и BAN</vt:lpstr>
      <vt:lpstr>Задача</vt:lpstr>
      <vt:lpstr>Улучшение структуры</vt:lpstr>
      <vt:lpstr>Определение кожи человека</vt:lpstr>
      <vt:lpstr>Марковские цепи</vt:lpstr>
      <vt:lpstr>Скрытые марковские цепи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-зго</dc:creator>
  <cp:lastModifiedBy>Microsoft Office User</cp:lastModifiedBy>
  <cp:revision>120</cp:revision>
  <dcterms:created xsi:type="dcterms:W3CDTF">2020-08-04T19:25:01Z</dcterms:created>
  <dcterms:modified xsi:type="dcterms:W3CDTF">2022-12-02T08:05:06Z</dcterms:modified>
</cp:coreProperties>
</file>