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0"/>
  </p:notesMasterIdLst>
  <p:sldIdLst>
    <p:sldId id="256" r:id="rId2"/>
    <p:sldId id="457" r:id="rId3"/>
    <p:sldId id="362" r:id="rId4"/>
    <p:sldId id="364" r:id="rId5"/>
    <p:sldId id="365" r:id="rId6"/>
    <p:sldId id="363" r:id="rId7"/>
    <p:sldId id="367" r:id="rId8"/>
    <p:sldId id="504" r:id="rId9"/>
    <p:sldId id="551" r:id="rId10"/>
    <p:sldId id="505" r:id="rId11"/>
    <p:sldId id="459" r:id="rId12"/>
    <p:sldId id="463" r:id="rId13"/>
    <p:sldId id="499" r:id="rId14"/>
    <p:sldId id="500" r:id="rId15"/>
    <p:sldId id="501" r:id="rId16"/>
    <p:sldId id="464" r:id="rId17"/>
    <p:sldId id="368" r:id="rId18"/>
    <p:sldId id="370" r:id="rId19"/>
    <p:sldId id="544" r:id="rId20"/>
    <p:sldId id="545" r:id="rId21"/>
    <p:sldId id="546" r:id="rId22"/>
    <p:sldId id="547" r:id="rId23"/>
    <p:sldId id="548" r:id="rId24"/>
    <p:sldId id="549" r:id="rId25"/>
    <p:sldId id="458" r:id="rId26"/>
    <p:sldId id="369" r:id="rId27"/>
    <p:sldId id="552" r:id="rId28"/>
    <p:sldId id="502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178"/>
    <p:restoredTop sz="93084" autoAdjust="0"/>
  </p:normalViewPr>
  <p:slideViewPr>
    <p:cSldViewPr snapToGrid="0" snapToObjects="1">
      <p:cViewPr varScale="1">
        <p:scale>
          <a:sx n="112" d="100"/>
          <a:sy n="112" d="100"/>
        </p:scale>
        <p:origin x="8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2343B1-667A-0D47-8472-F34A47E8E7B9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E1C5F4D-1C77-264D-9979-1B0A223BBAB6}">
      <dgm:prSet/>
      <dgm:spPr/>
      <dgm:t>
        <a:bodyPr/>
        <a:lstStyle/>
        <a:p>
          <a:r>
            <a:rPr lang="ru-RU" dirty="0"/>
            <a:t>Поиск решений (оптимизация)</a:t>
          </a:r>
        </a:p>
      </dgm:t>
    </dgm:pt>
    <dgm:pt modelId="{5C8ECA67-FFE7-5342-9CF7-A8EC86361014}" type="parTrans" cxnId="{797E2726-4DDF-2C49-B43C-B6C08B9DC48B}">
      <dgm:prSet/>
      <dgm:spPr/>
      <dgm:t>
        <a:bodyPr/>
        <a:lstStyle/>
        <a:p>
          <a:endParaRPr lang="ru-RU"/>
        </a:p>
      </dgm:t>
    </dgm:pt>
    <dgm:pt modelId="{CA533E2E-9CA5-034A-BFC1-16F92AE4ECA8}" type="sibTrans" cxnId="{797E2726-4DDF-2C49-B43C-B6C08B9DC48B}">
      <dgm:prSet/>
      <dgm:spPr/>
      <dgm:t>
        <a:bodyPr/>
        <a:lstStyle/>
        <a:p>
          <a:endParaRPr lang="ru-RU"/>
        </a:p>
      </dgm:t>
    </dgm:pt>
    <dgm:pt modelId="{007E524A-161E-C446-B837-41412C561FDD}">
      <dgm:prSet/>
      <dgm:spPr/>
      <dgm:t>
        <a:bodyPr/>
        <a:lstStyle/>
        <a:p>
          <a:r>
            <a:rPr lang="ru-RU" dirty="0"/>
            <a:t>ЛПР СППР</a:t>
          </a:r>
        </a:p>
      </dgm:t>
    </dgm:pt>
    <dgm:pt modelId="{C103167E-0EAE-644C-8B0A-C972F604A95C}" type="parTrans" cxnId="{D5FA5CB5-6B6A-B54B-8B93-DD3CF43FA2B1}">
      <dgm:prSet/>
      <dgm:spPr/>
      <dgm:t>
        <a:bodyPr/>
        <a:lstStyle/>
        <a:p>
          <a:endParaRPr lang="ru-RU"/>
        </a:p>
      </dgm:t>
    </dgm:pt>
    <dgm:pt modelId="{1783FE23-17FD-A244-85DA-D7EF9A957185}" type="sibTrans" cxnId="{D5FA5CB5-6B6A-B54B-8B93-DD3CF43FA2B1}">
      <dgm:prSet/>
      <dgm:spPr/>
      <dgm:t>
        <a:bodyPr/>
        <a:lstStyle/>
        <a:p>
          <a:endParaRPr lang="ru-RU"/>
        </a:p>
      </dgm:t>
    </dgm:pt>
    <dgm:pt modelId="{7E3981B0-547E-9141-B9DA-723C379E8704}">
      <dgm:prSet/>
      <dgm:spPr/>
      <dgm:t>
        <a:bodyPr/>
        <a:lstStyle/>
        <a:p>
          <a:r>
            <a:rPr lang="ru-RU" dirty="0"/>
            <a:t>Машинное обучение</a:t>
          </a:r>
        </a:p>
      </dgm:t>
    </dgm:pt>
    <dgm:pt modelId="{3304BE19-4FB7-284F-A0ED-6CA4FAE7151B}" type="parTrans" cxnId="{23CE7F99-11AF-514D-A4A0-51EFF2B06D54}">
      <dgm:prSet/>
      <dgm:spPr/>
      <dgm:t>
        <a:bodyPr/>
        <a:lstStyle/>
        <a:p>
          <a:endParaRPr lang="ru-RU"/>
        </a:p>
      </dgm:t>
    </dgm:pt>
    <dgm:pt modelId="{F62FA80A-C984-A94C-B9C8-FC627E89DF81}" type="sibTrans" cxnId="{23CE7F99-11AF-514D-A4A0-51EFF2B06D54}">
      <dgm:prSet/>
      <dgm:spPr/>
      <dgm:t>
        <a:bodyPr/>
        <a:lstStyle/>
        <a:p>
          <a:endParaRPr lang="ru-RU"/>
        </a:p>
      </dgm:t>
    </dgm:pt>
    <dgm:pt modelId="{4F6759FC-B8AD-A546-A62E-8178E1037358}">
      <dgm:prSet/>
      <dgm:spPr/>
      <dgm:t>
        <a:bodyPr/>
        <a:lstStyle/>
        <a:p>
          <a:r>
            <a:rPr lang="ru-RU" dirty="0"/>
            <a:t>Эксперты ЭС</a:t>
          </a:r>
        </a:p>
      </dgm:t>
    </dgm:pt>
    <dgm:pt modelId="{45D1B241-B259-D047-A27A-DDBD5F314D91}" type="parTrans" cxnId="{4513F596-10DD-C34C-B6B7-8955FE7E26DB}">
      <dgm:prSet/>
      <dgm:spPr/>
      <dgm:t>
        <a:bodyPr/>
        <a:lstStyle/>
        <a:p>
          <a:endParaRPr lang="ru-RU"/>
        </a:p>
      </dgm:t>
    </dgm:pt>
    <dgm:pt modelId="{04B31202-FB37-034C-832D-46866B4EEA61}" type="sibTrans" cxnId="{4513F596-10DD-C34C-B6B7-8955FE7E26DB}">
      <dgm:prSet/>
      <dgm:spPr/>
      <dgm:t>
        <a:bodyPr/>
        <a:lstStyle/>
        <a:p>
          <a:endParaRPr lang="ru-RU"/>
        </a:p>
      </dgm:t>
    </dgm:pt>
    <dgm:pt modelId="{F664115F-0C8A-CE41-A372-CE45277D7D46}" type="pres">
      <dgm:prSet presAssocID="{202343B1-667A-0D47-8472-F34A47E8E7B9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73DE858-03AD-684A-AB9A-F49E56D11B8F}" type="pres">
      <dgm:prSet presAssocID="{EE1C5F4D-1C77-264D-9979-1B0A223BBAB6}" presName="centerShape" presStyleLbl="node0" presStyleIdx="0" presStyleCnt="1"/>
      <dgm:spPr/>
    </dgm:pt>
    <dgm:pt modelId="{74148ABB-2276-0C4A-AF71-1C1DDA514857}" type="pres">
      <dgm:prSet presAssocID="{45D1B241-B259-D047-A27A-DDBD5F314D91}" presName="parTrans" presStyleLbl="bgSibTrans2D1" presStyleIdx="0" presStyleCnt="3"/>
      <dgm:spPr/>
    </dgm:pt>
    <dgm:pt modelId="{F1D2BDB6-BEBD-3949-91B2-DFC2409FB495}" type="pres">
      <dgm:prSet presAssocID="{4F6759FC-B8AD-A546-A62E-8178E1037358}" presName="node" presStyleLbl="node1" presStyleIdx="0" presStyleCnt="3">
        <dgm:presLayoutVars>
          <dgm:bulletEnabled val="1"/>
        </dgm:presLayoutVars>
      </dgm:prSet>
      <dgm:spPr/>
    </dgm:pt>
    <dgm:pt modelId="{08CA93C2-E7AB-944A-89E4-95437DAE86F8}" type="pres">
      <dgm:prSet presAssocID="{C103167E-0EAE-644C-8B0A-C972F604A95C}" presName="parTrans" presStyleLbl="bgSibTrans2D1" presStyleIdx="1" presStyleCnt="3"/>
      <dgm:spPr/>
    </dgm:pt>
    <dgm:pt modelId="{E483A487-FC0C-3F46-9267-27B28B2EF3AE}" type="pres">
      <dgm:prSet presAssocID="{007E524A-161E-C446-B837-41412C561FDD}" presName="node" presStyleLbl="node1" presStyleIdx="1" presStyleCnt="3">
        <dgm:presLayoutVars>
          <dgm:bulletEnabled val="1"/>
        </dgm:presLayoutVars>
      </dgm:prSet>
      <dgm:spPr/>
    </dgm:pt>
    <dgm:pt modelId="{FFDC4AAC-B597-AE4D-BF7C-DADE408762B4}" type="pres">
      <dgm:prSet presAssocID="{3304BE19-4FB7-284F-A0ED-6CA4FAE7151B}" presName="parTrans" presStyleLbl="bgSibTrans2D1" presStyleIdx="2" presStyleCnt="3"/>
      <dgm:spPr/>
    </dgm:pt>
    <dgm:pt modelId="{833A11BE-AA8B-2245-8A6C-E98A5D26194C}" type="pres">
      <dgm:prSet presAssocID="{7E3981B0-547E-9141-B9DA-723C379E8704}" presName="node" presStyleLbl="node1" presStyleIdx="2" presStyleCnt="3">
        <dgm:presLayoutVars>
          <dgm:bulletEnabled val="1"/>
        </dgm:presLayoutVars>
      </dgm:prSet>
      <dgm:spPr/>
    </dgm:pt>
  </dgm:ptLst>
  <dgm:cxnLst>
    <dgm:cxn modelId="{797E2726-4DDF-2C49-B43C-B6C08B9DC48B}" srcId="{202343B1-667A-0D47-8472-F34A47E8E7B9}" destId="{EE1C5F4D-1C77-264D-9979-1B0A223BBAB6}" srcOrd="0" destOrd="0" parTransId="{5C8ECA67-FFE7-5342-9CF7-A8EC86361014}" sibTransId="{CA533E2E-9CA5-034A-BFC1-16F92AE4ECA8}"/>
    <dgm:cxn modelId="{07D5A929-1796-5846-96AD-E4BCFAC76163}" type="presOf" srcId="{4F6759FC-B8AD-A546-A62E-8178E1037358}" destId="{F1D2BDB6-BEBD-3949-91B2-DFC2409FB495}" srcOrd="0" destOrd="0" presId="urn:microsoft.com/office/officeart/2005/8/layout/radial4"/>
    <dgm:cxn modelId="{7FFDD048-A1BD-6142-9C3A-9A34B9A88C6F}" type="presOf" srcId="{202343B1-667A-0D47-8472-F34A47E8E7B9}" destId="{F664115F-0C8A-CE41-A372-CE45277D7D46}" srcOrd="0" destOrd="0" presId="urn:microsoft.com/office/officeart/2005/8/layout/radial4"/>
    <dgm:cxn modelId="{2150667D-B18E-F449-B0A1-346DC517C8ED}" type="presOf" srcId="{EE1C5F4D-1C77-264D-9979-1B0A223BBAB6}" destId="{F73DE858-03AD-684A-AB9A-F49E56D11B8F}" srcOrd="0" destOrd="0" presId="urn:microsoft.com/office/officeart/2005/8/layout/radial4"/>
    <dgm:cxn modelId="{54F81894-09CC-264F-9A3F-B4FC4475D899}" type="presOf" srcId="{007E524A-161E-C446-B837-41412C561FDD}" destId="{E483A487-FC0C-3F46-9267-27B28B2EF3AE}" srcOrd="0" destOrd="0" presId="urn:microsoft.com/office/officeart/2005/8/layout/radial4"/>
    <dgm:cxn modelId="{4513F596-10DD-C34C-B6B7-8955FE7E26DB}" srcId="{EE1C5F4D-1C77-264D-9979-1B0A223BBAB6}" destId="{4F6759FC-B8AD-A546-A62E-8178E1037358}" srcOrd="0" destOrd="0" parTransId="{45D1B241-B259-D047-A27A-DDBD5F314D91}" sibTransId="{04B31202-FB37-034C-832D-46866B4EEA61}"/>
    <dgm:cxn modelId="{23CE7F99-11AF-514D-A4A0-51EFF2B06D54}" srcId="{EE1C5F4D-1C77-264D-9979-1B0A223BBAB6}" destId="{7E3981B0-547E-9141-B9DA-723C379E8704}" srcOrd="2" destOrd="0" parTransId="{3304BE19-4FB7-284F-A0ED-6CA4FAE7151B}" sibTransId="{F62FA80A-C984-A94C-B9C8-FC627E89DF81}"/>
    <dgm:cxn modelId="{8DACEB9A-4356-B64E-9AE0-DBEC646B6909}" type="presOf" srcId="{C103167E-0EAE-644C-8B0A-C972F604A95C}" destId="{08CA93C2-E7AB-944A-89E4-95437DAE86F8}" srcOrd="0" destOrd="0" presId="urn:microsoft.com/office/officeart/2005/8/layout/radial4"/>
    <dgm:cxn modelId="{AFE9869C-0D50-E948-9008-E0604998FFED}" type="presOf" srcId="{7E3981B0-547E-9141-B9DA-723C379E8704}" destId="{833A11BE-AA8B-2245-8A6C-E98A5D26194C}" srcOrd="0" destOrd="0" presId="urn:microsoft.com/office/officeart/2005/8/layout/radial4"/>
    <dgm:cxn modelId="{798C53A5-0643-B24C-B3D0-F97B45C577E3}" type="presOf" srcId="{3304BE19-4FB7-284F-A0ED-6CA4FAE7151B}" destId="{FFDC4AAC-B597-AE4D-BF7C-DADE408762B4}" srcOrd="0" destOrd="0" presId="urn:microsoft.com/office/officeart/2005/8/layout/radial4"/>
    <dgm:cxn modelId="{D5FA5CB5-6B6A-B54B-8B93-DD3CF43FA2B1}" srcId="{EE1C5F4D-1C77-264D-9979-1B0A223BBAB6}" destId="{007E524A-161E-C446-B837-41412C561FDD}" srcOrd="1" destOrd="0" parTransId="{C103167E-0EAE-644C-8B0A-C972F604A95C}" sibTransId="{1783FE23-17FD-A244-85DA-D7EF9A957185}"/>
    <dgm:cxn modelId="{ABF742E6-46E4-B140-AB55-4AF400FB4144}" type="presOf" srcId="{45D1B241-B259-D047-A27A-DDBD5F314D91}" destId="{74148ABB-2276-0C4A-AF71-1C1DDA514857}" srcOrd="0" destOrd="0" presId="urn:microsoft.com/office/officeart/2005/8/layout/radial4"/>
    <dgm:cxn modelId="{9B9E6270-8051-4742-9EBC-730BE0936840}" type="presParOf" srcId="{F664115F-0C8A-CE41-A372-CE45277D7D46}" destId="{F73DE858-03AD-684A-AB9A-F49E56D11B8F}" srcOrd="0" destOrd="0" presId="urn:microsoft.com/office/officeart/2005/8/layout/radial4"/>
    <dgm:cxn modelId="{72928C0F-9319-BC4D-A13A-01A6CB4FE3E2}" type="presParOf" srcId="{F664115F-0C8A-CE41-A372-CE45277D7D46}" destId="{74148ABB-2276-0C4A-AF71-1C1DDA514857}" srcOrd="1" destOrd="0" presId="urn:microsoft.com/office/officeart/2005/8/layout/radial4"/>
    <dgm:cxn modelId="{34A3A3ED-FE48-5B4A-B91B-9BF8A376B68D}" type="presParOf" srcId="{F664115F-0C8A-CE41-A372-CE45277D7D46}" destId="{F1D2BDB6-BEBD-3949-91B2-DFC2409FB495}" srcOrd="2" destOrd="0" presId="urn:microsoft.com/office/officeart/2005/8/layout/radial4"/>
    <dgm:cxn modelId="{43EA4CF8-8A4B-BF47-8465-E1D129E3CE58}" type="presParOf" srcId="{F664115F-0C8A-CE41-A372-CE45277D7D46}" destId="{08CA93C2-E7AB-944A-89E4-95437DAE86F8}" srcOrd="3" destOrd="0" presId="urn:microsoft.com/office/officeart/2005/8/layout/radial4"/>
    <dgm:cxn modelId="{82CE6389-AA24-954A-9292-58DEEB312987}" type="presParOf" srcId="{F664115F-0C8A-CE41-A372-CE45277D7D46}" destId="{E483A487-FC0C-3F46-9267-27B28B2EF3AE}" srcOrd="4" destOrd="0" presId="urn:microsoft.com/office/officeart/2005/8/layout/radial4"/>
    <dgm:cxn modelId="{1D856895-7369-7B48-8F4A-E62047FF6153}" type="presParOf" srcId="{F664115F-0C8A-CE41-A372-CE45277D7D46}" destId="{FFDC4AAC-B597-AE4D-BF7C-DADE408762B4}" srcOrd="5" destOrd="0" presId="urn:microsoft.com/office/officeart/2005/8/layout/radial4"/>
    <dgm:cxn modelId="{29F14FBA-1817-3646-B872-8C0515BC1895}" type="presParOf" srcId="{F664115F-0C8A-CE41-A372-CE45277D7D46}" destId="{833A11BE-AA8B-2245-8A6C-E98A5D26194C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AF7A45-4264-DE43-BEBA-75E0BC4D9ADA}" type="doc">
      <dgm:prSet loTypeId="urn:microsoft.com/office/officeart/2005/8/layout/orgChart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1A06B99-AA8A-A24B-9B07-0A4532ACDE17}">
      <dgm:prSet/>
      <dgm:spPr/>
      <dgm:t>
        <a:bodyPr/>
        <a:lstStyle/>
        <a:p>
          <a:r>
            <a:rPr lang="ru-RU" dirty="0"/>
            <a:t>Обучение с учителем</a:t>
          </a:r>
        </a:p>
      </dgm:t>
    </dgm:pt>
    <dgm:pt modelId="{EC0FA608-AF87-484E-AA12-299FA2D9513E}" type="parTrans" cxnId="{E47B96FE-2B31-014C-98C1-27B60F19AC7A}">
      <dgm:prSet/>
      <dgm:spPr/>
      <dgm:t>
        <a:bodyPr/>
        <a:lstStyle/>
        <a:p>
          <a:endParaRPr lang="ru-RU"/>
        </a:p>
      </dgm:t>
    </dgm:pt>
    <dgm:pt modelId="{52378872-94EC-2743-8294-C22BBD7D2E0A}" type="sibTrans" cxnId="{E47B96FE-2B31-014C-98C1-27B60F19AC7A}">
      <dgm:prSet/>
      <dgm:spPr/>
      <dgm:t>
        <a:bodyPr/>
        <a:lstStyle/>
        <a:p>
          <a:endParaRPr lang="ru-RU"/>
        </a:p>
      </dgm:t>
    </dgm:pt>
    <dgm:pt modelId="{15E1D399-6C73-6342-AC72-D14ED521A6F9}">
      <dgm:prSet/>
      <dgm:spPr/>
      <dgm:t>
        <a:bodyPr/>
        <a:lstStyle/>
        <a:p>
          <a:r>
            <a:rPr lang="ru-RU" dirty="0"/>
            <a:t>Обучение без учителя</a:t>
          </a:r>
        </a:p>
      </dgm:t>
    </dgm:pt>
    <dgm:pt modelId="{531C4935-A520-EA4F-AE98-3CD0069E6D96}" type="parTrans" cxnId="{F881E755-F132-244D-941B-D99D646F8FFE}">
      <dgm:prSet/>
      <dgm:spPr/>
      <dgm:t>
        <a:bodyPr/>
        <a:lstStyle/>
        <a:p>
          <a:endParaRPr lang="ru-RU"/>
        </a:p>
      </dgm:t>
    </dgm:pt>
    <dgm:pt modelId="{BD881E57-8807-6043-B859-F8F47A4F4657}" type="sibTrans" cxnId="{F881E755-F132-244D-941B-D99D646F8FFE}">
      <dgm:prSet/>
      <dgm:spPr/>
      <dgm:t>
        <a:bodyPr/>
        <a:lstStyle/>
        <a:p>
          <a:endParaRPr lang="ru-RU"/>
        </a:p>
      </dgm:t>
    </dgm:pt>
    <dgm:pt modelId="{3529F165-7EF8-0E4B-8145-13A11A8AEFAD}">
      <dgm:prSet/>
      <dgm:spPr/>
      <dgm:t>
        <a:bodyPr/>
        <a:lstStyle/>
        <a:p>
          <a:r>
            <a:rPr lang="ru-RU" dirty="0"/>
            <a:t>Обучение с подкреплением</a:t>
          </a:r>
        </a:p>
      </dgm:t>
    </dgm:pt>
    <dgm:pt modelId="{1719C98D-CE35-D249-817C-FCF160BC7C95}" type="parTrans" cxnId="{EE5F1B26-5A99-9F45-9BA1-BD6FEFEBC97D}">
      <dgm:prSet/>
      <dgm:spPr/>
      <dgm:t>
        <a:bodyPr/>
        <a:lstStyle/>
        <a:p>
          <a:endParaRPr lang="ru-RU"/>
        </a:p>
      </dgm:t>
    </dgm:pt>
    <dgm:pt modelId="{205DC6D4-B544-C84C-BF1E-A2F9CC07270E}" type="sibTrans" cxnId="{EE5F1B26-5A99-9F45-9BA1-BD6FEFEBC97D}">
      <dgm:prSet/>
      <dgm:spPr/>
      <dgm:t>
        <a:bodyPr/>
        <a:lstStyle/>
        <a:p>
          <a:endParaRPr lang="ru-RU"/>
        </a:p>
      </dgm:t>
    </dgm:pt>
    <dgm:pt modelId="{E7BCD49E-6E10-5247-863D-ABE9A526ACF5}">
      <dgm:prSet/>
      <dgm:spPr/>
      <dgm:t>
        <a:bodyPr/>
        <a:lstStyle/>
        <a:p>
          <a:r>
            <a:rPr lang="ru-RU" dirty="0"/>
            <a:t>Машинное обучение</a:t>
          </a:r>
        </a:p>
      </dgm:t>
    </dgm:pt>
    <dgm:pt modelId="{C517CAD2-C0F1-0141-BEF1-E76895605979}" type="parTrans" cxnId="{EB1FC8E1-AFB1-0D4B-A38D-B48220E2FDEE}">
      <dgm:prSet/>
      <dgm:spPr/>
      <dgm:t>
        <a:bodyPr/>
        <a:lstStyle/>
        <a:p>
          <a:endParaRPr lang="ru-RU"/>
        </a:p>
      </dgm:t>
    </dgm:pt>
    <dgm:pt modelId="{D2EA2017-E0B7-FE42-933B-151A0D967AC4}" type="sibTrans" cxnId="{EB1FC8E1-AFB1-0D4B-A38D-B48220E2FDEE}">
      <dgm:prSet/>
      <dgm:spPr/>
      <dgm:t>
        <a:bodyPr/>
        <a:lstStyle/>
        <a:p>
          <a:endParaRPr lang="ru-RU"/>
        </a:p>
      </dgm:t>
    </dgm:pt>
    <dgm:pt modelId="{11DBFB48-D84E-3A49-965C-0C4D6CC36E4F}" type="pres">
      <dgm:prSet presAssocID="{20AF7A45-4264-DE43-BEBA-75E0BC4D9AD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7ECF8D3-282A-9B4B-9EEE-33E2D5A34D2C}" type="pres">
      <dgm:prSet presAssocID="{E7BCD49E-6E10-5247-863D-ABE9A526ACF5}" presName="hierRoot1" presStyleCnt="0">
        <dgm:presLayoutVars>
          <dgm:hierBranch val="init"/>
        </dgm:presLayoutVars>
      </dgm:prSet>
      <dgm:spPr/>
    </dgm:pt>
    <dgm:pt modelId="{F8811C05-08C2-5841-8E6C-7AE1E13FBB23}" type="pres">
      <dgm:prSet presAssocID="{E7BCD49E-6E10-5247-863D-ABE9A526ACF5}" presName="rootComposite1" presStyleCnt="0"/>
      <dgm:spPr/>
    </dgm:pt>
    <dgm:pt modelId="{6908F0B9-8D06-4541-815C-7B1990E0F908}" type="pres">
      <dgm:prSet presAssocID="{E7BCD49E-6E10-5247-863D-ABE9A526ACF5}" presName="rootText1" presStyleLbl="node0" presStyleIdx="0" presStyleCnt="1">
        <dgm:presLayoutVars>
          <dgm:chPref val="3"/>
        </dgm:presLayoutVars>
      </dgm:prSet>
      <dgm:spPr/>
    </dgm:pt>
    <dgm:pt modelId="{D6566067-5C83-BA49-8A6A-484DB5A652E7}" type="pres">
      <dgm:prSet presAssocID="{E7BCD49E-6E10-5247-863D-ABE9A526ACF5}" presName="rootConnector1" presStyleLbl="node1" presStyleIdx="0" presStyleCnt="0"/>
      <dgm:spPr/>
    </dgm:pt>
    <dgm:pt modelId="{6569B52A-2798-0649-B129-09F7002D1109}" type="pres">
      <dgm:prSet presAssocID="{E7BCD49E-6E10-5247-863D-ABE9A526ACF5}" presName="hierChild2" presStyleCnt="0"/>
      <dgm:spPr/>
    </dgm:pt>
    <dgm:pt modelId="{043AE59E-97C2-464E-B037-FAEC4F81D1D1}" type="pres">
      <dgm:prSet presAssocID="{EC0FA608-AF87-484E-AA12-299FA2D9513E}" presName="Name37" presStyleLbl="parChTrans1D2" presStyleIdx="0" presStyleCnt="3"/>
      <dgm:spPr/>
    </dgm:pt>
    <dgm:pt modelId="{F7547E43-BB28-FF4E-90F9-A6D6E3319995}" type="pres">
      <dgm:prSet presAssocID="{51A06B99-AA8A-A24B-9B07-0A4532ACDE17}" presName="hierRoot2" presStyleCnt="0">
        <dgm:presLayoutVars>
          <dgm:hierBranch val="init"/>
        </dgm:presLayoutVars>
      </dgm:prSet>
      <dgm:spPr/>
    </dgm:pt>
    <dgm:pt modelId="{AF47D679-9697-9649-AF72-D4BA69DA3FAF}" type="pres">
      <dgm:prSet presAssocID="{51A06B99-AA8A-A24B-9B07-0A4532ACDE17}" presName="rootComposite" presStyleCnt="0"/>
      <dgm:spPr/>
    </dgm:pt>
    <dgm:pt modelId="{F97AE900-9DB1-4E42-9554-9580C6F9C767}" type="pres">
      <dgm:prSet presAssocID="{51A06B99-AA8A-A24B-9B07-0A4532ACDE17}" presName="rootText" presStyleLbl="node2" presStyleIdx="0" presStyleCnt="3">
        <dgm:presLayoutVars>
          <dgm:chPref val="3"/>
        </dgm:presLayoutVars>
      </dgm:prSet>
      <dgm:spPr/>
    </dgm:pt>
    <dgm:pt modelId="{02CCE573-E97D-7549-ABA2-51BE9C710CAB}" type="pres">
      <dgm:prSet presAssocID="{51A06B99-AA8A-A24B-9B07-0A4532ACDE17}" presName="rootConnector" presStyleLbl="node2" presStyleIdx="0" presStyleCnt="3"/>
      <dgm:spPr/>
    </dgm:pt>
    <dgm:pt modelId="{1F976D8E-74FC-E845-85BF-15A8262CA217}" type="pres">
      <dgm:prSet presAssocID="{51A06B99-AA8A-A24B-9B07-0A4532ACDE17}" presName="hierChild4" presStyleCnt="0"/>
      <dgm:spPr/>
    </dgm:pt>
    <dgm:pt modelId="{E1F442B5-EE17-C047-941C-48710819B269}" type="pres">
      <dgm:prSet presAssocID="{51A06B99-AA8A-A24B-9B07-0A4532ACDE17}" presName="hierChild5" presStyleCnt="0"/>
      <dgm:spPr/>
    </dgm:pt>
    <dgm:pt modelId="{F892CC60-F287-8D4B-9AB2-CECD026B3F59}" type="pres">
      <dgm:prSet presAssocID="{531C4935-A520-EA4F-AE98-3CD0069E6D96}" presName="Name37" presStyleLbl="parChTrans1D2" presStyleIdx="1" presStyleCnt="3"/>
      <dgm:spPr/>
    </dgm:pt>
    <dgm:pt modelId="{91968A88-940E-7948-BEE6-4D4DDDC0F451}" type="pres">
      <dgm:prSet presAssocID="{15E1D399-6C73-6342-AC72-D14ED521A6F9}" presName="hierRoot2" presStyleCnt="0">
        <dgm:presLayoutVars>
          <dgm:hierBranch val="init"/>
        </dgm:presLayoutVars>
      </dgm:prSet>
      <dgm:spPr/>
    </dgm:pt>
    <dgm:pt modelId="{4A496886-DDBA-0142-83AB-42242C2D58D8}" type="pres">
      <dgm:prSet presAssocID="{15E1D399-6C73-6342-AC72-D14ED521A6F9}" presName="rootComposite" presStyleCnt="0"/>
      <dgm:spPr/>
    </dgm:pt>
    <dgm:pt modelId="{EF33EFF4-6893-9A46-A244-D26FF86EEADF}" type="pres">
      <dgm:prSet presAssocID="{15E1D399-6C73-6342-AC72-D14ED521A6F9}" presName="rootText" presStyleLbl="node2" presStyleIdx="1" presStyleCnt="3">
        <dgm:presLayoutVars>
          <dgm:chPref val="3"/>
        </dgm:presLayoutVars>
      </dgm:prSet>
      <dgm:spPr/>
    </dgm:pt>
    <dgm:pt modelId="{C2122924-FC02-BC40-8433-5443D3A660E0}" type="pres">
      <dgm:prSet presAssocID="{15E1D399-6C73-6342-AC72-D14ED521A6F9}" presName="rootConnector" presStyleLbl="node2" presStyleIdx="1" presStyleCnt="3"/>
      <dgm:spPr/>
    </dgm:pt>
    <dgm:pt modelId="{98AEB150-8883-5442-9CCB-6061A59D9FCA}" type="pres">
      <dgm:prSet presAssocID="{15E1D399-6C73-6342-AC72-D14ED521A6F9}" presName="hierChild4" presStyleCnt="0"/>
      <dgm:spPr/>
    </dgm:pt>
    <dgm:pt modelId="{37BA6ABC-1D67-CE4C-94E2-97234939707F}" type="pres">
      <dgm:prSet presAssocID="{15E1D399-6C73-6342-AC72-D14ED521A6F9}" presName="hierChild5" presStyleCnt="0"/>
      <dgm:spPr/>
    </dgm:pt>
    <dgm:pt modelId="{6CA8A8C5-0D4A-0F48-8E4C-AD53371064C2}" type="pres">
      <dgm:prSet presAssocID="{1719C98D-CE35-D249-817C-FCF160BC7C95}" presName="Name37" presStyleLbl="parChTrans1D2" presStyleIdx="2" presStyleCnt="3"/>
      <dgm:spPr/>
    </dgm:pt>
    <dgm:pt modelId="{520F7C8A-4E61-C04D-8B6E-603524A8BDFE}" type="pres">
      <dgm:prSet presAssocID="{3529F165-7EF8-0E4B-8145-13A11A8AEFAD}" presName="hierRoot2" presStyleCnt="0">
        <dgm:presLayoutVars>
          <dgm:hierBranch val="init"/>
        </dgm:presLayoutVars>
      </dgm:prSet>
      <dgm:spPr/>
    </dgm:pt>
    <dgm:pt modelId="{23BC0F06-1BA2-C04D-80A2-91E3A5ED68B9}" type="pres">
      <dgm:prSet presAssocID="{3529F165-7EF8-0E4B-8145-13A11A8AEFAD}" presName="rootComposite" presStyleCnt="0"/>
      <dgm:spPr/>
    </dgm:pt>
    <dgm:pt modelId="{C7355EA6-372A-7C4B-A64A-BFA911CC8D09}" type="pres">
      <dgm:prSet presAssocID="{3529F165-7EF8-0E4B-8145-13A11A8AEFAD}" presName="rootText" presStyleLbl="node2" presStyleIdx="2" presStyleCnt="3">
        <dgm:presLayoutVars>
          <dgm:chPref val="3"/>
        </dgm:presLayoutVars>
      </dgm:prSet>
      <dgm:spPr/>
    </dgm:pt>
    <dgm:pt modelId="{58DE294D-2F8B-7047-87F0-63A96B4AD311}" type="pres">
      <dgm:prSet presAssocID="{3529F165-7EF8-0E4B-8145-13A11A8AEFAD}" presName="rootConnector" presStyleLbl="node2" presStyleIdx="2" presStyleCnt="3"/>
      <dgm:spPr/>
    </dgm:pt>
    <dgm:pt modelId="{5423C960-9739-5344-9703-F2CE4A3EF94C}" type="pres">
      <dgm:prSet presAssocID="{3529F165-7EF8-0E4B-8145-13A11A8AEFAD}" presName="hierChild4" presStyleCnt="0"/>
      <dgm:spPr/>
    </dgm:pt>
    <dgm:pt modelId="{EBFD4160-1A88-4B4E-BEAA-5530C9CEE154}" type="pres">
      <dgm:prSet presAssocID="{3529F165-7EF8-0E4B-8145-13A11A8AEFAD}" presName="hierChild5" presStyleCnt="0"/>
      <dgm:spPr/>
    </dgm:pt>
    <dgm:pt modelId="{30B69356-7BBB-5041-BEDB-95A4EB0999A4}" type="pres">
      <dgm:prSet presAssocID="{E7BCD49E-6E10-5247-863D-ABE9A526ACF5}" presName="hierChild3" presStyleCnt="0"/>
      <dgm:spPr/>
    </dgm:pt>
  </dgm:ptLst>
  <dgm:cxnLst>
    <dgm:cxn modelId="{EE5F1B26-5A99-9F45-9BA1-BD6FEFEBC97D}" srcId="{E7BCD49E-6E10-5247-863D-ABE9A526ACF5}" destId="{3529F165-7EF8-0E4B-8145-13A11A8AEFAD}" srcOrd="2" destOrd="0" parTransId="{1719C98D-CE35-D249-817C-FCF160BC7C95}" sibTransId="{205DC6D4-B544-C84C-BF1E-A2F9CC07270E}"/>
    <dgm:cxn modelId="{CBA59D3B-1C25-D446-9F2C-F8F01FDD7F8A}" type="presOf" srcId="{20AF7A45-4264-DE43-BEBA-75E0BC4D9ADA}" destId="{11DBFB48-D84E-3A49-965C-0C4D6CC36E4F}" srcOrd="0" destOrd="0" presId="urn:microsoft.com/office/officeart/2005/8/layout/orgChart1"/>
    <dgm:cxn modelId="{1DD55844-A561-AF42-BADC-EFE28A5E20F9}" type="presOf" srcId="{E7BCD49E-6E10-5247-863D-ABE9A526ACF5}" destId="{D6566067-5C83-BA49-8A6A-484DB5A652E7}" srcOrd="1" destOrd="0" presId="urn:microsoft.com/office/officeart/2005/8/layout/orgChart1"/>
    <dgm:cxn modelId="{EE78C54D-52E0-B34A-A68D-F76FA832E1C0}" type="presOf" srcId="{51A06B99-AA8A-A24B-9B07-0A4532ACDE17}" destId="{02CCE573-E97D-7549-ABA2-51BE9C710CAB}" srcOrd="1" destOrd="0" presId="urn:microsoft.com/office/officeart/2005/8/layout/orgChart1"/>
    <dgm:cxn modelId="{AFE3EA4D-DDB7-A544-8854-B3A84026490F}" type="presOf" srcId="{531C4935-A520-EA4F-AE98-3CD0069E6D96}" destId="{F892CC60-F287-8D4B-9AB2-CECD026B3F59}" srcOrd="0" destOrd="0" presId="urn:microsoft.com/office/officeart/2005/8/layout/orgChart1"/>
    <dgm:cxn modelId="{7EA81052-418E-6D42-98B8-97C69028E04F}" type="presOf" srcId="{E7BCD49E-6E10-5247-863D-ABE9A526ACF5}" destId="{6908F0B9-8D06-4541-815C-7B1990E0F908}" srcOrd="0" destOrd="0" presId="urn:microsoft.com/office/officeart/2005/8/layout/orgChart1"/>
    <dgm:cxn modelId="{F881E755-F132-244D-941B-D99D646F8FFE}" srcId="{E7BCD49E-6E10-5247-863D-ABE9A526ACF5}" destId="{15E1D399-6C73-6342-AC72-D14ED521A6F9}" srcOrd="1" destOrd="0" parTransId="{531C4935-A520-EA4F-AE98-3CD0069E6D96}" sibTransId="{BD881E57-8807-6043-B859-F8F47A4F4657}"/>
    <dgm:cxn modelId="{05AE9B5E-38FF-1343-A5C2-0923F77344AE}" type="presOf" srcId="{3529F165-7EF8-0E4B-8145-13A11A8AEFAD}" destId="{C7355EA6-372A-7C4B-A64A-BFA911CC8D09}" srcOrd="0" destOrd="0" presId="urn:microsoft.com/office/officeart/2005/8/layout/orgChart1"/>
    <dgm:cxn modelId="{E11E9C72-8766-064B-B9BE-E4FFC44215AE}" type="presOf" srcId="{1719C98D-CE35-D249-817C-FCF160BC7C95}" destId="{6CA8A8C5-0D4A-0F48-8E4C-AD53371064C2}" srcOrd="0" destOrd="0" presId="urn:microsoft.com/office/officeart/2005/8/layout/orgChart1"/>
    <dgm:cxn modelId="{64EC3BA5-0B84-6341-A3F6-101105390993}" type="presOf" srcId="{51A06B99-AA8A-A24B-9B07-0A4532ACDE17}" destId="{F97AE900-9DB1-4E42-9554-9580C6F9C767}" srcOrd="0" destOrd="0" presId="urn:microsoft.com/office/officeart/2005/8/layout/orgChart1"/>
    <dgm:cxn modelId="{A78745B2-02D8-9840-A510-FF823C26BFEC}" type="presOf" srcId="{EC0FA608-AF87-484E-AA12-299FA2D9513E}" destId="{043AE59E-97C2-464E-B037-FAEC4F81D1D1}" srcOrd="0" destOrd="0" presId="urn:microsoft.com/office/officeart/2005/8/layout/orgChart1"/>
    <dgm:cxn modelId="{30F6CADB-C9B2-FE4C-A3B1-76BBA5212C73}" type="presOf" srcId="{15E1D399-6C73-6342-AC72-D14ED521A6F9}" destId="{EF33EFF4-6893-9A46-A244-D26FF86EEADF}" srcOrd="0" destOrd="0" presId="urn:microsoft.com/office/officeart/2005/8/layout/orgChart1"/>
    <dgm:cxn modelId="{EB1FC8E1-AFB1-0D4B-A38D-B48220E2FDEE}" srcId="{20AF7A45-4264-DE43-BEBA-75E0BC4D9ADA}" destId="{E7BCD49E-6E10-5247-863D-ABE9A526ACF5}" srcOrd="0" destOrd="0" parTransId="{C517CAD2-C0F1-0141-BEF1-E76895605979}" sibTransId="{D2EA2017-E0B7-FE42-933B-151A0D967AC4}"/>
    <dgm:cxn modelId="{A69DFDED-7BE2-6343-BCEF-4A8B7CAFD2F5}" type="presOf" srcId="{3529F165-7EF8-0E4B-8145-13A11A8AEFAD}" destId="{58DE294D-2F8B-7047-87F0-63A96B4AD311}" srcOrd="1" destOrd="0" presId="urn:microsoft.com/office/officeart/2005/8/layout/orgChart1"/>
    <dgm:cxn modelId="{73DAFBF8-4198-7447-8E76-214AAF824286}" type="presOf" srcId="{15E1D399-6C73-6342-AC72-D14ED521A6F9}" destId="{C2122924-FC02-BC40-8433-5443D3A660E0}" srcOrd="1" destOrd="0" presId="urn:microsoft.com/office/officeart/2005/8/layout/orgChart1"/>
    <dgm:cxn modelId="{E47B96FE-2B31-014C-98C1-27B60F19AC7A}" srcId="{E7BCD49E-6E10-5247-863D-ABE9A526ACF5}" destId="{51A06B99-AA8A-A24B-9B07-0A4532ACDE17}" srcOrd="0" destOrd="0" parTransId="{EC0FA608-AF87-484E-AA12-299FA2D9513E}" sibTransId="{52378872-94EC-2743-8294-C22BBD7D2E0A}"/>
    <dgm:cxn modelId="{7AAEE661-B5D2-EC4B-80D6-3C0756DBB452}" type="presParOf" srcId="{11DBFB48-D84E-3A49-965C-0C4D6CC36E4F}" destId="{57ECF8D3-282A-9B4B-9EEE-33E2D5A34D2C}" srcOrd="0" destOrd="0" presId="urn:microsoft.com/office/officeart/2005/8/layout/orgChart1"/>
    <dgm:cxn modelId="{B166AED6-7CD5-8D4F-BB91-8766ADC12A64}" type="presParOf" srcId="{57ECF8D3-282A-9B4B-9EEE-33E2D5A34D2C}" destId="{F8811C05-08C2-5841-8E6C-7AE1E13FBB23}" srcOrd="0" destOrd="0" presId="urn:microsoft.com/office/officeart/2005/8/layout/orgChart1"/>
    <dgm:cxn modelId="{15720532-9519-054A-B536-26965CAC5641}" type="presParOf" srcId="{F8811C05-08C2-5841-8E6C-7AE1E13FBB23}" destId="{6908F0B9-8D06-4541-815C-7B1990E0F908}" srcOrd="0" destOrd="0" presId="urn:microsoft.com/office/officeart/2005/8/layout/orgChart1"/>
    <dgm:cxn modelId="{24E3A918-9765-904B-A28A-62D6C99EC38A}" type="presParOf" srcId="{F8811C05-08C2-5841-8E6C-7AE1E13FBB23}" destId="{D6566067-5C83-BA49-8A6A-484DB5A652E7}" srcOrd="1" destOrd="0" presId="urn:microsoft.com/office/officeart/2005/8/layout/orgChart1"/>
    <dgm:cxn modelId="{DD01D1D5-A297-474C-9769-7D09D4AB2E8A}" type="presParOf" srcId="{57ECF8D3-282A-9B4B-9EEE-33E2D5A34D2C}" destId="{6569B52A-2798-0649-B129-09F7002D1109}" srcOrd="1" destOrd="0" presId="urn:microsoft.com/office/officeart/2005/8/layout/orgChart1"/>
    <dgm:cxn modelId="{02E3A6C2-B9EE-DF4A-ADC6-A265DAE050F0}" type="presParOf" srcId="{6569B52A-2798-0649-B129-09F7002D1109}" destId="{043AE59E-97C2-464E-B037-FAEC4F81D1D1}" srcOrd="0" destOrd="0" presId="urn:microsoft.com/office/officeart/2005/8/layout/orgChart1"/>
    <dgm:cxn modelId="{A0F216AA-3513-5F4D-AD5E-B4756062AF9C}" type="presParOf" srcId="{6569B52A-2798-0649-B129-09F7002D1109}" destId="{F7547E43-BB28-FF4E-90F9-A6D6E3319995}" srcOrd="1" destOrd="0" presId="urn:microsoft.com/office/officeart/2005/8/layout/orgChart1"/>
    <dgm:cxn modelId="{6BFEA298-0B1E-6348-84EE-A9C5AAB56126}" type="presParOf" srcId="{F7547E43-BB28-FF4E-90F9-A6D6E3319995}" destId="{AF47D679-9697-9649-AF72-D4BA69DA3FAF}" srcOrd="0" destOrd="0" presId="urn:microsoft.com/office/officeart/2005/8/layout/orgChart1"/>
    <dgm:cxn modelId="{AD675297-ED2D-1941-8723-2A7A2B2FC8FC}" type="presParOf" srcId="{AF47D679-9697-9649-AF72-D4BA69DA3FAF}" destId="{F97AE900-9DB1-4E42-9554-9580C6F9C767}" srcOrd="0" destOrd="0" presId="urn:microsoft.com/office/officeart/2005/8/layout/orgChart1"/>
    <dgm:cxn modelId="{40957548-C7C1-F44F-BBC4-D14FD77F7E9A}" type="presParOf" srcId="{AF47D679-9697-9649-AF72-D4BA69DA3FAF}" destId="{02CCE573-E97D-7549-ABA2-51BE9C710CAB}" srcOrd="1" destOrd="0" presId="urn:microsoft.com/office/officeart/2005/8/layout/orgChart1"/>
    <dgm:cxn modelId="{907CB123-66B0-1944-818A-9C1818B95591}" type="presParOf" srcId="{F7547E43-BB28-FF4E-90F9-A6D6E3319995}" destId="{1F976D8E-74FC-E845-85BF-15A8262CA217}" srcOrd="1" destOrd="0" presId="urn:microsoft.com/office/officeart/2005/8/layout/orgChart1"/>
    <dgm:cxn modelId="{650E2FDB-E1DD-2244-8046-BC42834C703F}" type="presParOf" srcId="{F7547E43-BB28-FF4E-90F9-A6D6E3319995}" destId="{E1F442B5-EE17-C047-941C-48710819B269}" srcOrd="2" destOrd="0" presId="urn:microsoft.com/office/officeart/2005/8/layout/orgChart1"/>
    <dgm:cxn modelId="{5F43326E-B038-D24E-AB8F-6F5BC51CAB6F}" type="presParOf" srcId="{6569B52A-2798-0649-B129-09F7002D1109}" destId="{F892CC60-F287-8D4B-9AB2-CECD026B3F59}" srcOrd="2" destOrd="0" presId="urn:microsoft.com/office/officeart/2005/8/layout/orgChart1"/>
    <dgm:cxn modelId="{2F3E8157-0177-E44D-8649-DA08F1A14DA0}" type="presParOf" srcId="{6569B52A-2798-0649-B129-09F7002D1109}" destId="{91968A88-940E-7948-BEE6-4D4DDDC0F451}" srcOrd="3" destOrd="0" presId="urn:microsoft.com/office/officeart/2005/8/layout/orgChart1"/>
    <dgm:cxn modelId="{C034E5BB-40DC-F444-9FA2-8772A968A5AD}" type="presParOf" srcId="{91968A88-940E-7948-BEE6-4D4DDDC0F451}" destId="{4A496886-DDBA-0142-83AB-42242C2D58D8}" srcOrd="0" destOrd="0" presId="urn:microsoft.com/office/officeart/2005/8/layout/orgChart1"/>
    <dgm:cxn modelId="{694A72F0-6B51-B840-B5D9-F307682BEFC8}" type="presParOf" srcId="{4A496886-DDBA-0142-83AB-42242C2D58D8}" destId="{EF33EFF4-6893-9A46-A244-D26FF86EEADF}" srcOrd="0" destOrd="0" presId="urn:microsoft.com/office/officeart/2005/8/layout/orgChart1"/>
    <dgm:cxn modelId="{977B17A2-27EE-BA43-8440-65E3D2E10A80}" type="presParOf" srcId="{4A496886-DDBA-0142-83AB-42242C2D58D8}" destId="{C2122924-FC02-BC40-8433-5443D3A660E0}" srcOrd="1" destOrd="0" presId="urn:microsoft.com/office/officeart/2005/8/layout/orgChart1"/>
    <dgm:cxn modelId="{F9AA9EEE-872C-8848-A8F8-5B5817D9EB58}" type="presParOf" srcId="{91968A88-940E-7948-BEE6-4D4DDDC0F451}" destId="{98AEB150-8883-5442-9CCB-6061A59D9FCA}" srcOrd="1" destOrd="0" presId="urn:microsoft.com/office/officeart/2005/8/layout/orgChart1"/>
    <dgm:cxn modelId="{6264B7DC-4B75-7F41-8C47-539D0181D4C7}" type="presParOf" srcId="{91968A88-940E-7948-BEE6-4D4DDDC0F451}" destId="{37BA6ABC-1D67-CE4C-94E2-97234939707F}" srcOrd="2" destOrd="0" presId="urn:microsoft.com/office/officeart/2005/8/layout/orgChart1"/>
    <dgm:cxn modelId="{C964DE5E-AC0F-8548-8703-8978EBB38736}" type="presParOf" srcId="{6569B52A-2798-0649-B129-09F7002D1109}" destId="{6CA8A8C5-0D4A-0F48-8E4C-AD53371064C2}" srcOrd="4" destOrd="0" presId="urn:microsoft.com/office/officeart/2005/8/layout/orgChart1"/>
    <dgm:cxn modelId="{2D923E54-0884-374A-9D42-00EBD352AB88}" type="presParOf" srcId="{6569B52A-2798-0649-B129-09F7002D1109}" destId="{520F7C8A-4E61-C04D-8B6E-603524A8BDFE}" srcOrd="5" destOrd="0" presId="urn:microsoft.com/office/officeart/2005/8/layout/orgChart1"/>
    <dgm:cxn modelId="{8F07937D-DAA1-6B45-8D8D-1A9B1B28090D}" type="presParOf" srcId="{520F7C8A-4E61-C04D-8B6E-603524A8BDFE}" destId="{23BC0F06-1BA2-C04D-80A2-91E3A5ED68B9}" srcOrd="0" destOrd="0" presId="urn:microsoft.com/office/officeart/2005/8/layout/orgChart1"/>
    <dgm:cxn modelId="{F33E218C-2CAD-A949-9FBB-CC692104EE53}" type="presParOf" srcId="{23BC0F06-1BA2-C04D-80A2-91E3A5ED68B9}" destId="{C7355EA6-372A-7C4B-A64A-BFA911CC8D09}" srcOrd="0" destOrd="0" presId="urn:microsoft.com/office/officeart/2005/8/layout/orgChart1"/>
    <dgm:cxn modelId="{20DBA361-1480-554F-ACE7-A320EA9BD195}" type="presParOf" srcId="{23BC0F06-1BA2-C04D-80A2-91E3A5ED68B9}" destId="{58DE294D-2F8B-7047-87F0-63A96B4AD311}" srcOrd="1" destOrd="0" presId="urn:microsoft.com/office/officeart/2005/8/layout/orgChart1"/>
    <dgm:cxn modelId="{3F0A31FB-A27E-7B45-B10B-B8012D728DD3}" type="presParOf" srcId="{520F7C8A-4E61-C04D-8B6E-603524A8BDFE}" destId="{5423C960-9739-5344-9703-F2CE4A3EF94C}" srcOrd="1" destOrd="0" presId="urn:microsoft.com/office/officeart/2005/8/layout/orgChart1"/>
    <dgm:cxn modelId="{2ABAF33C-DF4B-3C41-A519-17CA50A62479}" type="presParOf" srcId="{520F7C8A-4E61-C04D-8B6E-603524A8BDFE}" destId="{EBFD4160-1A88-4B4E-BEAA-5530C9CEE154}" srcOrd="2" destOrd="0" presId="urn:microsoft.com/office/officeart/2005/8/layout/orgChart1"/>
    <dgm:cxn modelId="{09D78311-51C9-7A47-8F66-A791F8061CEA}" type="presParOf" srcId="{57ECF8D3-282A-9B4B-9EEE-33E2D5A34D2C}" destId="{30B69356-7BBB-5041-BEDB-95A4EB0999A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3DE858-03AD-684A-AB9A-F49E56D11B8F}">
      <dsp:nvSpPr>
        <dsp:cNvPr id="0" name=""/>
        <dsp:cNvSpPr/>
      </dsp:nvSpPr>
      <dsp:spPr>
        <a:xfrm>
          <a:off x="2950388" y="2364822"/>
          <a:ext cx="1985923" cy="19859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Поиск решений (оптимизация)</a:t>
          </a:r>
        </a:p>
      </dsp:txBody>
      <dsp:txXfrm>
        <a:off x="3241220" y="2655654"/>
        <a:ext cx="1404259" cy="1404259"/>
      </dsp:txXfrm>
    </dsp:sp>
    <dsp:sp modelId="{74148ABB-2276-0C4A-AF71-1C1DDA514857}">
      <dsp:nvSpPr>
        <dsp:cNvPr id="0" name=""/>
        <dsp:cNvSpPr/>
      </dsp:nvSpPr>
      <dsp:spPr>
        <a:xfrm rot="12900000">
          <a:off x="1673933" y="2018253"/>
          <a:ext cx="1521052" cy="56598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D2BDB6-BEBD-3949-91B2-DFC2409FB495}">
      <dsp:nvSpPr>
        <dsp:cNvPr id="0" name=""/>
        <dsp:cNvSpPr/>
      </dsp:nvSpPr>
      <dsp:spPr>
        <a:xfrm>
          <a:off x="868159" y="1110376"/>
          <a:ext cx="1886627" cy="15093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/>
            <a:t>Эксперты ЭС</a:t>
          </a:r>
        </a:p>
      </dsp:txBody>
      <dsp:txXfrm>
        <a:off x="912365" y="1154582"/>
        <a:ext cx="1798215" cy="1420889"/>
      </dsp:txXfrm>
    </dsp:sp>
    <dsp:sp modelId="{08CA93C2-E7AB-944A-89E4-95437DAE86F8}">
      <dsp:nvSpPr>
        <dsp:cNvPr id="0" name=""/>
        <dsp:cNvSpPr/>
      </dsp:nvSpPr>
      <dsp:spPr>
        <a:xfrm rot="16200000">
          <a:off x="3182823" y="1232775"/>
          <a:ext cx="1521052" cy="56598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83A487-FC0C-3F46-9267-27B28B2EF3AE}">
      <dsp:nvSpPr>
        <dsp:cNvPr id="0" name=""/>
        <dsp:cNvSpPr/>
      </dsp:nvSpPr>
      <dsp:spPr>
        <a:xfrm>
          <a:off x="3000036" y="592"/>
          <a:ext cx="1886627" cy="15093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/>
            <a:t>ЛПР СППР</a:t>
          </a:r>
        </a:p>
      </dsp:txBody>
      <dsp:txXfrm>
        <a:off x="3044242" y="44798"/>
        <a:ext cx="1798215" cy="1420889"/>
      </dsp:txXfrm>
    </dsp:sp>
    <dsp:sp modelId="{FFDC4AAC-B597-AE4D-BF7C-DADE408762B4}">
      <dsp:nvSpPr>
        <dsp:cNvPr id="0" name=""/>
        <dsp:cNvSpPr/>
      </dsp:nvSpPr>
      <dsp:spPr>
        <a:xfrm rot="19500000">
          <a:off x="4691713" y="2018253"/>
          <a:ext cx="1521052" cy="56598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A11BE-AA8B-2245-8A6C-E98A5D26194C}">
      <dsp:nvSpPr>
        <dsp:cNvPr id="0" name=""/>
        <dsp:cNvSpPr/>
      </dsp:nvSpPr>
      <dsp:spPr>
        <a:xfrm>
          <a:off x="5131913" y="1110376"/>
          <a:ext cx="1886627" cy="15093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/>
            <a:t>Машинное обучение</a:t>
          </a:r>
        </a:p>
      </dsp:txBody>
      <dsp:txXfrm>
        <a:off x="5176119" y="1154582"/>
        <a:ext cx="1798215" cy="14208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A8A8C5-0D4A-0F48-8E4C-AD53371064C2}">
      <dsp:nvSpPr>
        <dsp:cNvPr id="0" name=""/>
        <dsp:cNvSpPr/>
      </dsp:nvSpPr>
      <dsp:spPr>
        <a:xfrm>
          <a:off x="3943350" y="1933565"/>
          <a:ext cx="2789949" cy="484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103"/>
              </a:lnTo>
              <a:lnTo>
                <a:pt x="2789949" y="242103"/>
              </a:lnTo>
              <a:lnTo>
                <a:pt x="2789949" y="4842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92CC60-F287-8D4B-9AB2-CECD026B3F59}">
      <dsp:nvSpPr>
        <dsp:cNvPr id="0" name=""/>
        <dsp:cNvSpPr/>
      </dsp:nvSpPr>
      <dsp:spPr>
        <a:xfrm>
          <a:off x="3897630" y="1933565"/>
          <a:ext cx="91440" cy="4842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42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3AE59E-97C2-464E-B037-FAEC4F81D1D1}">
      <dsp:nvSpPr>
        <dsp:cNvPr id="0" name=""/>
        <dsp:cNvSpPr/>
      </dsp:nvSpPr>
      <dsp:spPr>
        <a:xfrm>
          <a:off x="1153400" y="1933565"/>
          <a:ext cx="2789949" cy="484206"/>
        </a:xfrm>
        <a:custGeom>
          <a:avLst/>
          <a:gdLst/>
          <a:ahLst/>
          <a:cxnLst/>
          <a:rect l="0" t="0" r="0" b="0"/>
          <a:pathLst>
            <a:path>
              <a:moveTo>
                <a:pt x="2789949" y="0"/>
              </a:moveTo>
              <a:lnTo>
                <a:pt x="2789949" y="242103"/>
              </a:lnTo>
              <a:lnTo>
                <a:pt x="0" y="242103"/>
              </a:lnTo>
              <a:lnTo>
                <a:pt x="0" y="4842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08F0B9-8D06-4541-815C-7B1990E0F908}">
      <dsp:nvSpPr>
        <dsp:cNvPr id="0" name=""/>
        <dsp:cNvSpPr/>
      </dsp:nvSpPr>
      <dsp:spPr>
        <a:xfrm>
          <a:off x="2790478" y="780694"/>
          <a:ext cx="2305742" cy="11528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Машинное обучение</a:t>
          </a:r>
        </a:p>
      </dsp:txBody>
      <dsp:txXfrm>
        <a:off x="2790478" y="780694"/>
        <a:ext cx="2305742" cy="1152871"/>
      </dsp:txXfrm>
    </dsp:sp>
    <dsp:sp modelId="{F97AE900-9DB1-4E42-9554-9580C6F9C767}">
      <dsp:nvSpPr>
        <dsp:cNvPr id="0" name=""/>
        <dsp:cNvSpPr/>
      </dsp:nvSpPr>
      <dsp:spPr>
        <a:xfrm>
          <a:off x="529" y="2417772"/>
          <a:ext cx="2305742" cy="11528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Обучение с учителем</a:t>
          </a:r>
        </a:p>
      </dsp:txBody>
      <dsp:txXfrm>
        <a:off x="529" y="2417772"/>
        <a:ext cx="2305742" cy="1152871"/>
      </dsp:txXfrm>
    </dsp:sp>
    <dsp:sp modelId="{EF33EFF4-6893-9A46-A244-D26FF86EEADF}">
      <dsp:nvSpPr>
        <dsp:cNvPr id="0" name=""/>
        <dsp:cNvSpPr/>
      </dsp:nvSpPr>
      <dsp:spPr>
        <a:xfrm>
          <a:off x="2790478" y="2417772"/>
          <a:ext cx="2305742" cy="11528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Обучение без учителя</a:t>
          </a:r>
        </a:p>
      </dsp:txBody>
      <dsp:txXfrm>
        <a:off x="2790478" y="2417772"/>
        <a:ext cx="2305742" cy="1152871"/>
      </dsp:txXfrm>
    </dsp:sp>
    <dsp:sp modelId="{C7355EA6-372A-7C4B-A64A-BFA911CC8D09}">
      <dsp:nvSpPr>
        <dsp:cNvPr id="0" name=""/>
        <dsp:cNvSpPr/>
      </dsp:nvSpPr>
      <dsp:spPr>
        <a:xfrm>
          <a:off x="5580427" y="2417772"/>
          <a:ext cx="2305742" cy="11528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Обучение с подкреплением</a:t>
          </a:r>
        </a:p>
      </dsp:txBody>
      <dsp:txXfrm>
        <a:off x="5580427" y="2417772"/>
        <a:ext cx="2305742" cy="11528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70ED3-B709-994B-94E1-7B83166DD971}" type="datetimeFigureOut">
              <a:rPr lang="ru-RU" smtClean="0"/>
              <a:t>20.07.2022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F42F8-D251-6842-955F-B0C08B97A6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229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F42F8-D251-6842-955F-B0C08B97A6EA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063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ED32F-CB3D-974A-8608-40A19AEF1C60}" type="datetime1">
              <a:rPr lang="ru-RU" smtClean="0"/>
              <a:t>20.07.2022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858D-DC13-7F48-8EE5-FA8D0F7167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5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EF661-0C02-9E40-BFA7-96435E799DC5}" type="datetime1">
              <a:rPr lang="ru-RU" smtClean="0"/>
              <a:t>20.07.2022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858D-DC13-7F48-8EE5-FA8D0F7167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AE7D-5608-384B-989D-D0CDE0C20EB3}" type="datetime1">
              <a:rPr lang="ru-RU" smtClean="0"/>
              <a:t>20.07.2022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858D-DC13-7F48-8EE5-FA8D0F7167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51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1DF5-5774-3643-ABCB-F1AD4950AC2B}" type="datetime1">
              <a:rPr lang="ru-RU" smtClean="0"/>
              <a:t>20.07.2022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858D-DC13-7F48-8EE5-FA8D0F7167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E7C3A-6233-504C-BC2B-3314E3C7B879}" type="datetime1">
              <a:rPr lang="ru-RU" smtClean="0"/>
              <a:t>20.07.2022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858D-DC13-7F48-8EE5-FA8D0F7167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1AEB-CD4C-C540-BF54-F6C35034E331}" type="datetime1">
              <a:rPr lang="ru-RU" smtClean="0"/>
              <a:t>20.07.2022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858D-DC13-7F48-8EE5-FA8D0F7167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4D3F-EDEE-384C-A8D8-9B7454D6500E}" type="datetime1">
              <a:rPr lang="ru-RU" smtClean="0"/>
              <a:t>20.07.2022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858D-DC13-7F48-8EE5-FA8D0F7167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6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2C51F-1DC8-584F-80ED-774793BB03DA}" type="datetime1">
              <a:rPr lang="ru-RU" smtClean="0"/>
              <a:t>20.07.2022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858D-DC13-7F48-8EE5-FA8D0F7167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1021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3358-B552-4641-9535-8CF6CA74379D}" type="datetime1">
              <a:rPr lang="ru-RU" smtClean="0"/>
              <a:t>20.07.2022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858D-DC13-7F48-8EE5-FA8D0F7167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2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653C1-DE5D-EC40-BC9A-40007899CF53}" type="datetime1">
              <a:rPr lang="ru-RU" smtClean="0"/>
              <a:t>20.07.2022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858D-DC13-7F48-8EE5-FA8D0F7167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65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Чтобы добавить рисунок, перетащите его на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4579-07D1-6440-BA33-BA0FCDBE8DA7}" type="datetime1">
              <a:rPr lang="ru-RU" smtClean="0"/>
              <a:t>20.07.2022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858D-DC13-7F48-8EE5-FA8D0F7167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B4092-4EF2-B242-80BF-C5131C9C3B96}" type="datetime1">
              <a:rPr lang="ru-RU" smtClean="0"/>
              <a:t>20.07.2022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A858D-DC13-7F48-8EE5-FA8D0F7167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dirty="0"/>
              <a:t>Машинное обучение в экономике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4036950"/>
            <a:ext cx="6858000" cy="2387600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Судаков Владимир Анатольевич,</a:t>
            </a:r>
          </a:p>
          <a:p>
            <a:r>
              <a:rPr lang="ru-RU" dirty="0"/>
              <a:t>доктор технических наук,</a:t>
            </a:r>
          </a:p>
          <a:p>
            <a:r>
              <a:rPr lang="ru-RU" dirty="0"/>
              <a:t>руководитель программы магистратуры</a:t>
            </a:r>
          </a:p>
          <a:p>
            <a:r>
              <a:rPr lang="ru-RU" dirty="0"/>
              <a:t>«Машинное обучение и суперкомпьютерное моделирование в экономике»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sudakov@ws-dss.com</a:t>
            </a:r>
            <a:endParaRPr lang="en-US" dirty="0"/>
          </a:p>
          <a:p>
            <a:endParaRPr lang="en-US" dirty="0"/>
          </a:p>
          <a:p>
            <a:r>
              <a:rPr lang="en-US" dirty="0"/>
              <a:t>2022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BF7B15-984F-EE49-AA10-0BC613894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9294"/>
          </a:xfrm>
        </p:spPr>
        <p:txBody>
          <a:bodyPr/>
          <a:lstStyle/>
          <a:p>
            <a:r>
              <a:rPr lang="ru-RU" dirty="0"/>
              <a:t>Некоторые области применения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E3AED9-768E-B043-89A6-317FBDB24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02714"/>
            <a:ext cx="7886700" cy="5238115"/>
          </a:xfrm>
        </p:spPr>
        <p:txBody>
          <a:bodyPr numCol="2">
            <a:noAutofit/>
          </a:bodyPr>
          <a:lstStyle/>
          <a:p>
            <a:r>
              <a:rPr lang="ru-RU" dirty="0"/>
              <a:t>Распознавание речи</a:t>
            </a:r>
          </a:p>
          <a:p>
            <a:r>
              <a:rPr lang="ru-RU" dirty="0"/>
              <a:t>Распознавание жестов</a:t>
            </a:r>
          </a:p>
          <a:p>
            <a:r>
              <a:rPr lang="ru-RU" dirty="0"/>
              <a:t>Распознавание образов</a:t>
            </a:r>
          </a:p>
          <a:p>
            <a:r>
              <a:rPr lang="ru-RU" dirty="0"/>
              <a:t>Анализ тональности текстов</a:t>
            </a:r>
          </a:p>
          <a:p>
            <a:r>
              <a:rPr lang="ru-RU" dirty="0"/>
              <a:t>Техническая диагностика</a:t>
            </a:r>
          </a:p>
          <a:p>
            <a:r>
              <a:rPr lang="ru-RU" dirty="0"/>
              <a:t>Медицинская диагностика</a:t>
            </a:r>
          </a:p>
          <a:p>
            <a:r>
              <a:rPr lang="ru-RU" dirty="0"/>
              <a:t>Обнаружение мошенничества</a:t>
            </a:r>
          </a:p>
          <a:p>
            <a:r>
              <a:rPr lang="ru-RU" dirty="0"/>
              <a:t>Обнаружение спама</a:t>
            </a:r>
          </a:p>
          <a:p>
            <a:r>
              <a:rPr lang="ru-RU" dirty="0"/>
              <a:t>Категоризация документов</a:t>
            </a:r>
          </a:p>
          <a:p>
            <a:r>
              <a:rPr lang="ru-RU" dirty="0"/>
              <a:t>Биржевой технический анализ</a:t>
            </a:r>
          </a:p>
          <a:p>
            <a:r>
              <a:rPr lang="ru-RU" dirty="0"/>
              <a:t>Финансовый надзор</a:t>
            </a:r>
          </a:p>
          <a:p>
            <a:r>
              <a:rPr lang="ru-RU" dirty="0"/>
              <a:t>Кредитный </a:t>
            </a:r>
            <a:r>
              <a:rPr lang="ru-RU" dirty="0" err="1"/>
              <a:t>скоринг</a:t>
            </a:r>
            <a:endParaRPr lang="ru-RU" dirty="0"/>
          </a:p>
          <a:p>
            <a:r>
              <a:rPr lang="ru-RU" dirty="0"/>
              <a:t>Прогнозирование прихода/ухода клиентов</a:t>
            </a:r>
          </a:p>
          <a:p>
            <a:r>
              <a:rPr lang="ru-RU" dirty="0"/>
              <a:t>Рекомендации товаров</a:t>
            </a:r>
          </a:p>
        </p:txBody>
      </p:sp>
    </p:spTree>
    <p:extLst>
      <p:ext uri="{BB962C8B-B14F-4D97-AF65-F5344CB8AC3E}">
        <p14:creationId xmlns:p14="http://schemas.microsoft.com/office/powerpoint/2010/main" val="3648419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C2A322-5B2B-7D45-BB01-8AE00B564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2237"/>
            <a:ext cx="7886700" cy="583564"/>
          </a:xfrm>
        </p:spPr>
        <p:txBody>
          <a:bodyPr>
            <a:normAutofit fontScale="90000"/>
          </a:bodyPr>
          <a:lstStyle/>
          <a:p>
            <a:r>
              <a:rPr lang="ru-RU" dirty="0"/>
              <a:t>Обучение по прецедентам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F7DD6A-E2AF-8243-9DE2-18B68A8E1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85494"/>
            <a:ext cx="7886700" cy="5741035"/>
          </a:xfrm>
        </p:spPr>
        <p:txBody>
          <a:bodyPr>
            <a:no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Задано множество объектов </a:t>
            </a:r>
            <a:r>
              <a:rPr lang="e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множество допустимых ответов </a:t>
            </a:r>
            <a:r>
              <a:rPr lang="e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существует целевая функция (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function) </a:t>
            </a:r>
            <a:r>
              <a:rPr lang="e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значения которой </a:t>
            </a:r>
            <a:r>
              <a:rPr lang="e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известны только на конечном подмножестве объектов {</a:t>
            </a:r>
            <a:r>
              <a:rPr lang="e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 . . , </a:t>
            </a:r>
            <a:r>
              <a:rPr lang="e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Пары «объект– ответ» (</a:t>
            </a:r>
            <a:r>
              <a:rPr lang="e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называются прецедентами. Совокупность пар </a:t>
            </a:r>
            <a:r>
              <a:rPr lang="e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называется обучающей выборкой (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sample). 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обучения по прецедентам заключается в том, чтобы по выборке </a:t>
            </a:r>
            <a:r>
              <a:rPr lang="e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восстановить зависимость </a:t>
            </a:r>
            <a:r>
              <a:rPr lang="e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 есть построить решающую функцию (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function) </a:t>
            </a:r>
            <a:r>
              <a:rPr lang="e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которая приближала бы целевую функцию </a:t>
            </a:r>
            <a:r>
              <a:rPr lang="e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причём не только на объектах обучающей выборки, но и на всём множестве 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X. 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Решающая функция </a:t>
            </a:r>
            <a:r>
              <a:rPr lang="e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должна допускать эффективную компьютерную реализацию. 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442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6EEE34-C996-5047-8C2B-C625FBDE4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Переобучение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61227CC1-2797-E44C-8BC2-D0C8BE167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680" y="1690689"/>
            <a:ext cx="5125139" cy="3480202"/>
          </a:xfr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F46601C-2743-7647-BF34-E8996CBC10AE}"/>
              </a:ext>
            </a:extLst>
          </p:cNvPr>
          <p:cNvSpPr/>
          <p:nvPr/>
        </p:nvSpPr>
        <p:spPr>
          <a:xfrm>
            <a:off x="742950" y="5532575"/>
            <a:ext cx="80352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Перед машинным обучением нужно разделить выборку на обучающую и проверочную. И после обучения проверить на проверочной выборке.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679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5AD22B-8CC8-1045-9262-F531E8EB5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86" y="18256"/>
            <a:ext cx="8736227" cy="1325563"/>
          </a:xfrm>
        </p:spPr>
        <p:txBody>
          <a:bodyPr/>
          <a:lstStyle/>
          <a:p>
            <a:r>
              <a:rPr lang="ru-RU" dirty="0"/>
              <a:t>Теорема Байеса для классификации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DA3A01-AB9E-9E46-B3F5-C3729187E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60" y="5381412"/>
            <a:ext cx="7886700" cy="66636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Метод позволяет работать с малыми выборками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4A76510-94D9-9D4D-BC49-81CD6EE5E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858D-DC13-7F48-8EE5-FA8D0F7167EE}" type="slidenum">
              <a:rPr lang="ru-RU" smtClean="0"/>
              <a:t>13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23F637A-2E7B-9843-A49D-8227072BC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049" y="1167130"/>
            <a:ext cx="4787900" cy="889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4D980E8-F848-2845-AD37-30B2AE266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420" y="2151027"/>
            <a:ext cx="4737100" cy="495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9390E4-9479-FB4B-AECE-B8EA4AE35A31}"/>
              </a:ext>
            </a:extLst>
          </p:cNvPr>
          <p:cNvSpPr txBox="1"/>
          <p:nvPr/>
        </p:nvSpPr>
        <p:spPr>
          <a:xfrm>
            <a:off x="502920" y="2214011"/>
            <a:ext cx="2743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Наивное предположение: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83F7B94-515E-974A-838D-15DEF6B36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8049" y="2672943"/>
            <a:ext cx="4483100" cy="9525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7C0EA4E-73A9-A244-A2A5-E4EEBAF869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8049" y="4025100"/>
            <a:ext cx="35814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007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3F632B-4A6C-704B-86F3-2B5286E1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решений и алгоритм </a:t>
            </a:r>
            <a:r>
              <a:rPr lang="en-US" dirty="0"/>
              <a:t>ID3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F41D81-F27E-C146-BFA9-E1166B1D3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858D-DC13-7F48-8EE5-FA8D0F7167EE}" type="slidenum">
              <a:rPr lang="ru-RU" smtClean="0"/>
              <a:t>14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74FADA1-5835-DE48-BEDF-9E6510AE9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923" y="2192701"/>
            <a:ext cx="7102153" cy="338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737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2EB4B3-CFBC-9E47-ABD6-F8E0C6C1E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8908"/>
            <a:ext cx="7886700" cy="468251"/>
          </a:xfrm>
        </p:spPr>
        <p:txBody>
          <a:bodyPr>
            <a:normAutofit fontScale="90000"/>
          </a:bodyPr>
          <a:lstStyle/>
          <a:p>
            <a:r>
              <a:rPr lang="ru-RU" dirty="0"/>
              <a:t>Алгоритм </a:t>
            </a:r>
            <a:r>
              <a:rPr lang="en-US" dirty="0"/>
              <a:t>ID3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7F8377C-1406-4549-BBAD-39D7F36DE9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726030"/>
                <a:ext cx="7886700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sz="2000" dirty="0"/>
                  <a:t>Вход: Выборка обучающих примеров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u-RU" sz="20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sz="2000" dirty="0"/>
                  <a:t>Посчитать энтропию: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ru-RU" sz="2000" dirty="0"/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ru-RU" sz="2000" dirty="0"/>
                  <a:t>Если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sz="2000" dirty="0"/>
                  <a:t>, то конец алгоритма</a:t>
                </a:r>
                <a:endParaRPr lang="en-US" sz="2000" dirty="0"/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ru-RU" sz="2000" dirty="0"/>
                  <a:t>Для всех возможных признаков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/>
                  <a:t> </a:t>
                </a:r>
                <a:r>
                  <a:rPr lang="ru-RU" sz="2000" dirty="0"/>
                  <a:t>посчитать информационный выигрыш от ветвления по нему: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b>
                        <m:sup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ru-RU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dirty="0"/>
                  <a:t> – подмножества созданные при разделении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по атрибуту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000" dirty="0"/>
                  <a:t>.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sub>
                      <m:sup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</m:oMath>
                </a14:m>
                <a:r>
                  <a:rPr lang="ru-RU" sz="2000" dirty="0"/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</m:oMath>
                </a14:m>
                <a:endParaRPr lang="ru-RU" sz="2000" dirty="0"/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ru-RU" sz="2000" dirty="0"/>
                  <a:t>Выбрать признак для ветвления: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 startAt="5"/>
                </a:pPr>
                <a:r>
                  <a:rPr lang="ru-RU" sz="2000" dirty="0"/>
                  <a:t>Вызвать алгоритм </a:t>
                </a:r>
                <a:r>
                  <a:rPr lang="en-US" sz="2000" dirty="0"/>
                  <a:t>ID3 </a:t>
                </a:r>
                <a:r>
                  <a:rPr lang="ru-RU" sz="2000" dirty="0"/>
                  <a:t>рекурсивно для каждой выборки </a:t>
                </a:r>
                <a:r>
                  <a:rPr lang="en-US" sz="2000" dirty="0"/>
                  <a:t>t</a:t>
                </a:r>
                <a:endParaRPr lang="ru-RU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ru-RU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ru-RU" sz="20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7F8377C-1406-4549-BBAD-39D7F36DE9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726030"/>
                <a:ext cx="7886700" cy="4351338"/>
              </a:xfrm>
              <a:blipFill>
                <a:blip r:embed="rId2"/>
                <a:stretch>
                  <a:fillRect l="-804" t="-10174" b="-244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9535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78DCAF-59AD-E64A-A724-02DE14F5D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Обучение с учителем </a:t>
            </a:r>
            <a:r>
              <a:rPr lang="en-US" sz="3600" dirty="0"/>
              <a:t>(supervised) vs</a:t>
            </a:r>
            <a:r>
              <a:rPr lang="ru-RU" sz="3600" dirty="0"/>
              <a:t>. Обучение без учителя</a:t>
            </a:r>
            <a:r>
              <a:rPr lang="en-US" sz="3600" dirty="0"/>
              <a:t> (unsupervised)</a:t>
            </a:r>
            <a:endParaRPr lang="ru-RU" sz="36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0520E27-CD1F-0D46-8FFC-6F397F50E3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83274"/>
            <a:ext cx="7886700" cy="3190220"/>
          </a:xfrm>
        </p:spPr>
      </p:pic>
    </p:spTree>
    <p:extLst>
      <p:ext uri="{BB962C8B-B14F-4D97-AF65-F5344CB8AC3E}">
        <p14:creationId xmlns:p14="http://schemas.microsoft.com/office/powerpoint/2010/main" val="1291925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811932-9074-6B4F-9FC3-767E8BBDB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Обучение с подкреплением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61F6DA-EE3A-2A44-AF02-B804B51DF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Обучение тому, что делать</a:t>
            </a:r>
          </a:p>
          <a:p>
            <a:r>
              <a:rPr lang="ru-RU" dirty="0"/>
              <a:t>Как отобразить ситуации на действия, чтобы максимизировать вознаграждение</a:t>
            </a:r>
          </a:p>
          <a:p>
            <a:r>
              <a:rPr lang="ru-RU" dirty="0"/>
              <a:t>Обучаемому не говорят, что делать</a:t>
            </a:r>
          </a:p>
          <a:p>
            <a:r>
              <a:rPr lang="ru-RU" dirty="0"/>
              <a:t>Он должен сам понять какие действия приносят максимальное вознаграждение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30DA245-2F72-494A-926B-09636E5A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858D-DC13-7F48-8EE5-FA8D0F7167EE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974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130C62-E82A-CC43-A1BC-4572ADCED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Характеристики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D6BDCB-6CA8-1E4E-9F29-DAAA7CF74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Поиск методом проб и ошибок</a:t>
            </a:r>
          </a:p>
          <a:p>
            <a:r>
              <a:rPr lang="ru-RU" dirty="0"/>
              <a:t>Отложенное вознаграждение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8F28BAD-BF43-EC41-8BAB-1ECA38FF2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858D-DC13-7F48-8EE5-FA8D0F7167EE}" type="slidenum">
              <a:rPr lang="ru-RU" smtClean="0"/>
              <a:t>18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A879A2A-5D03-554A-8D32-781EDED78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926041"/>
            <a:ext cx="7611290" cy="334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242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817FBE-D066-F845-AB34-B1D3AD000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Понижение размерности (</a:t>
            </a:r>
            <a:r>
              <a:rPr lang="en" dirty="0"/>
              <a:t>dimensionality reduction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33FA61-6783-AD44-8C76-FA4E56BB4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- в машинном обучении уменьшение числа признаков набора данных.</a:t>
            </a:r>
          </a:p>
          <a:p>
            <a:pPr marL="0" indent="0">
              <a:buNone/>
            </a:pPr>
            <a:r>
              <a:rPr lang="ru-RU" dirty="0"/>
              <a:t>Избыточные, неинформативные или слабо информативные признаки могут понизить эффективность модели. </a:t>
            </a:r>
          </a:p>
          <a:p>
            <a:pPr marL="0" indent="0">
              <a:buNone/>
            </a:pPr>
            <a:r>
              <a:rPr lang="ru-RU" dirty="0"/>
              <a:t>После понижения размерности:</a:t>
            </a:r>
          </a:p>
          <a:p>
            <a:r>
              <a:rPr lang="ru-RU" dirty="0"/>
              <a:t>модель упрощается, </a:t>
            </a:r>
          </a:p>
          <a:p>
            <a:r>
              <a:rPr lang="ru-RU" dirty="0"/>
              <a:t>уменьшается размер набора данных в памяти,</a:t>
            </a:r>
          </a:p>
          <a:p>
            <a:r>
              <a:rPr lang="ru-RU" dirty="0"/>
              <a:t>ускоряется работа алгоритмов.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6A07A9A-41AD-7B47-AC71-105B38F43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858D-DC13-7F48-8EE5-FA8D0F7167EE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256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9D9C7F-4EBF-F04D-86EF-3F463D76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Машинное обучение. Определение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32B7C4-26CC-0E40-95E0-7121241A3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Машинное обучение (англ. </a:t>
            </a:r>
            <a:r>
              <a:rPr lang="en" dirty="0"/>
              <a:t>machine learning, ML) — </a:t>
            </a:r>
            <a:r>
              <a:rPr lang="ru-RU" dirty="0"/>
              <a:t>это исследование компьютерных алгоритмов, которые автоматически улучшаются благодаря опыту и использованию данных.</a:t>
            </a:r>
            <a:endParaRPr lang="en-US" dirty="0"/>
          </a:p>
          <a:p>
            <a:r>
              <a:rPr lang="ru-RU" dirty="0"/>
              <a:t>Алгоритмы машинного обучения создают модель на основе выборочных данных, известных как «обучающие данные», чтобы делать прогнозы или предлагать решения, не будучи явно запрограммированными на это.</a:t>
            </a:r>
          </a:p>
        </p:txBody>
      </p:sp>
    </p:spTree>
    <p:extLst>
      <p:ext uri="{BB962C8B-B14F-4D97-AF65-F5344CB8AC3E}">
        <p14:creationId xmlns:p14="http://schemas.microsoft.com/office/powerpoint/2010/main" val="2428451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F8FABE-764F-FE40-AEDF-D80361D4C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понижения размерности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80A5D2-F92F-EC4A-A08B-B09A69602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методы выбора признаков (</a:t>
            </a:r>
            <a:r>
              <a:rPr lang="en" dirty="0"/>
              <a:t>feature selection) </a:t>
            </a:r>
            <a:endParaRPr lang="ru-RU" dirty="0"/>
          </a:p>
          <a:p>
            <a:r>
              <a:rPr lang="ru-RU" dirty="0"/>
              <a:t>методы выделения признаков (</a:t>
            </a:r>
            <a:r>
              <a:rPr lang="en" dirty="0"/>
              <a:t>feature</a:t>
            </a:r>
            <a:r>
              <a:rPr lang="ru-RU" dirty="0"/>
              <a:t> </a:t>
            </a:r>
            <a:r>
              <a:rPr lang="en" dirty="0"/>
              <a:t>extraction)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Позволяют:</a:t>
            </a:r>
          </a:p>
          <a:p>
            <a:pPr lvl="1"/>
            <a:r>
              <a:rPr lang="ru-RU" dirty="0"/>
              <a:t>уменьшение вероятности переобучения;</a:t>
            </a:r>
          </a:p>
          <a:p>
            <a:pPr lvl="1"/>
            <a:r>
              <a:rPr lang="ru-RU" dirty="0"/>
              <a:t>увеличение точности предсказания модели;</a:t>
            </a:r>
          </a:p>
          <a:p>
            <a:pPr lvl="1"/>
            <a:r>
              <a:rPr lang="ru-RU" dirty="0"/>
              <a:t>сокращение времени обучения;</a:t>
            </a:r>
          </a:p>
          <a:p>
            <a:pPr lvl="1"/>
            <a:r>
              <a:rPr lang="ru-RU" dirty="0"/>
              <a:t>улучшается/ухудшается семантическое понимание модели.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B52254B-645B-6E49-8D10-6577A80A5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858D-DC13-7F48-8EE5-FA8D0F7167EE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636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DCFD8E-6F35-564F-BD3D-0DCDBCFB7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6537"/>
            <a:ext cx="7886700" cy="594994"/>
          </a:xfrm>
        </p:spPr>
        <p:txBody>
          <a:bodyPr>
            <a:normAutofit fontScale="90000"/>
          </a:bodyPr>
          <a:lstStyle/>
          <a:p>
            <a:r>
              <a:rPr lang="ru-RU" dirty="0"/>
              <a:t>Фильтры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78755F-FF2E-A546-BC6B-C6D8852CE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20091"/>
            <a:ext cx="7886700" cy="324612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измеряют релевантность признаков на основе функции </a:t>
            </a:r>
            <a:r>
              <a:rPr lang="el-GR" i="1" dirty="0">
                <a:latin typeface="Cambria Math" panose="02040503050406030204" pitchFamily="18" charset="0"/>
                <a:ea typeface="Cambria Math" panose="02040503050406030204" pitchFamily="18" charset="0"/>
              </a:rPr>
              <a:t>μ</a:t>
            </a:r>
            <a:r>
              <a:rPr lang="el-GR" dirty="0"/>
              <a:t>, </a:t>
            </a:r>
            <a:r>
              <a:rPr lang="ru-RU" dirty="0"/>
              <a:t>и затем решают по правилу </a:t>
            </a:r>
            <a:r>
              <a:rPr lang="el-GR" i="1" dirty="0">
                <a:latin typeface="Cambria Math" panose="02040503050406030204" pitchFamily="18" charset="0"/>
                <a:ea typeface="Cambria Math" panose="02040503050406030204" pitchFamily="18" charset="0"/>
              </a:rPr>
              <a:t>κ</a:t>
            </a:r>
            <a:r>
              <a:rPr lang="el-GR" dirty="0"/>
              <a:t>, </a:t>
            </a:r>
            <a:r>
              <a:rPr lang="ru-RU" dirty="0"/>
              <a:t>какие признаки оставить в результирующем множестве.</a:t>
            </a:r>
          </a:p>
          <a:p>
            <a:pPr marL="0" indent="0">
              <a:buNone/>
            </a:pPr>
            <a:r>
              <a:rPr lang="ru-RU" dirty="0"/>
              <a:t>Бывают:</a:t>
            </a:r>
          </a:p>
          <a:p>
            <a:r>
              <a:rPr lang="ru-RU" dirty="0"/>
              <a:t>Одномерные (</a:t>
            </a:r>
            <a:r>
              <a:rPr lang="en" i="1" dirty="0"/>
              <a:t>univariate</a:t>
            </a:r>
            <a:r>
              <a:rPr lang="en" dirty="0"/>
              <a:t>) — </a:t>
            </a:r>
            <a:r>
              <a:rPr lang="ru-RU" dirty="0"/>
              <a:t>функция </a:t>
            </a:r>
            <a:r>
              <a:rPr lang="el-GR" i="1" dirty="0">
                <a:latin typeface="Cambria Math" panose="02040503050406030204" pitchFamily="18" charset="0"/>
                <a:ea typeface="Cambria Math" panose="02040503050406030204" pitchFamily="18" charset="0"/>
              </a:rPr>
              <a:t>μ </a:t>
            </a:r>
            <a:r>
              <a:rPr lang="el-GR" dirty="0"/>
              <a:t> </a:t>
            </a:r>
            <a:r>
              <a:rPr lang="ru-RU" dirty="0"/>
              <a:t>определяет релевантность одного признака по отношению к выходным меткам. Измеряют качество каждого признака и удаляют худшие.</a:t>
            </a:r>
          </a:p>
          <a:p>
            <a:r>
              <a:rPr lang="ru-RU" dirty="0"/>
              <a:t>Многомерные (</a:t>
            </a:r>
            <a:r>
              <a:rPr lang="en" i="1" dirty="0"/>
              <a:t>multivariate</a:t>
            </a:r>
            <a:r>
              <a:rPr lang="en" dirty="0"/>
              <a:t>) — </a:t>
            </a:r>
            <a:r>
              <a:rPr lang="ru-RU" dirty="0"/>
              <a:t>функция </a:t>
            </a:r>
            <a:r>
              <a:rPr lang="el-GR" i="1" dirty="0">
                <a:latin typeface="Cambria Math" panose="02040503050406030204" pitchFamily="18" charset="0"/>
                <a:ea typeface="Cambria Math" panose="02040503050406030204" pitchFamily="18" charset="0"/>
              </a:rPr>
              <a:t> μ </a:t>
            </a:r>
            <a:r>
              <a:rPr lang="el-GR" dirty="0"/>
              <a:t> </a:t>
            </a:r>
            <a:r>
              <a:rPr lang="ru-RU" dirty="0"/>
              <a:t>определяет релевантность некоторого подмножества исходного множества признаков относительно выходных меток.</a:t>
            </a:r>
          </a:p>
          <a:p>
            <a:pPr marL="0" indent="0">
              <a:buNone/>
            </a:pPr>
            <a:r>
              <a:rPr lang="ru-RU" dirty="0"/>
              <a:t>Возможные виды </a:t>
            </a:r>
            <a:r>
              <a:rPr lang="el-GR" i="1" dirty="0">
                <a:latin typeface="Cambria Math" panose="02040503050406030204" pitchFamily="18" charset="0"/>
                <a:ea typeface="Cambria Math" panose="02040503050406030204" pitchFamily="18" charset="0"/>
              </a:rPr>
              <a:t>μ 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2E331C6-ACEA-B14D-AC0C-489A4BC95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858D-DC13-7F48-8EE5-FA8D0F7167EE}" type="slidenum">
              <a:rPr lang="ru-RU" smtClean="0"/>
              <a:t>21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0DEE04-EA22-3B49-8C05-F0586B9BC5AD}"/>
                  </a:ext>
                </a:extLst>
              </p:cNvPr>
              <p:cNvSpPr txBox="1"/>
              <p:nvPr/>
            </p:nvSpPr>
            <p:spPr>
              <a:xfrm>
                <a:off x="994410" y="3817984"/>
                <a:ext cx="2990819" cy="6517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ru-RU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0DEE04-EA22-3B49-8C05-F0586B9BC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410" y="3817984"/>
                <a:ext cx="2990819" cy="651781"/>
              </a:xfrm>
              <a:prstGeom prst="rect">
                <a:avLst/>
              </a:prstGeom>
              <a:blipFill>
                <a:blip r:embed="rId3"/>
                <a:stretch>
                  <a:fillRect l="-847" t="-71154" b="-1038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93A0AF-7C92-114A-A2FB-90D8AB7C2DE8}"/>
                  </a:ext>
                </a:extLst>
              </p:cNvPr>
              <p:cNvSpPr txBox="1"/>
              <p:nvPr/>
            </p:nvSpPr>
            <p:spPr>
              <a:xfrm>
                <a:off x="994410" y="5568881"/>
                <a:ext cx="6284797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93A0AF-7C92-114A-A2FB-90D8AB7C2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410" y="5568881"/>
                <a:ext cx="6284797" cy="703526"/>
              </a:xfrm>
              <a:prstGeom prst="rect">
                <a:avLst/>
              </a:prstGeom>
              <a:blipFill>
                <a:blip r:embed="rId4"/>
                <a:stretch>
                  <a:fillRect l="-403" t="-139286" r="-806" b="-187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5F0BB13A-D6AA-F843-9C24-F91AA800C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460" y="3492196"/>
            <a:ext cx="3580130" cy="15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983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169BF8-FA9A-C949-AECD-22A0ADF35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Оберточные методы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CCE075-78A8-A547-8066-327A46B8B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503420"/>
            <a:ext cx="7886700" cy="2218056"/>
          </a:xfrm>
        </p:spPr>
        <p:txBody>
          <a:bodyPr>
            <a:normAutofit/>
          </a:bodyPr>
          <a:lstStyle/>
          <a:p>
            <a:r>
              <a:rPr lang="en" sz="2000" dirty="0"/>
              <a:t>SFS (Sequential Forward Selection) — </a:t>
            </a:r>
            <a:r>
              <a:rPr lang="ru-RU" sz="2000" dirty="0"/>
              <a:t>жадный алгоритм, который начинает с пустого множества признаков, на каждом шаге добавляя лучший из еще не выбранных признаков в результирующее множество;</a:t>
            </a:r>
          </a:p>
          <a:p>
            <a:r>
              <a:rPr lang="en" sz="2000" dirty="0"/>
              <a:t>SBS (Sequential Backward Selection) — </a:t>
            </a:r>
            <a:r>
              <a:rPr lang="ru-RU" sz="2000" dirty="0"/>
              <a:t>алгоритм обратный </a:t>
            </a:r>
            <a:r>
              <a:rPr lang="en" sz="2000" dirty="0"/>
              <a:t>SFS, </a:t>
            </a:r>
            <a:r>
              <a:rPr lang="ru-RU" sz="2000" dirty="0"/>
              <a:t>который начинает с изначального множества признаков, и удаляет по одному или несколько худших признаков на каждом шаге.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21EE119-ADCE-1E42-AC98-44E85543D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858D-DC13-7F48-8EE5-FA8D0F7167EE}" type="slidenum">
              <a:rPr lang="ru-RU" smtClean="0"/>
              <a:t>22</a:t>
            </a:fld>
            <a:endParaRPr lang="ru-RU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864666C-854A-4942-A3A7-3EE355854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" y="1542098"/>
            <a:ext cx="8423910" cy="235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017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7956E2-9324-BA40-8E32-6FA48252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Встроенные методы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E9BFDA-564A-484C-817D-36490D524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858D-DC13-7F48-8EE5-FA8D0F7167EE}" type="slidenum">
              <a:rPr lang="ru-RU" smtClean="0"/>
              <a:t>23</a:t>
            </a:fld>
            <a:endParaRPr lang="ru-RU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C67184F-C61F-6345-A10E-226E52CF7C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193" y="2342119"/>
            <a:ext cx="6919614" cy="205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15AF3DE-3984-3A47-8DAF-D332AC92BB93}"/>
              </a:ext>
            </a:extLst>
          </p:cNvPr>
          <p:cNvSpPr/>
          <p:nvPr/>
        </p:nvSpPr>
        <p:spPr>
          <a:xfrm>
            <a:off x="514350" y="5127168"/>
            <a:ext cx="77952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на отбор тратится меньше времени, уменьшается риск переобучения, </a:t>
            </a:r>
            <a:endParaRPr lang="en-US" dirty="0"/>
          </a:p>
          <a:p>
            <a:r>
              <a:rPr lang="ru-RU" dirty="0"/>
              <a:t>есть вероятность, что для другого классификатора это множество признаков будет другим.</a:t>
            </a:r>
          </a:p>
        </p:txBody>
      </p:sp>
    </p:spTree>
    <p:extLst>
      <p:ext uri="{BB962C8B-B14F-4D97-AF65-F5344CB8AC3E}">
        <p14:creationId xmlns:p14="http://schemas.microsoft.com/office/powerpoint/2010/main" val="224142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B1A667-91C8-6C4E-A6EB-2BD31D3C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Выделение признаков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C7ACDA-9626-9D4B-A4EA-C7BBCECBD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методы составляют из исходных признаков новые, уменьшая размерность и теряя в репрезентативности данных, т.к. становится непонятно, за что отвечают новые признаки. можно разделить на </a:t>
            </a:r>
          </a:p>
          <a:p>
            <a:r>
              <a:rPr lang="ru-RU" dirty="0"/>
              <a:t>линейные (например, </a:t>
            </a:r>
            <a:r>
              <a:rPr lang="en-US" dirty="0"/>
              <a:t>PCA</a:t>
            </a:r>
            <a:r>
              <a:rPr lang="ru-RU" dirty="0"/>
              <a:t>),</a:t>
            </a:r>
          </a:p>
          <a:p>
            <a:r>
              <a:rPr lang="ru-RU" dirty="0"/>
              <a:t>нелинейные</a:t>
            </a:r>
            <a:r>
              <a:rPr lang="en-US" dirty="0"/>
              <a:t> (t-SNE)</a:t>
            </a:r>
            <a:r>
              <a:rPr lang="ru-RU" dirty="0"/>
              <a:t>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EFCE4DC-0937-2B40-AB4C-974E7AC01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858D-DC13-7F48-8EE5-FA8D0F7167EE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888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4865B2-A1CA-0841-97DD-B56D0F551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5208"/>
            <a:ext cx="7886700" cy="711320"/>
          </a:xfrm>
        </p:spPr>
        <p:txBody>
          <a:bodyPr/>
          <a:lstStyle/>
          <a:p>
            <a:r>
              <a:rPr lang="ru-RU" dirty="0"/>
              <a:t>Где и как учиться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0F0122-DA6C-794E-A0F8-DF166D404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61696"/>
            <a:ext cx="8237558" cy="5651096"/>
          </a:xfrm>
        </p:spPr>
        <p:txBody>
          <a:bodyPr/>
          <a:lstStyle/>
          <a:p>
            <a:r>
              <a:rPr lang="en-US" dirty="0" err="1"/>
              <a:t>kaggle.com</a:t>
            </a:r>
            <a:endParaRPr lang="ru-RU" dirty="0"/>
          </a:p>
          <a:p>
            <a:r>
              <a:rPr lang="ru-RU" dirty="0"/>
              <a:t>Машинное обучение (курс лекций, К.В.</a:t>
            </a:r>
            <a:r>
              <a:rPr lang="en-US" dirty="0"/>
              <a:t> </a:t>
            </a:r>
            <a:r>
              <a:rPr lang="ru-RU" dirty="0"/>
              <a:t>Воронцов)</a:t>
            </a:r>
          </a:p>
          <a:p>
            <a:r>
              <a:rPr lang="ru-RU" dirty="0"/>
              <a:t>Курсы Дьяконова А.Г. </a:t>
            </a:r>
            <a:r>
              <a:rPr lang="en" dirty="0"/>
              <a:t>https://</a:t>
            </a:r>
            <a:r>
              <a:rPr lang="en" dirty="0" err="1"/>
              <a:t>dyakonov.org</a:t>
            </a:r>
            <a:r>
              <a:rPr lang="en" dirty="0"/>
              <a:t>/courses/</a:t>
            </a:r>
            <a:endParaRPr lang="ru-RU" dirty="0"/>
          </a:p>
          <a:p>
            <a:r>
              <a:rPr lang="ru-RU" dirty="0" err="1"/>
              <a:t>Грас</a:t>
            </a:r>
            <a:r>
              <a:rPr lang="ru-RU" dirty="0"/>
              <a:t> </a:t>
            </a:r>
            <a:r>
              <a:rPr lang="ru-RU" dirty="0" err="1"/>
              <a:t>Джоэл</a:t>
            </a:r>
            <a:r>
              <a:rPr lang="ru-RU" dirty="0"/>
              <a:t>. </a:t>
            </a:r>
            <a:r>
              <a:rPr lang="en" dirty="0"/>
              <a:t>Data Science. </a:t>
            </a:r>
            <a:r>
              <a:rPr lang="ru-RU" dirty="0"/>
              <a:t>Наука о данных с нуля</a:t>
            </a:r>
          </a:p>
          <a:p>
            <a:r>
              <a:rPr lang="en" dirty="0"/>
              <a:t>https://</a:t>
            </a:r>
            <a:r>
              <a:rPr lang="en" dirty="0" err="1"/>
              <a:t>scikit-learn.org</a:t>
            </a:r>
            <a:r>
              <a:rPr lang="en" dirty="0"/>
              <a:t>/stable/</a:t>
            </a:r>
          </a:p>
          <a:p>
            <a:r>
              <a:rPr lang="en" dirty="0"/>
              <a:t>https://</a:t>
            </a:r>
            <a:r>
              <a:rPr lang="en" dirty="0" err="1"/>
              <a:t>pytorch.org</a:t>
            </a:r>
            <a:endParaRPr lang="en" dirty="0"/>
          </a:p>
          <a:p>
            <a:r>
              <a:rPr lang="en" dirty="0"/>
              <a:t>https://</a:t>
            </a:r>
            <a:r>
              <a:rPr lang="en" dirty="0" err="1"/>
              <a:t>keras.io</a:t>
            </a:r>
            <a:endParaRPr lang="en" dirty="0"/>
          </a:p>
          <a:p>
            <a:r>
              <a:rPr lang="en" dirty="0"/>
              <a:t>https://</a:t>
            </a:r>
            <a:r>
              <a:rPr lang="en" dirty="0" err="1"/>
              <a:t>www.tensorflow.org</a:t>
            </a:r>
            <a:endParaRPr lang="en" dirty="0"/>
          </a:p>
          <a:p>
            <a:r>
              <a:rPr lang="ru-RU" dirty="0" err="1"/>
              <a:t>Саттон</a:t>
            </a:r>
            <a:r>
              <a:rPr lang="ru-RU" dirty="0"/>
              <a:t> Ричард С., </a:t>
            </a:r>
            <a:r>
              <a:rPr lang="ru-RU" dirty="0" err="1"/>
              <a:t>Барто</a:t>
            </a:r>
            <a:r>
              <a:rPr lang="ru-RU" dirty="0"/>
              <a:t> Эндрю Г. Обучение с подкреплением</a:t>
            </a:r>
            <a:endParaRPr lang="en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83233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77D4FF-396A-C947-85B9-64D7801D0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ru-RU" dirty="0"/>
              <a:t>Литература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606AB2-C895-704A-B685-1A015C368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3331"/>
            <a:ext cx="7886700" cy="4351338"/>
          </a:xfrm>
        </p:spPr>
        <p:txBody>
          <a:bodyPr>
            <a:noAutofit/>
          </a:bodyPr>
          <a:lstStyle/>
          <a:p>
            <a:r>
              <a:rPr lang="ru-RU" sz="2400" dirty="0" err="1"/>
              <a:t>Саттон</a:t>
            </a:r>
            <a:r>
              <a:rPr lang="ru-RU" sz="2400" dirty="0"/>
              <a:t> Ричард С., </a:t>
            </a:r>
            <a:r>
              <a:rPr lang="ru-RU" sz="2400" dirty="0" err="1"/>
              <a:t>Барто</a:t>
            </a:r>
            <a:r>
              <a:rPr lang="ru-RU" sz="2400" dirty="0"/>
              <a:t> Эндрю Г. Обучение с подкреплением</a:t>
            </a:r>
          </a:p>
          <a:p>
            <a:r>
              <a:rPr lang="en" sz="2400" dirty="0"/>
              <a:t>https://</a:t>
            </a:r>
            <a:r>
              <a:rPr lang="en" sz="2400" dirty="0" err="1"/>
              <a:t>gym.openai.com</a:t>
            </a:r>
            <a:endParaRPr lang="en" sz="2400" dirty="0"/>
          </a:p>
          <a:p>
            <a:r>
              <a:rPr lang="en" sz="2400" dirty="0"/>
              <a:t>https://</a:t>
            </a:r>
            <a:r>
              <a:rPr lang="en" sz="2400" dirty="0" err="1"/>
              <a:t>ray.io</a:t>
            </a:r>
            <a:endParaRPr lang="en" sz="2400" dirty="0"/>
          </a:p>
          <a:p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D5AF44-A902-404E-B75A-EADB85AB1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858D-DC13-7F48-8EE5-FA8D0F7167EE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3197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0A8091-BE1D-FD4E-B786-C49022440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Обучение в магистратуре по программе «</a:t>
            </a:r>
            <a:r>
              <a:rPr lang="ru-RU" sz="2800" b="1" dirty="0"/>
              <a:t>Машинное обучение и суперкомпьютерное моделирование в экономике</a:t>
            </a:r>
            <a:r>
              <a:rPr lang="ru-RU" sz="2800" dirty="0"/>
              <a:t>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E7CBDA-6659-EC48-9D11-078CF093F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Программирование</a:t>
            </a:r>
          </a:p>
          <a:p>
            <a:pPr lvl="1"/>
            <a:r>
              <a:rPr lang="en-US" dirty="0"/>
              <a:t>Python, C++ MPI, CUDA</a:t>
            </a:r>
            <a:r>
              <a:rPr lang="ru-RU" dirty="0"/>
              <a:t>, </a:t>
            </a:r>
            <a:r>
              <a:rPr lang="en-US" dirty="0"/>
              <a:t>SQL</a:t>
            </a:r>
          </a:p>
          <a:p>
            <a:r>
              <a:rPr lang="ru-RU" dirty="0"/>
              <a:t>Машинное обучение</a:t>
            </a:r>
          </a:p>
          <a:p>
            <a:pPr lvl="1"/>
            <a:r>
              <a:rPr lang="ru-RU" dirty="0"/>
              <a:t>в том числе </a:t>
            </a:r>
            <a:r>
              <a:rPr lang="ru-RU" dirty="0" err="1"/>
              <a:t>графовые</a:t>
            </a:r>
            <a:r>
              <a:rPr lang="ru-RU" dirty="0"/>
              <a:t> модели, </a:t>
            </a:r>
            <a:r>
              <a:rPr lang="ru-RU" dirty="0" err="1"/>
              <a:t>нейросети</a:t>
            </a:r>
            <a:endParaRPr lang="ru-RU" dirty="0"/>
          </a:p>
          <a:p>
            <a:r>
              <a:rPr lang="ru-RU" dirty="0"/>
              <a:t>Моделирование сложных систем</a:t>
            </a:r>
          </a:p>
          <a:p>
            <a:r>
              <a:rPr lang="ru-RU" dirty="0"/>
              <a:t>Оптимизация</a:t>
            </a:r>
          </a:p>
          <a:p>
            <a:r>
              <a:rPr lang="ru-RU" dirty="0"/>
              <a:t>Многокритериальный анализ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С использованием суперкомпьютера РЭУ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1154879-D779-2441-B97A-044980261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858D-DC13-7F48-8EE5-FA8D0F7167EE}" type="slidenum">
              <a:rPr lang="ru-RU" smtClean="0"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0791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81AA73-13AD-314B-BEE1-38ED5DD7B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340" y="400051"/>
            <a:ext cx="8515350" cy="888206"/>
          </a:xfrm>
        </p:spPr>
        <p:txBody>
          <a:bodyPr/>
          <a:lstStyle/>
          <a:p>
            <a:r>
              <a:rPr lang="ru-RU" dirty="0"/>
              <a:t>Интеллектуальный анализ текстов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842E5F-DAB9-B64C-8E89-C6F51379D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665" y="2669724"/>
            <a:ext cx="7452669" cy="122790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Давайте напишем робота-бухгалтера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80D1749-1EA4-5846-B6D0-B5774F22F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858D-DC13-7F48-8EE5-FA8D0F7167EE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3005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6549F6-1419-C14C-A373-617B80A3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 цели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4A6F52-047A-3144-B857-AB8214FB1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Зачем мы учим машины? Например, прогноз продаж</a:t>
            </a:r>
          </a:p>
          <a:p>
            <a:r>
              <a:rPr lang="ru-RU" dirty="0"/>
              <a:t>Какие у нас цели?</a:t>
            </a:r>
          </a:p>
          <a:p>
            <a:r>
              <a:rPr lang="ru-RU" dirty="0"/>
              <a:t>А какие цели у заказчика?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ADED8C7-45DA-BC44-9112-D67190A3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858D-DC13-7F48-8EE5-FA8D0F7167E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668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EA8C8-35CD-6B41-BF64-19C5BEE0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F0D7B0-2D1E-A944-B9EC-69A39F6B1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Прибыль (важность не велика в краткосрочной перспективе)</a:t>
            </a:r>
          </a:p>
          <a:p>
            <a:r>
              <a:rPr lang="ru-RU" dirty="0"/>
              <a:t>Доля рынка (важность велика)</a:t>
            </a:r>
          </a:p>
          <a:p>
            <a:r>
              <a:rPr lang="ru-RU" dirty="0"/>
              <a:t>Сделать людей счастливыми</a:t>
            </a:r>
          </a:p>
          <a:p>
            <a:r>
              <a:rPr lang="ru-RU" dirty="0"/>
              <a:t>Прославится</a:t>
            </a:r>
          </a:p>
          <a:p>
            <a:r>
              <a:rPr lang="ru-RU" dirty="0"/>
              <a:t>Обеспечить долгую, стабильную жизнь компании</a:t>
            </a:r>
          </a:p>
          <a:p>
            <a:r>
              <a:rPr lang="ru-RU" dirty="0"/>
              <a:t>Не знают....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0032066-212C-454A-838E-68B5B4A55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858D-DC13-7F48-8EE5-FA8D0F7167E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0458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75E793-0F76-9948-B91B-2F0632A4B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Реальные цели прогноза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7D40CFC-F40F-7945-BD47-5F9142FCC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938" y="1690689"/>
            <a:ext cx="8146123" cy="4252911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7BE7E2-CF04-AE47-A521-4870772CB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858D-DC13-7F48-8EE5-FA8D0F7167E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948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2961BA-3467-AD48-9944-67D85E508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Подходы к достижению целей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A1EA6246-5488-5D44-9AF1-FB7A9453BA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655688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5EAD5B-86F7-AC4F-809B-04EB2316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858D-DC13-7F48-8EE5-FA8D0F7167E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402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D25213-2654-A746-A2BA-C4DC61C62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Машинное обучение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CB7D5C47-9F4A-E248-8DCC-5EB9A91787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7175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FCA9858-5BDE-9846-A118-BBD506EE7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858D-DC13-7F48-8EE5-FA8D0F7167E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474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779537-2DB2-D04F-9FB1-4438F7E9E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машинного обучения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2F6F90-2B2F-244F-A044-9C1337C70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Прогнозирование</a:t>
            </a:r>
          </a:p>
          <a:p>
            <a:r>
              <a:rPr lang="ru-RU" dirty="0"/>
              <a:t>Классификация</a:t>
            </a:r>
          </a:p>
          <a:p>
            <a:r>
              <a:rPr lang="ru-RU" dirty="0"/>
              <a:t>Ранжирование</a:t>
            </a:r>
          </a:p>
          <a:p>
            <a:r>
              <a:rPr lang="ru-RU" dirty="0"/>
              <a:t>Кластеризация</a:t>
            </a:r>
          </a:p>
          <a:p>
            <a:r>
              <a:rPr lang="ru-RU" dirty="0"/>
              <a:t>Понижение размерности</a:t>
            </a:r>
          </a:p>
        </p:txBody>
      </p:sp>
    </p:spTree>
    <p:extLst>
      <p:ext uri="{BB962C8B-B14F-4D97-AF65-F5344CB8AC3E}">
        <p14:creationId xmlns:p14="http://schemas.microsoft.com/office/powerpoint/2010/main" val="2843294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96A352-AE86-7C47-A411-B08060822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Большие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15F80F-37F8-794A-A499-61D552CC3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VVV</a:t>
            </a:r>
            <a:r>
              <a:rPr lang="en-US" dirty="0"/>
              <a:t> (</a:t>
            </a:r>
            <a:r>
              <a:rPr lang="en-US" i="1" dirty="0"/>
              <a:t>volume, velocity, variety</a:t>
            </a:r>
            <a:r>
              <a:rPr lang="en-US" dirty="0"/>
              <a:t>) 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Объем данных</a:t>
            </a:r>
          </a:p>
          <a:p>
            <a:pPr marL="0" indent="0">
              <a:buNone/>
            </a:pPr>
            <a:r>
              <a:rPr lang="ru-RU" dirty="0"/>
              <a:t>Скорость обработки</a:t>
            </a:r>
          </a:p>
          <a:p>
            <a:pPr marL="0" indent="0">
              <a:buNone/>
            </a:pPr>
            <a:r>
              <a:rPr lang="ru-RU" dirty="0"/>
              <a:t>Разные типы структурированных и слабоструктурированных данных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478D0E-502F-B743-AE35-221BDE63A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858D-DC13-7F48-8EE5-FA8D0F7167E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25197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2966</TotalTime>
  <Words>1035</Words>
  <Application>Microsoft Macintosh PowerPoint</Application>
  <PresentationFormat>Экран (4:3)</PresentationFormat>
  <Paragraphs>181</Paragraphs>
  <Slides>28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Times New Roman</vt:lpstr>
      <vt:lpstr>Тема Office</vt:lpstr>
      <vt:lpstr>Машинное обучение в экономике</vt:lpstr>
      <vt:lpstr>Машинное обучение. Определение</vt:lpstr>
      <vt:lpstr>Про цели</vt:lpstr>
      <vt:lpstr>Цели</vt:lpstr>
      <vt:lpstr>Реальные цели прогноза</vt:lpstr>
      <vt:lpstr>Подходы к достижению целей</vt:lpstr>
      <vt:lpstr>Машинное обучение</vt:lpstr>
      <vt:lpstr>Задачи машинного обучения</vt:lpstr>
      <vt:lpstr>Большие данные</vt:lpstr>
      <vt:lpstr>Некоторые области применения</vt:lpstr>
      <vt:lpstr>Обучение по прецедентам</vt:lpstr>
      <vt:lpstr>Переобучение</vt:lpstr>
      <vt:lpstr>Теорема Байеса для классификации</vt:lpstr>
      <vt:lpstr>Дерево решений и алгоритм ID3</vt:lpstr>
      <vt:lpstr>Алгоритм ID3</vt:lpstr>
      <vt:lpstr>Обучение с учителем (supervised) vs. Обучение без учителя (unsupervised)</vt:lpstr>
      <vt:lpstr>Обучение с подкреплением</vt:lpstr>
      <vt:lpstr>Характеристики</vt:lpstr>
      <vt:lpstr>Понижение размерности (dimensionality reduction)</vt:lpstr>
      <vt:lpstr>Методы понижения размерности</vt:lpstr>
      <vt:lpstr>Фильтры</vt:lpstr>
      <vt:lpstr>Оберточные методы</vt:lpstr>
      <vt:lpstr>Встроенные методы</vt:lpstr>
      <vt:lpstr>Выделение признаков</vt:lpstr>
      <vt:lpstr>Где и как учиться</vt:lpstr>
      <vt:lpstr>Литература</vt:lpstr>
      <vt:lpstr>Обучение в магистратуре по программе «Машинное обучение и суперкомпьютерное моделирование в экономике»</vt:lpstr>
      <vt:lpstr>Интеллектуальный анализ текстов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Системы поддержки принятия решений современное состояние и перспективы развития</dc:title>
  <dc:creator>Пользователь Microsoft Office</dc:creator>
  <cp:lastModifiedBy>Microsoft Office User</cp:lastModifiedBy>
  <cp:revision>242</cp:revision>
  <cp:lastPrinted>2020-11-28T07:02:07Z</cp:lastPrinted>
  <dcterms:created xsi:type="dcterms:W3CDTF">2016-10-02T08:06:42Z</dcterms:created>
  <dcterms:modified xsi:type="dcterms:W3CDTF">2022-07-20T12:51:50Z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19566735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S9.0.1</vt:lpwstr>
  </property>
</Properties>
</file>