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0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8" r:id="rId32"/>
    <p:sldId id="627" r:id="rId33"/>
    <p:sldId id="62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434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VGMdfp8xvsBNBhMttWlzsJHuLKXPc6D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VGMdfp8xvsBNBhMttWlzsJHuLKXPc6D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2oZnJRXir3GrjzHHZtqcmNkr89OfL9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2oZnJRXir3GrjzHHZtqcmNkr89OfL9y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RHrjbGAdMKI5WVmlzgcvfBxwUI65ah-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colab.research.google.com/drive/1ORHrjbGAdMKI5WVmlzgcvfBxwUI65ah-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Оценивание параметров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C1DFD-2661-2C45-B44D-FE30212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Нахождение доверительного интервала для </a:t>
            </a:r>
            <a:r>
              <a:rPr lang="ru-RU" sz="4000" dirty="0" err="1"/>
              <a:t>мат.ожидания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966B944-6918-3849-9E42-7585E9D633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6567" y="1600200"/>
                <a:ext cx="8229600" cy="4967600"/>
              </a:xfrm>
            </p:spPr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acc>
                        <m:accPr>
                          <m:chr m:val="̃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600" dirty="0"/>
                  <a:t>При большом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(на практике даже для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</a:t>
                </a:r>
                <a:r>
                  <a:rPr lang="en-US" sz="1600" dirty="0"/>
                  <a:t>10</a:t>
                </a:r>
                <a:r>
                  <a:rPr lang="ru-RU" sz="1600" dirty="0"/>
                  <a:t>-</a:t>
                </a:r>
                <a:r>
                  <a:rPr lang="en-US" sz="1600" dirty="0"/>
                  <a:t>20</a:t>
                </a:r>
                <a:r>
                  <a:rPr lang="ru-RU" sz="1600" dirty="0"/>
                  <a:t>)</a:t>
                </a:r>
                <a:r>
                  <a:rPr lang="en-US" sz="1600" dirty="0"/>
                  <a:t> </a:t>
                </a:r>
                <a:r>
                  <a:rPr lang="ru-RU" sz="1600" dirty="0"/>
                  <a:t>закон распределения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sz="1600" dirty="0"/>
                  <a:t> приближенно можно считать нормальным. Параметры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600" dirty="0"/>
                  <a:t>Приближенно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966B944-6918-3849-9E42-7585E9D6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6567" y="1600200"/>
                <a:ext cx="8229600" cy="4967600"/>
              </a:xfrm>
              <a:blipFill>
                <a:blip r:embed="rId2"/>
                <a:stretch>
                  <a:fillRect t="-4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2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41F1E-7D1F-0947-9CEF-B8429C9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нахождения доверительного интервала для </a:t>
            </a:r>
            <a:r>
              <a:rPr lang="ru-RU" sz="4000" dirty="0" err="1"/>
              <a:t>мат.ожидания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A688B-CF23-3246-81F9-52A7701F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https://colab.research.google.com/drive/16VGMdfp8xvsBNBhMttWlzsJHuLKXPc6D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3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367-7A73-4C4E-A2A9-9BE7572F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25AE3B2-76C3-4A49-902C-C64001E974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величины не являются независимыми, они зависят от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dirty="0"/>
                  <a:t> куда входят все. Но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</a:t>
                </a:r>
                <a:r>
                  <a:rPr lang="ru-RU" dirty="0"/>
                  <a:t>0</a:t>
                </a:r>
                <a:r>
                  <a:rPr lang="en-US" dirty="0"/>
                  <a:t>—30 </a:t>
                </a:r>
                <a:r>
                  <a:rPr lang="ru-RU" dirty="0"/>
                  <a:t>его можно считать нормальным.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даст невысокую точность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25AE3B2-76C3-4A49-902C-C64001E97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4066" r="-1543" b="-3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4A23-DA98-CC4B-AC3C-9993E9B1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дисперсии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57B3A58-1CDC-2D47-AB01-5D22BF497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6794205" cy="5257800"/>
              </a:xfrm>
            </p:spPr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en-US" sz="1400" b="0" dirty="0"/>
                  <a:t> </a:t>
                </a:r>
                <a:r>
                  <a:rPr lang="ru-RU" sz="1400" b="0" dirty="0"/>
                  <a:t>Для нормального </a:t>
                </a:r>
                <a:r>
                  <a:rPr lang="ru-RU" sz="1400" dirty="0"/>
                  <a:t>закона: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400" dirty="0"/>
                  <a:t>Для равномерного закона: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1.8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+1.2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+1.2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400" dirty="0"/>
                  <a:t>Когда закон не известен и нет оснований считать что он сильно отличается от нормального (не обладает заметным эксцессом), то рекомендуется считать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sz="1400" dirty="0"/>
                  <a:t> по формуле для нормального закона.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57B3A58-1CDC-2D47-AB01-5D22BF49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6794205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Статистическая помощь! .Общая теория статистики. - 5.9. Моменты  распределения и показатели его формы">
            <a:extLst>
              <a:ext uri="{FF2B5EF4-FFF2-40B4-BE49-F238E27FC236}">
                <a16:creationId xmlns:a16="http://schemas.microsoft.com/office/drawing/2014/main" id="{5613E38A-C4A0-1A46-9CCD-5F3FCDF5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32" y="3429000"/>
            <a:ext cx="3191680" cy="16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41F1E-7D1F-0947-9CEF-B8429C9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нахождения доверительного интервала для дисперсии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A688B-CF23-3246-81F9-52A7701F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https://colab.research.google.com/drive/16VGMdfp8xvsBNBhMttWlzsJHuLKXPc6D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28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C59C-4FE4-F445-BF00-C738935A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методы построения доверительных интервалов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CD6F0-178D-2F43-B11A-D1AC6395D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точного нахождения доверительных интервалов нужно знать закон распределения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Х</a:t>
            </a:r>
          </a:p>
          <a:p>
            <a:r>
              <a:rPr lang="ru-RU" dirty="0"/>
              <a:t>Параметры этого закона иногда можно и не знать. Задача решается путем перехода к другой случайной величине. </a:t>
            </a:r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40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6703-AE68-FB49-A5F9-43617D9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 для нормального закона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67E976-1D06-634E-989E-FFF31A56B3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Подчиняется закону распределения Стьюдента с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lang="en-US" dirty="0"/>
                  <a:t> </a:t>
                </a:r>
                <a:r>
                  <a:rPr lang="ru-RU" dirty="0"/>
                  <a:t>степенью свободы: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B67E976-1D06-634E-989E-FFF31A56B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279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4CCD8F-474D-2542-817F-2D48AADB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0" y="3667937"/>
            <a:ext cx="6931732" cy="24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3CDEA-1D6C-6341-82D8-02E55D83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 </a:t>
            </a:r>
            <a:r>
              <a:rPr lang="ru-RU" dirty="0" err="1"/>
              <a:t>дла</a:t>
            </a:r>
            <a:r>
              <a:rPr lang="ru-RU" dirty="0"/>
              <a:t> нормального закона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93110D8-0C71-374C-9920-1854DD3855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имеет распределение хи-квадрат </a:t>
                </a: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степенью свободы.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93110D8-0C71-374C-9920-1854DD385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91" t="-43478" b="-71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2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84F4-B85F-1543-93AE-61ED3D7B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к величине </a:t>
            </a:r>
            <a:r>
              <a:rPr lang="en-US" dirty="0"/>
              <a:t>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B3A483E-7F7D-BC41-A347-DD999B4B74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8100" indent="0">
                  <a:buNone/>
                </a:pPr>
                <a:endParaRPr lang="en-US" sz="200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r>
                  <a:rPr lang="ru-RU" sz="2000" dirty="0">
                    <a:ea typeface="Cambria Math" panose="02040503050406030204" pitchFamily="18" charset="0"/>
                  </a:rPr>
                  <a:t>Так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четная функция: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 таблице можно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 заданному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.      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B3A483E-7F7D-BC41-A347-DD999B4B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512" r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15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8748-54E4-A942-B3E9-578234C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расчетов</a:t>
            </a:r>
            <a:r>
              <a:rPr lang="en-US" dirty="0"/>
              <a:t> </a:t>
            </a:r>
            <a:r>
              <a:rPr lang="ru-RU" dirty="0"/>
              <a:t>интервала </a:t>
            </a:r>
            <a:r>
              <a:rPr lang="ru-RU" dirty="0" err="1"/>
              <a:t>мат.ожидания</a:t>
            </a:r>
            <a:r>
              <a:rPr lang="ru-RU" dirty="0"/>
              <a:t> Т-критерием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762F-AD41-1B41-8A66-42C648FD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https://colab.research.google.com/drive/1H2oZnJRXir3GrjzHHZtqcmNkr89OfL9y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18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FA1A-4026-3E40-A4C1-A4E74AEB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9CFCA-115A-4A42-B221-1B7601128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поиска закона распределения нужно много наблюдений</a:t>
            </a:r>
          </a:p>
          <a:p>
            <a:r>
              <a:rPr lang="ru-RU" dirty="0"/>
              <a:t>А что делать если их мало?</a:t>
            </a:r>
          </a:p>
          <a:p>
            <a:r>
              <a:rPr lang="ru-RU" dirty="0"/>
              <a:t>На основе ограниченного </a:t>
            </a:r>
            <a:r>
              <a:rPr lang="ru-RU"/>
              <a:t>числа наблюдений можно </a:t>
            </a:r>
            <a:r>
              <a:rPr lang="ru-RU" dirty="0"/>
              <a:t>приблизительно найти параметры законов – мат. ожидание, дисперсия …</a:t>
            </a:r>
          </a:p>
          <a:p>
            <a:r>
              <a:rPr lang="ru-RU" dirty="0"/>
              <a:t>Любая оценка на основе опытов – случайная величина</a:t>
            </a:r>
          </a:p>
          <a:p>
            <a:r>
              <a:rPr lang="ru-RU" dirty="0"/>
              <a:t>Будем заниматься поиском «оценок параметров»</a:t>
            </a:r>
          </a:p>
          <a:p>
            <a:r>
              <a:rPr lang="ru-RU" dirty="0"/>
              <a:t>Желательно найти оценку с минимальной ошибкой</a:t>
            </a:r>
          </a:p>
        </p:txBody>
      </p:sp>
    </p:spTree>
    <p:extLst>
      <p:ext uri="{BB962C8B-B14F-4D97-AF65-F5344CB8AC3E}">
        <p14:creationId xmlns:p14="http://schemas.microsoft.com/office/powerpoint/2010/main" val="391728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1AF1-1DC3-CC47-904F-D257C79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Точный интервал для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357192" cy="4967600"/>
              </a:xfrm>
            </p:spPr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8100" indent="0">
                  <a:buNone/>
                </a:pPr>
                <a:r>
                  <a:rPr lang="ru-RU" sz="2400" dirty="0"/>
                  <a:t>Закон не симметричен</a:t>
                </a:r>
              </a:p>
              <a:p>
                <a:pPr marL="38100" indent="0">
                  <a:buNone/>
                </a:pPr>
                <a:r>
                  <a:rPr lang="ru-RU" sz="2400" dirty="0"/>
                  <a:t>Условимся выбирать интервал так чтобы слева и справа была одинаковая площадь: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357192" cy="4967600"/>
              </a:xfrm>
              <a:blipFill>
                <a:blip r:embed="rId2"/>
                <a:stretch>
                  <a:fillRect l="-759" t="-256" r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2F16B6-697B-5B4D-AF0D-955B4C74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2" y="4561367"/>
            <a:ext cx="3955312" cy="22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1AF1-1DC3-CC47-904F-D257C79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Точный интервал для дисперсии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229600" cy="4967600"/>
              </a:xfrm>
            </p:spPr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Равносильно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71C8713-A8BA-2045-9E02-74167F27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229600" cy="4967600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4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88748-54E4-A942-B3E9-578234C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расчетов</a:t>
            </a:r>
            <a:r>
              <a:rPr lang="en-US" dirty="0"/>
              <a:t> </a:t>
            </a:r>
            <a:r>
              <a:rPr lang="ru-RU" dirty="0"/>
              <a:t>интервала дисперсии </a:t>
            </a:r>
            <a:r>
              <a:rPr lang="en-US" dirty="0"/>
              <a:t>V-</a:t>
            </a:r>
            <a:r>
              <a:rPr lang="ru-RU" dirty="0"/>
              <a:t>критерием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F762F-AD41-1B41-8A66-42C648FD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https://colab.research.google.com/drive/1H2oZnJRXir3GrjzHHZtqcmNkr89OfL9y</a:t>
            </a:r>
            <a:endParaRPr lang="ru-RU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91F7F-A98D-0F4B-95B5-E2C9FAD1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вероятности по частоте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D3E59B2-E741-F344-8FAF-161CCE574A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Оценка вероятности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это среднее сл. величины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ru-RU" dirty="0"/>
                  <a:t>, в каждом опыте она принимает значение 1, если событие произошло и 0, если не произошло.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это минимально возможная дисперсия, т.е. оценка эффективна. </a:t>
                </a:r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D3E59B2-E741-F344-8FAF-161CCE57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r="-2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6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CBDC-3D5A-9A48-A96B-9DE59F88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вероятности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1CFE03A-401F-0E43-A20B-BBF33DC817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sz="1800" dirty="0"/>
                  <a:t>Если число опытов велико и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1800" dirty="0"/>
                  <a:t> </a:t>
                </a:r>
                <a:r>
                  <a:rPr lang="ru-RU" sz="1800" dirty="0"/>
                  <a:t>не слишком мала и не слишком велика, то распределение частоты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800" dirty="0"/>
                  <a:t> близко нормальному. Достаточно чтобы </a:t>
                </a:r>
                <a:r>
                  <a:rPr lang="en-US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pn</a:t>
                </a:r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:r>
                  <a:rPr lang="en-US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qn</a:t>
                </a:r>
                <a:r>
                  <a:rPr lang="en-US" sz="1800" dirty="0"/>
                  <a:t> </a:t>
                </a:r>
                <a:r>
                  <a:rPr lang="ru-RU" sz="1800" dirty="0"/>
                  <a:t>были больше 4-х. 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ru-RU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ru-RU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1CFE03A-401F-0E43-A20B-BBF33DC81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4" r="-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0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E8ACC-CDAF-FE48-A40E-9047A7EA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для вероятности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61E6EE7-612C-6C4D-91E9-7670621CB9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5635256" cy="4967600"/>
              </a:xfrm>
            </p:spPr>
            <p:txBody>
              <a:bodyPr/>
              <a:lstStyle/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Заменяя неравенство на равенство получим 2 корня:</a:t>
                </a:r>
              </a:p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61E6EE7-612C-6C4D-91E9-7670621CB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5635256" cy="4967600"/>
              </a:xfrm>
              <a:blipFill>
                <a:blip r:embed="rId2"/>
                <a:stretch>
                  <a:fillRect l="-901" b="-2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E8C5D1B5-ABD5-6C46-B510-CEF9CA30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22" y="3087877"/>
            <a:ext cx="4727678" cy="36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4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10443-D7A8-6B4B-A106-7860B84E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</a:t>
            </a:r>
            <a:r>
              <a:rPr lang="ru-RU" dirty="0" err="1"/>
              <a:t>дов.интервала</a:t>
            </a:r>
            <a:r>
              <a:rPr lang="ru-RU" dirty="0"/>
              <a:t> для вероятности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E488E-8668-E548-AE4C-1DE29D368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https://colab.research.google.com/drive/1ORHrjbGAdMKI5WVmlzgcvfBxwUI65ah-</a:t>
            </a:r>
            <a:endParaRPr lang="en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9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3171-CE3D-F040-A6E4-D053271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для малого числа опытов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802127F-4ECD-794B-938E-C584A08AFC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Число наблюдений события 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ru-RU" dirty="0"/>
                  <a:t>) в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опытах распределено по биномиальному закону:</a:t>
                </a: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b="0" dirty="0"/>
              </a:p>
              <a:p>
                <a:pPr marL="38100" indent="0">
                  <a:buNone/>
                </a:pPr>
                <a:r>
                  <a:rPr lang="ru-RU" dirty="0"/>
                  <a:t>Распределение не симметрично. </a:t>
                </a:r>
              </a:p>
              <a:p>
                <a:pPr marL="38100" indent="0">
                  <a:buNone/>
                </a:pPr>
                <a:r>
                  <a:rPr lang="ru-RU" dirty="0"/>
                  <a:t>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прерывистая, то интервала в точности соответствующего доверительной вероятности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может не существовать. </a:t>
                </a:r>
              </a:p>
              <a:p>
                <a:pPr marL="38100" indent="0">
                  <a:buNone/>
                </a:pPr>
                <a:r>
                  <a:rPr lang="ru-RU" dirty="0"/>
                  <a:t>В качестве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возьмем наименьший интервал, вероятность попасть левее или правее которого будет больше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802127F-4ECD-794B-938E-C584A08AF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8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61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9F3F5-F0FA-6440-A35E-A0F2702B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для малого числа опытов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5C1B586-5A2C-7043-98EF-617E2ADEBB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5C1B586-5A2C-7043-98EF-617E2ADEB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0716" b="-4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6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12AF6-7BCB-3542-B4BC-4E45BCAC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</a:t>
            </a:r>
            <a:r>
              <a:rPr lang="ru-RU" dirty="0" err="1"/>
              <a:t>дов.интервала</a:t>
            </a:r>
            <a:r>
              <a:rPr lang="ru-RU" dirty="0"/>
              <a:t> для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/>
              <a:t> </a:t>
            </a:r>
            <a:r>
              <a:rPr lang="ru-RU" dirty="0"/>
              <a:t>для малого числа опытов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201E9A-3231-854D-868E-3196800C2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https://colab.research.google.com/drive/1ORHrjbGAdMKI5WVmlzgcvfBxwUI65ah-</a:t>
            </a:r>
            <a:endParaRPr lang="en" dirty="0"/>
          </a:p>
          <a:p>
            <a:pPr marL="381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6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7F5B-17C0-7047-9E29-B781EE87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Общая задача оценки параметров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C16482D-A858-4C43-A4DC-C447E0A727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Дано:</a:t>
                </a:r>
              </a:p>
              <a:p>
                <a:pPr marL="38100" indent="0">
                  <a:buNone/>
                </a:pPr>
                <a:r>
                  <a:rPr lang="ru-RU" dirty="0"/>
                  <a:t>Наблюдения </a:t>
                </a:r>
                <a:r>
                  <a:rPr lang="ru-RU" dirty="0" err="1"/>
                  <a:t>сл.величины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Закон распределения наблюдений одинаков</a:t>
                </a:r>
              </a:p>
              <a:p>
                <a:pPr marL="3810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оценка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- это функция</a:t>
                </a: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- это случайная величина </a:t>
                </a:r>
              </a:p>
              <a:p>
                <a:pPr marL="38100" indent="0">
                  <a:buNone/>
                </a:pPr>
                <a:r>
                  <a:rPr lang="ru-RU" dirty="0"/>
                  <a:t>Закон распределения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зависит от:</a:t>
                </a:r>
              </a:p>
              <a:p>
                <a:pPr marL="38100" indent="0">
                  <a:buNone/>
                </a:pPr>
                <a:r>
                  <a:rPr lang="ru-RU" dirty="0"/>
                  <a:t>1) закона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2) числа наблюдений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Требуется найти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удовлетворяющую требованиям на следующем слайде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C16482D-A858-4C43-A4DC-C447E0A72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724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83ADB-40EA-4545-8DB0-5F36C613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необходимого числа опытов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B2377C9-54DD-7B4F-8572-2F491391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23" y="2539684"/>
            <a:ext cx="5677786" cy="43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02B74-2619-8340-BB5E-6D49F875B56C}"/>
              </a:ext>
            </a:extLst>
          </p:cNvPr>
          <p:cNvSpPr txBox="1"/>
          <p:nvPr/>
        </p:nvSpPr>
        <p:spPr>
          <a:xfrm>
            <a:off x="457200" y="1663743"/>
            <a:ext cx="8314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Проведено 25 опытов, в которых событие А произошло 12 раз. Найти ориентировочно число опытов </a:t>
            </a:r>
            <a:r>
              <a:rPr lang="en" sz="16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n, </a:t>
            </a:r>
            <a:r>
              <a:rPr lang="ru-RU" sz="16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которое понадобится для того, чтобы с вероятностью = 0.9 ошибка от замены вероятности частотой не превзошла 20%.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76F89-4902-C94F-8C17-54F351C61E29}"/>
              </a:ext>
            </a:extLst>
          </p:cNvPr>
          <p:cNvSpPr txBox="1"/>
          <p:nvPr/>
        </p:nvSpPr>
        <p:spPr>
          <a:xfrm>
            <a:off x="90377" y="5657671"/>
            <a:ext cx="2700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None/>
            </a:pPr>
            <a:r>
              <a:rPr lang="en" dirty="0">
                <a:hlinkClick r:id="rId3"/>
              </a:rPr>
              <a:t>https://colab.research.google.com/drive/1ORHrjbGAdMKI5WVmlzgcvfBxwUI65ah-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3805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421D8-99BA-DA4B-AAA5-A0FA5603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необходимого числа опытов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68E7E-4A84-154A-AE00-F3FD5D7CF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latin typeface="LucidaSansUnicode"/>
              </a:rPr>
              <a:t>П</a:t>
            </a:r>
            <a:r>
              <a:rPr lang="ru-RU" sz="1800" dirty="0">
                <a:effectLst/>
                <a:latin typeface="LucidaSansUnicode"/>
              </a:rPr>
              <a:t>осле выполнения потребного числа опытов может понадобиться новая проверка точности определения вероятности по частоте, так как будет получено в общем случае уже другое значение частоты р*, отличное от наблюденного в ранее проведенных опытах. </a:t>
            </a:r>
          </a:p>
          <a:p>
            <a:r>
              <a:rPr lang="ru-RU" sz="1800" dirty="0">
                <a:effectLst/>
                <a:latin typeface="LucidaSansUnicode"/>
              </a:rPr>
              <a:t>Может оказаться, что число опытов все еще недостаточно для обеспечения необходимой точности, и его придется несколько увеличить. </a:t>
            </a:r>
          </a:p>
          <a:p>
            <a:r>
              <a:rPr lang="ru-RU" sz="1800" dirty="0">
                <a:effectLst/>
                <a:latin typeface="LucidaSansUnicode"/>
              </a:rPr>
              <a:t>Однако первое приближение, полученное описанным выше методом, может служить для ориентировочного предварительного пла­нирования серии опытов с точки зрения требуемого на них времени, денежных затрат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817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F80-D386-A341-BF86-1098BACF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числа опытов для малой вероятности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D8E9FF9-C2EE-A54E-8D9C-0782014A08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Дано событие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/>
                  <a:t>, его вероятность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ru-RU" dirty="0"/>
                  <a:t>, Обозначим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/>
                  <a:t> – </a:t>
                </a:r>
                <a:r>
                  <a:rPr lang="ru-RU" dirty="0"/>
                  <a:t>событие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/>
                  <a:t> не появилось ни разу в серии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опытов.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</m:oMath>
                  </m:oMathPara>
                </a14:m>
                <a:endParaRPr lang="ru-RU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en" sz="1800" dirty="0">
                    <a:hlinkClick r:id="rId2"/>
                  </a:rPr>
                  <a:t>https://colab.research.google.com/drive/1ORHrjbGAdMKI5WVmlzgcvfBxwUI65ah-</a:t>
                </a:r>
                <a:endParaRPr lang="en" sz="18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D8E9FF9-C2EE-A54E-8D9C-0782014A0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38BB0-1BD0-7E41-B929-3062B5B9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числа опытов для нулевой частоты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3245102-401A-FC4C-BA92-970215B4A4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b="0" dirty="0"/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38100" indent="0">
                  <a:lnSpc>
                    <a:spcPct val="150000"/>
                  </a:lnSpc>
                  <a:buNone/>
                </a:pPr>
                <a:endParaRPr lang="ru-RU" b="0" dirty="0"/>
              </a:p>
              <a:p>
                <a:pPr marL="38100" indent="0">
                  <a:buNone/>
                </a:pPr>
                <a:r>
                  <a:rPr lang="en" sz="1800" dirty="0">
                    <a:hlinkClick r:id="rId2"/>
                  </a:rPr>
                  <a:t>https://colab.research.google.com/drive/1ORHrjbGAdMKI5WVmlzgcvfBxwUI65ah-</a:t>
                </a:r>
                <a:endParaRPr lang="ru-RU" sz="1800" dirty="0"/>
              </a:p>
              <a:p>
                <a:pPr marL="38100" indent="0">
                  <a:buNone/>
                </a:pPr>
                <a:endParaRPr lang="ru-RU" b="0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3245102-401A-FC4C-BA92-970215B4A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6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7600F35-02AD-7C4A-A740-503DC7D1E5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Требования к оценке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7600F35-02AD-7C4A-A740-503DC7D1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024384-879A-D241-8547-A4C3D26BB4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Состоятельность: при увеличении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должна сходиться по вероятности к параметру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Эффективность: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38100" indent="0">
                  <a:buNone/>
                </a:pPr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 должна быть получена за приемлемое время, поэтому требования могут немного нарушаться.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024384-879A-D241-8547-A4C3D26BB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35" r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D1AB8-81F2-ED4A-989C-9BB6F5D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ru-RU" dirty="0" err="1"/>
              <a:t>мат.ожидания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34A31A5-F86E-9C4D-968E-C8A0D6AE10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:r>
                  <a:rPr lang="ru-RU" dirty="0"/>
                  <a:t>Состоятельность: следует из закона больших чисел</a:t>
                </a:r>
              </a:p>
              <a:p>
                <a:pPr marL="38100" indent="0">
                  <a:buNone/>
                </a:pPr>
                <a:r>
                  <a:rPr lang="ru-RU" dirty="0" err="1"/>
                  <a:t>Несмещенность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Эффективность?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Для нормального закона – эффективна, для других может быть не так.</a:t>
                </a:r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34A31A5-F86E-9C4D-968E-C8A0D6AE1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14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35B95-E1F4-8142-9F82-4822FC1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336DA7-A5EB-9148-83E6-03C39C973AE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Предположим: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Состоятельность: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6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∎</m:t>
                      </m:r>
                    </m:oMath>
                  </m:oMathPara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sz="2000" dirty="0" err="1"/>
                  <a:t>Несмещенность</a:t>
                </a:r>
                <a:r>
                  <a:rPr lang="en-US" sz="2000" dirty="0"/>
                  <a:t>?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7336DA7-A5EB-9148-83E6-03C39C973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4092" b="-30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7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39B85-B1F7-1442-8443-AA12941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Несмещенность</a:t>
            </a:r>
            <a:r>
              <a:rPr lang="ru-RU" dirty="0"/>
              <a:t>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7E5B947-EF7F-8841-95F8-24B74BEFA1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Пусть начало координат будет в точке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dirty="0"/>
                  <a:t>. </a:t>
                </a:r>
                <a:r>
                  <a:rPr lang="ru-RU" dirty="0"/>
                  <a:t>Тогда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𝑛𝐷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как опыты независимы</a:t>
                </a:r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ru-R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7E5B947-EF7F-8841-95F8-24B74BEFA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8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126E4-63B5-5145-8E4F-0A36178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Несмещенная оценка дисперсии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418763F-7D2B-644D-A404-49B59091B2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, поэтому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состоятельна, то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dirty="0"/>
                  <a:t> состоятельна. 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Иногда удобней вычислить:</a:t>
                </a:r>
              </a:p>
              <a:p>
                <a:pPr marL="3810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418763F-7D2B-644D-A404-49B59091B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9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019E-6F16-944E-B1B9-1C5ED2E6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Доверительный интервал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D5CEC9B-4BA1-534B-BECF-1F215248543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8100" indent="0">
                  <a:buNone/>
                </a:pPr>
                <a:r>
                  <a:rPr lang="ru-RU" dirty="0"/>
                  <a:t>К каким ошибкам может привести замена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?</a:t>
                </a:r>
              </a:p>
              <a:p>
                <a:pPr marL="38100" indent="0">
                  <a:buNone/>
                </a:pPr>
                <a:r>
                  <a:rPr lang="ru-RU" b="0" dirty="0"/>
                  <a:t>Найти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b="0" dirty="0"/>
                  <a:t> 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b="0" dirty="0"/>
                  <a:t>=0.9, 0.95, 0.99, чтобы</a:t>
                </a:r>
                <a:endParaRPr lang="en-US" b="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доверительный интервал</m:t>
                      </m:r>
                    </m:oMath>
                  </m:oMathPara>
                </a14:m>
                <a:endParaRPr lang="ru-RU" dirty="0"/>
              </a:p>
              <a:p>
                <a:pPr marL="38100" indent="0">
                  <a:buNone/>
                </a:pPr>
                <a:r>
                  <a:rPr lang="ru-RU" dirty="0"/>
                  <a:t>Что тут случайно?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ru-RU" dirty="0"/>
                  <a:t>?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- доверительная вероятность</a:t>
                </a:r>
              </a:p>
              <a:p>
                <a:pPr marL="38100" indent="0">
                  <a:buNone/>
                </a:pPr>
                <a:endParaRPr lang="ru-RU" dirty="0"/>
              </a:p>
              <a:p>
                <a:pPr marL="381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D5CEC9B-4BA1-534B-BECF-1F215248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CAA5A0-8709-EE40-BD5E-B19F2E0C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42" y="4765241"/>
            <a:ext cx="7091916" cy="14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9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</TotalTime>
  <Words>1506</Words>
  <Application>Microsoft Macintosh PowerPoint</Application>
  <PresentationFormat>Экран (4:3)</PresentationFormat>
  <Paragraphs>196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LucidaSansUnicode</vt:lpstr>
      <vt:lpstr>Roboto</vt:lpstr>
      <vt:lpstr>Тема Office</vt:lpstr>
      <vt:lpstr>Математика для Data Science</vt:lpstr>
      <vt:lpstr>Оценка параметров</vt:lpstr>
      <vt:lpstr>Общая задача оценки параметров</vt:lpstr>
      <vt:lpstr>Требования к оценке a ̃</vt:lpstr>
      <vt:lpstr>Оценка мат.ожидания</vt:lpstr>
      <vt:lpstr>Оценка дисперсии</vt:lpstr>
      <vt:lpstr>Несмещенность дисперсии</vt:lpstr>
      <vt:lpstr>Несмещенная оценка дисперсии</vt:lpstr>
      <vt:lpstr>Доверительный интервал</vt:lpstr>
      <vt:lpstr>Нахождение доверительного интервала для мат.ожидания</vt:lpstr>
      <vt:lpstr>Пример нахождения доверительного интервала для мат.ожидания</vt:lpstr>
      <vt:lpstr>Доверительный интервал для дисперсии</vt:lpstr>
      <vt:lpstr>Доверительный интервал для дисперсии (2)</vt:lpstr>
      <vt:lpstr>Пример нахождения доверительного интервала для дисперсии</vt:lpstr>
      <vt:lpstr>Точные методы построения доверительных интервалов</vt:lpstr>
      <vt:lpstr>Доверительные интервалы для нормального закона</vt:lpstr>
      <vt:lpstr>Доверительные интервалы дла нормального закона</vt:lpstr>
      <vt:lpstr>Переход к величине T</vt:lpstr>
      <vt:lpstr>Пример расчетов интервала мат.ожидания Т-критерием</vt:lpstr>
      <vt:lpstr>Точный интервал для дисперсии</vt:lpstr>
      <vt:lpstr>Точный интервал для дисперсии (2)</vt:lpstr>
      <vt:lpstr>Пример расчетов интервала дисперсии V-критерием</vt:lpstr>
      <vt:lpstr>Оценка вероятности по частоте</vt:lpstr>
      <vt:lpstr>Доверительный интервал для вероятности</vt:lpstr>
      <vt:lpstr>Доверительный интервал для вероятности (2)</vt:lpstr>
      <vt:lpstr>Пример расчета дов.интервала для вероятности</vt:lpstr>
      <vt:lpstr>Доверительный интервал p для малого числа опытов</vt:lpstr>
      <vt:lpstr>Доверительный интервал p для малого числа опытов (2)</vt:lpstr>
      <vt:lpstr>Пример расчета дов.интервала для p для малого числа опытов</vt:lpstr>
      <vt:lpstr>Расчет необходимого числа опытов</vt:lpstr>
      <vt:lpstr>Расчет необходимого числа опытов (2)</vt:lpstr>
      <vt:lpstr>Пример расчета числа опытов для малой вероятности </vt:lpstr>
      <vt:lpstr>Расчет числа опытов для нулевой частоты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114</cp:revision>
  <dcterms:created xsi:type="dcterms:W3CDTF">2020-08-04T19:25:01Z</dcterms:created>
  <dcterms:modified xsi:type="dcterms:W3CDTF">2023-10-19T14:16:10Z</dcterms:modified>
  <cp:category/>
</cp:coreProperties>
</file>