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7"/>
  </p:notesMasterIdLst>
  <p:handoutMasterIdLst>
    <p:handoutMasterId r:id="rId38"/>
  </p:handoutMasterIdLst>
  <p:sldIdLst>
    <p:sldId id="302" r:id="rId2"/>
    <p:sldId id="266" r:id="rId3"/>
    <p:sldId id="259" r:id="rId4"/>
    <p:sldId id="309" r:id="rId5"/>
    <p:sldId id="306" r:id="rId6"/>
    <p:sldId id="307" r:id="rId7"/>
    <p:sldId id="262" r:id="rId8"/>
    <p:sldId id="310" r:id="rId9"/>
    <p:sldId id="263" r:id="rId10"/>
    <p:sldId id="319" r:id="rId11"/>
    <p:sldId id="312" r:id="rId12"/>
    <p:sldId id="311" r:id="rId13"/>
    <p:sldId id="265" r:id="rId14"/>
    <p:sldId id="293" r:id="rId15"/>
    <p:sldId id="267" r:id="rId16"/>
    <p:sldId id="313" r:id="rId17"/>
    <p:sldId id="287" r:id="rId18"/>
    <p:sldId id="292" r:id="rId19"/>
    <p:sldId id="268" r:id="rId20"/>
    <p:sldId id="269" r:id="rId21"/>
    <p:sldId id="270" r:id="rId22"/>
    <p:sldId id="272" r:id="rId23"/>
    <p:sldId id="318" r:id="rId24"/>
    <p:sldId id="316" r:id="rId25"/>
    <p:sldId id="271" r:id="rId26"/>
    <p:sldId id="273" r:id="rId27"/>
    <p:sldId id="314" r:id="rId28"/>
    <p:sldId id="274" r:id="rId29"/>
    <p:sldId id="315" r:id="rId30"/>
    <p:sldId id="275" r:id="rId31"/>
    <p:sldId id="276" r:id="rId32"/>
    <p:sldId id="299" r:id="rId33"/>
    <p:sldId id="294" r:id="rId34"/>
    <p:sldId id="295" r:id="rId35"/>
    <p:sldId id="320" r:id="rId36"/>
  </p:sldIdLst>
  <p:sldSz cx="12192000" cy="6858000"/>
  <p:notesSz cx="7302500" cy="95885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3366" autoAdjust="0"/>
  </p:normalViewPr>
  <p:slideViewPr>
    <p:cSldViewPr>
      <p:cViewPr varScale="1">
        <p:scale>
          <a:sx n="62" d="100"/>
          <a:sy n="62" d="100"/>
        </p:scale>
        <p:origin x="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tags" Target="../tags/tag20.xml"/><Relationship Id="rId7" Type="http://schemas.openxmlformats.org/officeDocument/2006/relationships/image" Target="../media/image2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5.xml"/><Relationship Id="rId10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29.xml"/><Relationship Id="rId7" Type="http://schemas.openxmlformats.org/officeDocument/2006/relationships/image" Target="../media/image5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9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4.xml"/><Relationship Id="rId7" Type="http://schemas.openxmlformats.org/officeDocument/2006/relationships/image" Target="../media/image5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60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59.png"/><Relationship Id="rId5" Type="http://schemas.openxmlformats.org/officeDocument/2006/relationships/tags" Target="../tags/tag40.xml"/><Relationship Id="rId10" Type="http://schemas.openxmlformats.org/officeDocument/2006/relationships/image" Target="../media/image58.png"/><Relationship Id="rId4" Type="http://schemas.openxmlformats.org/officeDocument/2006/relationships/tags" Target="../tags/tag39.xml"/><Relationship Id="rId9" Type="http://schemas.openxmlformats.org/officeDocument/2006/relationships/image" Target="../media/image57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44.xml"/><Relationship Id="rId7" Type="http://schemas.openxmlformats.org/officeDocument/2006/relationships/image" Target="../media/image6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7.xml"/><Relationship Id="rId7" Type="http://schemas.openxmlformats.org/officeDocument/2006/relationships/image" Target="../media/image6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50.xml"/><Relationship Id="rId7" Type="http://schemas.openxmlformats.org/officeDocument/2006/relationships/image" Target="../media/image6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ru-RU" sz="4300" dirty="0"/>
              <a:t>Байесовские сети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4F5D5DC-EF40-6A46-B1BB-2CA46D7E0D90}"/>
              </a:ext>
            </a:extLst>
          </p:cNvPr>
          <p:cNvSpPr txBox="1">
            <a:spLocks/>
          </p:cNvSpPr>
          <p:nvPr/>
        </p:nvSpPr>
        <p:spPr bwMode="auto">
          <a:xfrm>
            <a:off x="0" y="5486403"/>
            <a:ext cx="1219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400" kern="0" dirty="0"/>
              <a:t>Владимир Анатольевич Судаков</a:t>
            </a:r>
          </a:p>
          <a:p>
            <a:r>
              <a:rPr lang="ru-RU" sz="2400" kern="0" dirty="0"/>
              <a:t>2023</a:t>
            </a:r>
          </a:p>
          <a:p>
            <a:r>
              <a:rPr lang="ru-RU" sz="1800" kern="0" dirty="0"/>
              <a:t>на основе </a:t>
            </a:r>
            <a:r>
              <a:rPr lang="en-US" sz="1800" kern="0" dirty="0"/>
              <a:t>[Dan Klein and Pieter </a:t>
            </a:r>
            <a:r>
              <a:rPr lang="en-US" sz="1800" kern="0" dirty="0" err="1"/>
              <a:t>Abbeel</a:t>
            </a:r>
            <a:r>
              <a:rPr lang="en-US" sz="1800" kern="0" dirty="0"/>
              <a:t> for CS188 Intro to AI at UC Berkeley]</a:t>
            </a:r>
            <a:endParaRPr lang="ru-RU" sz="1800" kern="0" dirty="0"/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Безусловная (абсолютная) независимость очень редка (почему?)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i="1" dirty="0">
                <a:latin typeface="Calibri"/>
                <a:cs typeface="Calibri"/>
              </a:rPr>
              <a:t>Условная независимость </a:t>
            </a:r>
            <a:r>
              <a:rPr lang="ru-RU" sz="2400" dirty="0">
                <a:latin typeface="Calibri"/>
                <a:cs typeface="Calibri"/>
              </a:rPr>
              <a:t>— это наша самая основная и надежная форма знания о неопределенных средах.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</a:t>
            </a:r>
            <a:r>
              <a:rPr lang="ru-RU" sz="2400" dirty="0">
                <a:latin typeface="Calibri"/>
                <a:cs typeface="Calibri"/>
              </a:rPr>
              <a:t>условно не зависит от </a:t>
            </a:r>
            <a:r>
              <a:rPr lang="en-US" sz="2400" dirty="0">
                <a:latin typeface="Calibri"/>
                <a:cs typeface="Calibri"/>
              </a:rPr>
              <a:t>Y </a:t>
            </a:r>
            <a:r>
              <a:rPr lang="ru-RU" sz="2400" dirty="0">
                <a:latin typeface="Calibri"/>
                <a:cs typeface="Calibri"/>
              </a:rPr>
              <a:t>при заданном </a:t>
            </a:r>
            <a:r>
              <a:rPr lang="en-US" sz="2400" dirty="0">
                <a:latin typeface="Calibri"/>
                <a:cs typeface="Calibri"/>
              </a:rPr>
              <a:t>Z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тогда и только тогда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или эквивалентно тогда и только тогда: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0" y="360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5B26200-4E55-E042-9478-3020A07D69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4173659"/>
            <a:ext cx="2590800" cy="66312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1D35E29-74D6-7946-9315-728D7DA25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8685" y="5030959"/>
            <a:ext cx="1966231" cy="66312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6A45BE8-8DD8-6744-83A4-BB3AE8383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1620" y="5912330"/>
            <a:ext cx="2490561" cy="6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Рассмотрим домен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Трафик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Зонтик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Дождь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Рассмотрим домен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 и цепное правило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Цепное правило</a:t>
            </a:r>
            <a:r>
              <a:rPr lang="en-US" sz="2400" dirty="0">
                <a:latin typeface="Calibri"/>
                <a:cs typeface="Calibri"/>
              </a:rPr>
              <a:t>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Тривиальная декомпозиция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При предположении об условной независимости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Байесовские сети/</a:t>
            </a:r>
            <a:r>
              <a:rPr lang="ru-RU" sz="2400" dirty="0" err="1">
                <a:latin typeface="Calibri"/>
                <a:cs typeface="Calibri"/>
              </a:rPr>
              <a:t>графовые</a:t>
            </a:r>
            <a:r>
              <a:rPr lang="ru-RU" sz="2400" dirty="0">
                <a:latin typeface="Calibri"/>
                <a:cs typeface="Calibri"/>
              </a:rPr>
              <a:t> модели помогают нам выразить предположения об условной независимости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Цепное правило охотников за привидениями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Каждый датчик зависит только от того, где находится призрак</a:t>
            </a: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Это означает, что два датчика условно независимы, учитывая положение призрака</a:t>
            </a: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</a:t>
            </a:r>
            <a:r>
              <a:rPr lang="ru-RU" sz="2000" kern="0" dirty="0">
                <a:solidFill>
                  <a:schemeClr val="accent2"/>
                </a:solidFill>
                <a:latin typeface="Calibri"/>
                <a:cs typeface="Calibri"/>
              </a:rPr>
              <a:t>Верхний квадрат красный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</a:t>
            </a: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Нижний квадрат красный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</a:t>
            </a: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Призрак вверху</a:t>
            </a: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Дано</a:t>
            </a: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7" y="4079876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Байесовские сети: общая картина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Байесовские сети: общая картина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Есть две проблемы с использованием полных совместных таблиц распределения в качестве наших вероятностных моделей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Даже если есть только несколько переменных, совместное распределение слишком велико, чтобы представлять его явно.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Трудно узнать (оценить) что-либо эмпирически о более чем нескольких переменных одновременно.</a:t>
            </a: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CC0000"/>
              </a:solidFill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CC0000"/>
                </a:solidFill>
                <a:latin typeface="Calibri"/>
                <a:cs typeface="Calibri"/>
              </a:rPr>
              <a:t>Байесовские сети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: </a:t>
            </a:r>
            <a:r>
              <a:rPr lang="ru-RU" sz="2000" dirty="0">
                <a:latin typeface="Calibri"/>
                <a:cs typeface="Calibri"/>
              </a:rPr>
              <a:t>метод описания сложных совместных распределений (моделей) с использованием простых локальных распределений (условных вероятностей).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Более правильно называть их </a:t>
            </a:r>
            <a:r>
              <a:rPr lang="ru-RU" sz="1800" dirty="0" err="1">
                <a:latin typeface="Calibri"/>
                <a:cs typeface="Calibri"/>
              </a:rPr>
              <a:t>графовыми</a:t>
            </a:r>
            <a:r>
              <a:rPr lang="ru-RU" sz="1800" dirty="0">
                <a:latin typeface="Calibri"/>
                <a:cs typeface="Calibri"/>
              </a:rPr>
              <a:t> моделями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Они описывают, как переменные локально взаимодействуют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Локальные взаимодействия объединяются в глобальные косвенные взаимодействия.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 байесовской сети: Страхование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Пример байесовской сети: Автомобиль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Нотация </a:t>
            </a:r>
            <a:r>
              <a:rPr lang="ru-RU" dirty="0" err="1">
                <a:latin typeface="Calibri"/>
                <a:cs typeface="Calibri"/>
              </a:rPr>
              <a:t>графовой</a:t>
            </a:r>
            <a:r>
              <a:rPr lang="ru-RU" dirty="0">
                <a:latin typeface="Calibri"/>
                <a:cs typeface="Calibri"/>
              </a:rPr>
              <a:t> модели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Вершины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ru-RU" sz="2400" dirty="0">
                <a:latin typeface="Calibri"/>
                <a:cs typeface="Calibri"/>
              </a:rPr>
              <a:t>переменные</a:t>
            </a:r>
            <a:r>
              <a:rPr lang="en-US" sz="2400" dirty="0">
                <a:latin typeface="Calibri"/>
                <a:cs typeface="Calibri"/>
              </a:rPr>
              <a:t> (</a:t>
            </a:r>
            <a:r>
              <a:rPr lang="ru-RU" sz="2400" dirty="0">
                <a:latin typeface="Calibri"/>
                <a:cs typeface="Calibri"/>
              </a:rPr>
              <a:t>с доменами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Может быть назначенными (наблюдаемыми) или </a:t>
            </a:r>
            <a:r>
              <a:rPr lang="ru-RU" sz="2000" dirty="0" err="1">
                <a:latin typeface="Calibri"/>
                <a:cs typeface="Calibri"/>
              </a:rPr>
              <a:t>неназначенными</a:t>
            </a:r>
            <a:r>
              <a:rPr lang="ru-RU" sz="2000" dirty="0">
                <a:latin typeface="Calibri"/>
                <a:cs typeface="Calibri"/>
              </a:rPr>
              <a:t> (ненаблюдаемыми)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Дуги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ru-RU" sz="2400" dirty="0">
                <a:latin typeface="Calibri"/>
                <a:cs typeface="Calibri"/>
              </a:rPr>
              <a:t>взаимодействия</a:t>
            </a: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Указывают «прямое влияние» между переменными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Формально: определяют условную независимость (подробнее позже)</a:t>
            </a:r>
          </a:p>
          <a:p>
            <a:pPr marL="457176" lvl="1" indent="0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А пока: представьте, что стрелки означают прямую причинно-следственную связь (хотя в общем случае нет!)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Вероятностные модели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Модели описывают как мир (или его часть) работает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solidFill>
                  <a:srgbClr val="CC0000"/>
                </a:solidFill>
                <a:latin typeface="Calibri"/>
                <a:cs typeface="Calibri"/>
              </a:rPr>
              <a:t>Модель это всегда упрощение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Может не учитывать каждую переменную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Может не учитывать все взаимодействия между переменными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«Все модели ошибочны; но некоторые из них полезны». - Джордж Э. П. Бокс</a:t>
            </a: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Что можно делать с вероятностными моделями?</a:t>
            </a: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Нам (или нашим агентам) нужно сделать выводы о значениях неизвестных переменных, учитывая наблюдения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Пример: объяснение (диагностическое рассуждение)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Пример: предсказание (причинное рассуждение)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Пример: ценность информации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Пример: подбрасывание монет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</a:t>
            </a:r>
            <a:r>
              <a:rPr lang="ru-RU" dirty="0">
                <a:latin typeface="Calibri"/>
                <a:cs typeface="Calibri"/>
              </a:rPr>
              <a:t>независимых подбрасываний монет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ru-RU" dirty="0">
                <a:latin typeface="Calibri"/>
                <a:cs typeface="Calibri"/>
              </a:rPr>
              <a:t>Отсутствие взаимодействий между переменными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solidFill>
                  <a:srgbClr val="CC0000"/>
                </a:solidFill>
                <a:latin typeface="Calibri"/>
                <a:cs typeface="Calibri"/>
              </a:rPr>
              <a:t>полная независимость</a:t>
            </a:r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>
                <a:latin typeface="Calibri"/>
                <a:cs typeface="Calibri"/>
              </a:rPr>
              <a:t>Переменные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</a:t>
            </a:r>
            <a:r>
              <a:rPr lang="ru-RU" sz="2000" dirty="0">
                <a:latin typeface="Calibri"/>
                <a:cs typeface="Calibri"/>
              </a:rPr>
              <a:t>дождь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</a:t>
            </a:r>
            <a:r>
              <a:rPr lang="ru-RU" sz="2000" dirty="0">
                <a:latin typeface="Calibri"/>
                <a:cs typeface="Calibri"/>
              </a:rPr>
              <a:t>пробки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ru-RU" sz="2400" dirty="0">
                <a:latin typeface="Calibri"/>
                <a:cs typeface="Calibri"/>
              </a:rPr>
              <a:t>Модель</a:t>
            </a:r>
            <a:r>
              <a:rPr lang="en-US" sz="2400" dirty="0">
                <a:latin typeface="Calibri"/>
                <a:cs typeface="Calibri"/>
              </a:rPr>
              <a:t> 1: </a:t>
            </a:r>
            <a:r>
              <a:rPr lang="ru-RU" sz="2400" dirty="0">
                <a:latin typeface="Calibri"/>
                <a:cs typeface="Calibri"/>
              </a:rPr>
              <a:t>независимость</a:t>
            </a: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ru-RU" sz="2400" dirty="0">
                <a:latin typeface="Calibri"/>
                <a:cs typeface="Calibri"/>
              </a:rPr>
              <a:t>Почему агент, использующий модель 2, лучше</a:t>
            </a:r>
            <a:r>
              <a:rPr lang="en-US" sz="2400" dirty="0">
                <a:latin typeface="Calibri"/>
                <a:cs typeface="Calibri"/>
              </a:rPr>
              <a:t>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ru-RU" sz="2400" dirty="0">
                <a:latin typeface="Calibri"/>
                <a:cs typeface="Calibri"/>
              </a:rPr>
              <a:t>Модель</a:t>
            </a:r>
            <a:r>
              <a:rPr lang="en-US" sz="2400" dirty="0">
                <a:latin typeface="Calibri"/>
                <a:cs typeface="Calibri"/>
              </a:rPr>
              <a:t> 2: </a:t>
            </a:r>
            <a:r>
              <a:rPr lang="ru-RU" sz="2400" dirty="0">
                <a:latin typeface="Calibri"/>
                <a:cs typeface="Calibri"/>
              </a:rPr>
              <a:t>дождь приводит к пробкам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Пример: Сеть сигнализации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ru-RU" sz="2400" dirty="0">
                <a:latin typeface="Calibri"/>
                <a:cs typeface="Calibri"/>
              </a:rPr>
              <a:t>Переменные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ru-RU" sz="2000" dirty="0">
                <a:latin typeface="Calibri"/>
                <a:cs typeface="Calibri"/>
              </a:rPr>
              <a:t>Взлом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</a:t>
            </a:r>
            <a:r>
              <a:rPr lang="ru-RU" sz="2000" dirty="0">
                <a:latin typeface="Calibri"/>
                <a:cs typeface="Calibri"/>
              </a:rPr>
              <a:t>Сигнализация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</a:t>
            </a:r>
            <a:r>
              <a:rPr lang="ru-RU" sz="2000" dirty="0">
                <a:latin typeface="Calibri"/>
                <a:cs typeface="Calibri"/>
              </a:rPr>
              <a:t>Мэри звонит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</a:t>
            </a:r>
            <a:r>
              <a:rPr lang="ru-RU" sz="2000" dirty="0">
                <a:latin typeface="Calibri"/>
                <a:cs typeface="Calibri"/>
              </a:rPr>
              <a:t>Джон звонит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E: </a:t>
            </a:r>
            <a:r>
              <a:rPr lang="ru-RU" sz="2000" dirty="0">
                <a:latin typeface="Calibri"/>
                <a:cs typeface="Calibri"/>
              </a:rPr>
              <a:t>Землетрясение</a:t>
            </a:r>
            <a:r>
              <a:rPr lang="en-US" sz="2000" dirty="0">
                <a:latin typeface="Calibri"/>
                <a:cs typeface="Calibri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D7C1-EBB8-884F-BCCF-7195C7C9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Люди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76A8-DE50-6B41-A059-4D079F3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>
                <a:latin typeface="Calibri"/>
                <a:cs typeface="Calibri"/>
              </a:rPr>
              <a:t>G: </a:t>
            </a:r>
            <a:r>
              <a:rPr lang="ru-RU" sz="2000" dirty="0">
                <a:latin typeface="Calibri"/>
                <a:cs typeface="Calibri"/>
              </a:rPr>
              <a:t>цель человека / параметры вознаграждения человека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S: </a:t>
            </a:r>
            <a:r>
              <a:rPr lang="ru-RU" sz="2000" dirty="0">
                <a:latin typeface="Calibri"/>
                <a:cs typeface="Calibri"/>
              </a:rPr>
              <a:t>состояние физического мира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A: </a:t>
            </a:r>
            <a:r>
              <a:rPr lang="ru-RU" sz="2000" dirty="0">
                <a:latin typeface="Calibri"/>
                <a:cs typeface="Calibri"/>
              </a:rPr>
              <a:t>действие человека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EC2EB-EF26-1C4C-81E8-098A8D4A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3BA974-E613-9F43-9849-35E0A3B3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G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7D4700-96BB-8745-B7BA-0ABB8BB1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S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83B6820-A2A8-6B4A-84D8-7A50A5C2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98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3CF36-D164-8046-8AB2-A7F83F18655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981200" y="4876800"/>
            <a:ext cx="762000" cy="2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D8FDF-3C46-AD4C-8BC2-42858AE3E98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743200" y="4267200"/>
            <a:ext cx="304800" cy="43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5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Пример: Сеть сигнализации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ru-RU" sz="2400" dirty="0">
                <a:latin typeface="Calibri"/>
                <a:cs typeface="Calibri"/>
              </a:rPr>
              <a:t>Переменные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ru-RU" sz="2000" dirty="0">
                <a:latin typeface="Calibri"/>
                <a:cs typeface="Calibri"/>
              </a:rPr>
              <a:t>Взлом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</a:t>
            </a:r>
            <a:r>
              <a:rPr lang="ru-RU" sz="2000" dirty="0">
                <a:latin typeface="Calibri"/>
                <a:cs typeface="Calibri"/>
              </a:rPr>
              <a:t>Сигнализация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</a:t>
            </a:r>
            <a:r>
              <a:rPr lang="ru-RU" sz="2000" dirty="0">
                <a:latin typeface="Calibri"/>
                <a:cs typeface="Calibri"/>
              </a:rPr>
              <a:t>Мэри звонит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</a:t>
            </a:r>
            <a:r>
              <a:rPr lang="ru-RU" sz="2000" dirty="0">
                <a:latin typeface="Calibri"/>
                <a:cs typeface="Calibri"/>
              </a:rPr>
              <a:t>Джон звонит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E: </a:t>
            </a:r>
            <a:r>
              <a:rPr lang="ru-RU" sz="2000" dirty="0">
                <a:latin typeface="Calibri"/>
                <a:cs typeface="Calibri"/>
              </a:rPr>
              <a:t>Землетрясение</a:t>
            </a:r>
            <a:r>
              <a:rPr lang="en-US" sz="2000" dirty="0">
                <a:latin typeface="Calibri"/>
                <a:cs typeface="Calibri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27A3E36-8380-714A-99E0-F5091A48321E}"/>
              </a:ext>
            </a:extLst>
          </p:cNvPr>
          <p:cNvSpPr/>
          <p:nvPr/>
        </p:nvSpPr>
        <p:spPr>
          <a:xfrm>
            <a:off x="1739892" y="37338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967E6-DC39-544F-8323-A392525B84C2}"/>
              </a:ext>
            </a:extLst>
          </p:cNvPr>
          <p:cNvSpPr/>
          <p:nvPr/>
        </p:nvSpPr>
        <p:spPr>
          <a:xfrm>
            <a:off x="3568692" y="3733800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A5F21-C81B-7D40-AF36-9AF921BF665B}"/>
              </a:ext>
            </a:extLst>
          </p:cNvPr>
          <p:cNvSpPr/>
          <p:nvPr/>
        </p:nvSpPr>
        <p:spPr>
          <a:xfrm>
            <a:off x="2730492" y="47244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3E409-F3CE-6B41-9A44-5EB476093336}"/>
              </a:ext>
            </a:extLst>
          </p:cNvPr>
          <p:cNvSpPr/>
          <p:nvPr/>
        </p:nvSpPr>
        <p:spPr>
          <a:xfrm>
            <a:off x="1587492" y="57912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BCE430-2C4D-6347-8B7F-FE7519235496}"/>
              </a:ext>
            </a:extLst>
          </p:cNvPr>
          <p:cNvSpPr/>
          <p:nvPr/>
        </p:nvSpPr>
        <p:spPr>
          <a:xfrm>
            <a:off x="3873492" y="57912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C7D8-070C-2A46-A271-61BB46676240}"/>
              </a:ext>
            </a:extLst>
          </p:cNvPr>
          <p:cNvCxnSpPr>
            <a:stCxn id="5" idx="4"/>
            <a:endCxn id="7" idx="1"/>
          </p:cNvCxnSpPr>
          <p:nvPr/>
        </p:nvCxnSpPr>
        <p:spPr>
          <a:xfrm rot="16200000" flipH="1">
            <a:off x="2513004" y="4484688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128EEE-7C18-DF45-8175-3015A6668E4D}"/>
              </a:ext>
            </a:extLst>
          </p:cNvPr>
          <p:cNvCxnSpPr>
            <a:stCxn id="6" idx="4"/>
            <a:endCxn id="7" idx="7"/>
          </p:cNvCxnSpPr>
          <p:nvPr/>
        </p:nvCxnSpPr>
        <p:spPr>
          <a:xfrm rot="5400000">
            <a:off x="3851267" y="4427538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443F5B-6BDC-A947-9108-140D7A7BFBD9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2398705" y="5292725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8EE7E-3FA9-FF49-832D-5523AF9038CD}"/>
              </a:ext>
            </a:extLst>
          </p:cNvPr>
          <p:cNvCxnSpPr>
            <a:stCxn id="7" idx="5"/>
            <a:endCxn id="9" idx="0"/>
          </p:cNvCxnSpPr>
          <p:nvPr/>
        </p:nvCxnSpPr>
        <p:spPr>
          <a:xfrm rot="16200000" flipH="1">
            <a:off x="3946518" y="5330825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2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Переменные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</a:t>
            </a:r>
            <a:r>
              <a:rPr lang="ru-RU" sz="2000" dirty="0">
                <a:latin typeface="Calibri"/>
                <a:cs typeface="Calibri"/>
              </a:rPr>
              <a:t>Пробки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</a:t>
            </a:r>
            <a:r>
              <a:rPr lang="ru-RU" sz="2000" dirty="0">
                <a:latin typeface="Calibri"/>
                <a:cs typeface="Calibri"/>
              </a:rPr>
              <a:t>Дождь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</a:t>
            </a:r>
            <a:r>
              <a:rPr lang="ru-RU" sz="2000" dirty="0">
                <a:latin typeface="Calibri"/>
                <a:cs typeface="Calibri"/>
              </a:rPr>
              <a:t>Низкое давление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</a:t>
            </a:r>
            <a:r>
              <a:rPr lang="ru-RU" sz="2000" dirty="0">
                <a:latin typeface="Calibri"/>
                <a:cs typeface="Calibri"/>
              </a:rPr>
              <a:t>Капли с крыши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ru-RU" sz="2000" dirty="0">
                <a:latin typeface="Calibri"/>
                <a:cs typeface="Calibri"/>
              </a:rPr>
              <a:t>Игра в мяч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</a:t>
            </a:r>
            <a:r>
              <a:rPr lang="ru-RU" sz="2000" dirty="0">
                <a:latin typeface="Calibri"/>
                <a:cs typeface="Calibri"/>
              </a:rPr>
              <a:t>Полость в зубе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r>
              <a:rPr lang="en-US" dirty="0">
                <a:latin typeface="Calibri"/>
                <a:cs typeface="Calibri"/>
              </a:rPr>
              <a:t>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Семантика 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Семантика 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Множество вершин, по одной на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ru-RU" sz="2000" dirty="0">
                <a:latin typeface="Calibri"/>
                <a:cs typeface="Calibri"/>
              </a:rPr>
              <a:t>каждую переменную </a:t>
            </a:r>
            <a:r>
              <a:rPr lang="en-US" sz="2000" dirty="0">
                <a:latin typeface="Calibri"/>
                <a:cs typeface="Calibri"/>
              </a:rPr>
              <a:t>X</a:t>
            </a:r>
          </a:p>
          <a:p>
            <a:pPr lvl="5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Направленный, ациклический граф</a:t>
            </a:r>
            <a:endParaRPr lang="en-US" sz="20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Условное распределение для каждого узла</a:t>
            </a: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Набор распределений по </a:t>
            </a:r>
            <a:r>
              <a:rPr lang="en-US" sz="1800" dirty="0">
                <a:latin typeface="Calibri"/>
                <a:cs typeface="Calibri"/>
              </a:rPr>
              <a:t>X, </a:t>
            </a:r>
            <a:r>
              <a:rPr lang="ru-RU" sz="1800" dirty="0">
                <a:latin typeface="Calibri"/>
                <a:cs typeface="Calibri"/>
              </a:rPr>
              <a:t>по одному для каждой комбинации родительских значений.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9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CPT: </a:t>
            </a:r>
            <a:r>
              <a:rPr lang="ru-RU" sz="1800" dirty="0">
                <a:latin typeface="Calibri"/>
                <a:cs typeface="Calibri"/>
              </a:rPr>
              <a:t>таблица условной вероятности</a:t>
            </a:r>
            <a:endParaRPr lang="en-US" sz="18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Описание зашумленного «причинного» процесса</a:t>
            </a:r>
            <a:endParaRPr lang="en-US" sz="11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6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532" y="3638705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56785" y="5565366"/>
            <a:ext cx="10744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3200" i="1" dirty="0">
                <a:solidFill>
                  <a:srgbClr val="CC0000"/>
                </a:solidFill>
                <a:latin typeface="Calibri"/>
                <a:cs typeface="Calibri"/>
              </a:rPr>
              <a:t>Байесовская сеть = топология (граф) + локальные условные вероятности</a:t>
            </a:r>
            <a:endParaRPr lang="en-US" sz="3200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3295"/>
            <a:ext cx="8305800" cy="1143000"/>
          </a:xfrm>
        </p:spPr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Вероятности 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ru-RU" dirty="0">
                <a:latin typeface="Calibri"/>
                <a:cs typeface="Calibri"/>
              </a:rPr>
              <a:t>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Сети Байеса неявно кодируют совместные распределения</a:t>
            </a:r>
            <a:endParaRPr lang="en-US" sz="24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Как произведение локальных условных распределений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Чтобы увидеть, какую вероятность сеть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ru-RU" sz="2000" dirty="0">
                <a:latin typeface="Calibri"/>
                <a:cs typeface="Calibri"/>
              </a:rPr>
              <a:t>дает для полного распределения, перемножьте все соответствующие условные операторы вместе. 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2BC194-DB1A-1D4D-9197-B3794BE72480}"/>
              </a:ext>
            </a:extLst>
          </p:cNvPr>
          <p:cNvSpPr txBox="1"/>
          <p:nvPr/>
        </p:nvSpPr>
        <p:spPr>
          <a:xfrm>
            <a:off x="5181600" y="6103916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=P(-toothache|+cavity)P(+catch|+cavity)P(+cavity)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33295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Вероятности 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ru-RU" dirty="0">
                <a:latin typeface="Calibri"/>
                <a:cs typeface="Calibri"/>
              </a:rPr>
              <a:t>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Почему мы гарантируем, что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</a:t>
            </a:r>
            <a:r>
              <a:rPr lang="ru-RU" sz="2400" dirty="0">
                <a:latin typeface="Calibri"/>
                <a:cs typeface="Calibri"/>
              </a:rPr>
              <a:t>приводит к правильному совместному распределению</a:t>
            </a:r>
            <a:r>
              <a:rPr lang="en-US" sz="2400" dirty="0">
                <a:latin typeface="Calibri"/>
                <a:cs typeface="Calibri"/>
              </a:rPr>
              <a:t>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Цепное правило (действительно для всех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Calibri"/>
                <a:cs typeface="Calibri"/>
              </a:rPr>
              <a:t>     распределений)</a:t>
            </a:r>
            <a:r>
              <a:rPr lang="en-US" sz="2400" dirty="0">
                <a:latin typeface="Calibri"/>
                <a:cs typeface="Calibri"/>
              </a:rPr>
              <a:t>: </a:t>
            </a:r>
          </a:p>
          <a:p>
            <a:pPr>
              <a:lnSpc>
                <a:spcPct val="80000"/>
              </a:lnSpc>
            </a:pPr>
            <a:r>
              <a:rPr lang="ru-RU" sz="2400" u="sng" dirty="0">
                <a:latin typeface="Calibri"/>
                <a:cs typeface="Calibri"/>
              </a:rPr>
              <a:t>Предположим </a:t>
            </a:r>
            <a:r>
              <a:rPr lang="ru-RU" sz="2400" dirty="0">
                <a:latin typeface="Calibri"/>
                <a:cs typeface="Calibri"/>
              </a:rPr>
              <a:t>условную независимость</a:t>
            </a:r>
            <a:r>
              <a:rPr lang="en-US" sz="2400" dirty="0">
                <a:latin typeface="Calibri"/>
                <a:cs typeface="Calibri"/>
              </a:rPr>
              <a:t>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</a:t>
            </a:r>
            <a:r>
              <a:rPr lang="ru-RU" sz="2400" dirty="0">
                <a:latin typeface="Calibri"/>
                <a:cs typeface="Calibri"/>
                <a:sym typeface="Wingdings"/>
              </a:rPr>
              <a:t>Следствие</a:t>
            </a:r>
            <a:r>
              <a:rPr lang="en-US" sz="2400" dirty="0">
                <a:latin typeface="Calibri"/>
                <a:cs typeface="Calibri"/>
                <a:sym typeface="Wingdings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Не каждая сеть Байеса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ru-RU" sz="2400" dirty="0">
                <a:latin typeface="Calibri"/>
                <a:cs typeface="Calibri"/>
              </a:rPr>
              <a:t>может представлять каждое совместное распределение</a:t>
            </a: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Топология обеспечивает определенные условные независимости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7026" y="3168579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8441" y="4123248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Независимость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723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 dirty="0">
                <a:solidFill>
                  <a:srgbClr val="CC0000"/>
                </a:solidFill>
                <a:latin typeface="Calibri"/>
                <a:cs typeface="Calibri"/>
              </a:rPr>
              <a:t>Только распределения, переменные которых абсолютно независимы, могут быть представлены байесовской сетью без дуг.</a:t>
            </a:r>
            <a:endParaRPr lang="en-US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Подбрасывание монет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D3A60-8C17-5040-ABB5-0D0F12D8E6EA}"/>
              </a:ext>
            </a:extLst>
          </p:cNvPr>
          <p:cNvSpPr txBox="1"/>
          <p:nvPr/>
        </p:nvSpPr>
        <p:spPr>
          <a:xfrm>
            <a:off x="3498850" y="503798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P(h)P(h)P(t)P(h)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FFD946-08E6-8545-B519-A83C58BEB772}"/>
              </a:ext>
            </a:extLst>
          </p:cNvPr>
          <p:cNvSpPr txBox="1"/>
          <p:nvPr/>
        </p:nvSpPr>
        <p:spPr>
          <a:xfrm>
            <a:off x="7086600" y="230963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P(+r)P(-t|+r) = ¼*1/4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Пример: Сигнализация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49D5F-A143-6A4B-AAD8-CD0EE048FBC5}"/>
              </a:ext>
            </a:extLst>
          </p:cNvPr>
          <p:cNvSpPr txBox="1"/>
          <p:nvPr/>
        </p:nvSpPr>
        <p:spPr>
          <a:xfrm>
            <a:off x="10287000" y="5097500"/>
            <a:ext cx="160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P(M|A)P(J|A)P(A|B,E)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Направление причинности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 наоборот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Реверсивная причинность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Причинность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Когда сети Байеса отражают истинные причинно-следственные связи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8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Часто проще (узлы имеют меньше родителей)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Часто легче думать о…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Часто легче получить суждения экспертов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Сети Байеса не обязательно должны быть причинно-следственными</a:t>
            </a:r>
            <a:endParaRPr lang="en-US" sz="20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Иногда в домене не существует причинной сети (особенно если отсутствуют переменные).</a:t>
            </a: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Например, рассмотрим переменные Пробки и Капли</a:t>
            </a:r>
            <a:endParaRPr lang="en-US" sz="1800" i="1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Возможны дуги, отражающие корреляцию, а не причинно-следственную связь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Что же дуги действительно значат</a:t>
            </a:r>
            <a:r>
              <a:rPr lang="en-US" sz="2000" dirty="0">
                <a:latin typeface="Calibri"/>
                <a:cs typeface="Calibri"/>
              </a:rPr>
              <a:t>?</a:t>
            </a:r>
          </a:p>
          <a:p>
            <a:pPr lvl="7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Топология может кодировать каузальную структуру</a:t>
            </a: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solidFill>
                  <a:srgbClr val="CC0000"/>
                </a:solidFill>
                <a:latin typeface="Calibri"/>
                <a:cs typeface="Calibri"/>
              </a:rPr>
              <a:t>Топология действительно кодирует условную независимость</a:t>
            </a:r>
            <a:endParaRPr lang="en-US" sz="18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6244136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Две переменные независимы если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Это говорит о том, что их совместное распределение приводит к произведению двух более простых распределений.</a:t>
            </a: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Другая форма</a:t>
            </a:r>
            <a:r>
              <a:rPr lang="en-US" sz="1800" dirty="0">
                <a:latin typeface="Calibri"/>
                <a:cs typeface="Calibri"/>
              </a:rPr>
              <a:t>:</a:t>
            </a: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Обозначается</a:t>
            </a:r>
            <a:r>
              <a:rPr lang="en-US" sz="1800" dirty="0">
                <a:latin typeface="Calibri"/>
                <a:cs typeface="Calibri"/>
              </a:rPr>
              <a:t>: 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Независимость - это упрощающее предположение моделирования</a:t>
            </a:r>
            <a:endParaRPr lang="en-US" sz="1100" i="1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Эмпирические совместные распределения: в лучшем случае «близкие» к независимым</a:t>
            </a:r>
            <a:endParaRPr lang="en-US" sz="11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Что мы могли предположить для </a:t>
            </a:r>
            <a:r>
              <a:rPr lang="en-US" sz="1800" dirty="0">
                <a:latin typeface="Calibri"/>
                <a:cs typeface="Calibri"/>
              </a:rPr>
              <a:t>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Независимость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3541287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120" y="4105077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Независимы ли</a:t>
            </a:r>
            <a:r>
              <a:rPr lang="en-US" dirty="0"/>
              <a:t>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N </a:t>
            </a:r>
            <a:r>
              <a:rPr lang="ru-RU" sz="2800" dirty="0">
                <a:latin typeface="Calibri"/>
                <a:cs typeface="Calibri"/>
              </a:rPr>
              <a:t>честных, независимых подбрасываний монеты </a:t>
            </a:r>
            <a:r>
              <a:rPr lang="en-US" sz="2800" dirty="0">
                <a:latin typeface="Calibri"/>
                <a:cs typeface="Calibri"/>
              </a:rPr>
              <a:t>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Если у меня есть полость, то вероятность того, что зонд застрянет в ней, не зависит от того, болит ли у меня зуб: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Та же независимость сохраняется, если у меня нет полости: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</a:t>
            </a:r>
            <a:r>
              <a:rPr lang="ru-RU" sz="2000" i="1" dirty="0">
                <a:latin typeface="Calibri"/>
                <a:cs typeface="Calibri"/>
              </a:rPr>
              <a:t>условно</a:t>
            </a:r>
            <a:r>
              <a:rPr lang="ru-RU" sz="2000" dirty="0">
                <a:latin typeface="Calibri"/>
                <a:cs typeface="Calibri"/>
              </a:rPr>
              <a:t> не зависит от </a:t>
            </a:r>
            <a:r>
              <a:rPr lang="en-US" sz="2000" dirty="0">
                <a:latin typeface="Calibri"/>
                <a:cs typeface="Calibri"/>
              </a:rPr>
              <a:t>Toothache </a:t>
            </a:r>
            <a:r>
              <a:rPr lang="ru-RU" sz="2000" dirty="0">
                <a:latin typeface="Calibri"/>
                <a:cs typeface="Calibri"/>
              </a:rPr>
              <a:t>с учетом </a:t>
            </a:r>
            <a:r>
              <a:rPr lang="en-US" sz="2000" dirty="0">
                <a:latin typeface="Calibri"/>
                <a:cs typeface="Calibri"/>
              </a:rPr>
              <a:t>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Эквивалентные утверждения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Одно легко вывести из другого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Безусловная (абсолютная) независимость очень редка (почему?)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i="1" dirty="0">
                <a:latin typeface="Calibri"/>
                <a:cs typeface="Calibri"/>
              </a:rPr>
              <a:t>Условная независимость </a:t>
            </a:r>
            <a:r>
              <a:rPr lang="ru-RU" sz="2400" dirty="0">
                <a:latin typeface="Calibri"/>
                <a:cs typeface="Calibri"/>
              </a:rPr>
              <a:t>— это наша самая основная и надежная форма знания о неопределенных средах.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</a:t>
            </a:r>
            <a:r>
              <a:rPr lang="ru-RU" sz="2400" dirty="0">
                <a:latin typeface="Calibri"/>
                <a:cs typeface="Calibri"/>
              </a:rPr>
              <a:t>условно не зависит от </a:t>
            </a:r>
            <a:r>
              <a:rPr lang="en-US" sz="2400" dirty="0">
                <a:latin typeface="Calibri"/>
                <a:cs typeface="Calibri"/>
              </a:rPr>
              <a:t>Y </a:t>
            </a:r>
            <a:r>
              <a:rPr lang="ru-RU" sz="2400" dirty="0">
                <a:latin typeface="Calibri"/>
                <a:cs typeface="Calibri"/>
              </a:rPr>
              <a:t>при заданном </a:t>
            </a:r>
            <a:r>
              <a:rPr lang="en-US" sz="2400" dirty="0">
                <a:latin typeface="Calibri"/>
                <a:cs typeface="Calibri"/>
              </a:rPr>
              <a:t>Z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тогда и только тогда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или эквивалентно тогда и только тогда: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0" y="360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52842</TotalTime>
  <Words>1715</Words>
  <Application>Microsoft Macintosh PowerPoint</Application>
  <PresentationFormat>Широкоэкранный</PresentationFormat>
  <Paragraphs>559</Paragraphs>
  <Slides>35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dan-berkeley-nlp-v1</vt:lpstr>
      <vt:lpstr>Презентация PowerPoint</vt:lpstr>
      <vt:lpstr>Вероятностные модели</vt:lpstr>
      <vt:lpstr>Независимость</vt:lpstr>
      <vt:lpstr>Независимость</vt:lpstr>
      <vt:lpstr>Пример: Независимы ли?</vt:lpstr>
      <vt:lpstr>Пример: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 и цепное правило</vt:lpstr>
      <vt:lpstr>Цепное правило охотников за привидениями</vt:lpstr>
      <vt:lpstr>Байесовские сети: общая картина</vt:lpstr>
      <vt:lpstr>Байесовские сети: общая картина</vt:lpstr>
      <vt:lpstr>Пример байесовской сети: Страхование</vt:lpstr>
      <vt:lpstr>Пример байесовской сети: Автомобиль</vt:lpstr>
      <vt:lpstr>Нотация графовой модели</vt:lpstr>
      <vt:lpstr>Пример: подбрасывание монет</vt:lpstr>
      <vt:lpstr>Пример: Пробки</vt:lpstr>
      <vt:lpstr>Пример: Сеть сигнализации</vt:lpstr>
      <vt:lpstr>Пример: Люди</vt:lpstr>
      <vt:lpstr>Пример: Сеть сигнализации</vt:lpstr>
      <vt:lpstr>Пример: Пробки II</vt:lpstr>
      <vt:lpstr>Семантика байесовской сети</vt:lpstr>
      <vt:lpstr>Семантика байесовской сети</vt:lpstr>
      <vt:lpstr>Вероятности в Байесовской сети</vt:lpstr>
      <vt:lpstr>Вероятности в Байесовской сети</vt:lpstr>
      <vt:lpstr>Пример: Подбрасывание монет</vt:lpstr>
      <vt:lpstr>Пример: Пробки</vt:lpstr>
      <vt:lpstr>Пример: Сигнализация</vt:lpstr>
      <vt:lpstr>Пример: Пробки</vt:lpstr>
      <vt:lpstr>Пример: Пробки наоборот</vt:lpstr>
      <vt:lpstr>Причинность?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Microsoft Office User</cp:lastModifiedBy>
  <cp:revision>3311</cp:revision>
  <cp:lastPrinted>2014-03-18T18:14:25Z</cp:lastPrinted>
  <dcterms:created xsi:type="dcterms:W3CDTF">2004-08-27T04:16:05Z</dcterms:created>
  <dcterms:modified xsi:type="dcterms:W3CDTF">2023-11-15T10:39:10Z</dcterms:modified>
</cp:coreProperties>
</file>