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8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notesMasterIdLst>
    <p:notesMasterId r:id="rId35"/>
  </p:notesMasterIdLst>
  <p:handoutMasterIdLst>
    <p:handoutMasterId r:id="rId36"/>
  </p:handoutMasterIdLst>
  <p:sldIdLst>
    <p:sldId id="441" r:id="rId2"/>
    <p:sldId id="406" r:id="rId3"/>
    <p:sldId id="445" r:id="rId4"/>
    <p:sldId id="423" r:id="rId5"/>
    <p:sldId id="443" r:id="rId6"/>
    <p:sldId id="456" r:id="rId7"/>
    <p:sldId id="432" r:id="rId8"/>
    <p:sldId id="434" r:id="rId9"/>
    <p:sldId id="449" r:id="rId10"/>
    <p:sldId id="450" r:id="rId11"/>
    <p:sldId id="395" r:id="rId12"/>
    <p:sldId id="451" r:id="rId13"/>
    <p:sldId id="457" r:id="rId14"/>
    <p:sldId id="448" r:id="rId15"/>
    <p:sldId id="388" r:id="rId16"/>
    <p:sldId id="459" r:id="rId17"/>
    <p:sldId id="460" r:id="rId18"/>
    <p:sldId id="461" r:id="rId19"/>
    <p:sldId id="390" r:id="rId20"/>
    <p:sldId id="464" r:id="rId21"/>
    <p:sldId id="462" r:id="rId22"/>
    <p:sldId id="452" r:id="rId23"/>
    <p:sldId id="453" r:id="rId24"/>
    <p:sldId id="363" r:id="rId25"/>
    <p:sldId id="402" r:id="rId26"/>
    <p:sldId id="364" r:id="rId27"/>
    <p:sldId id="365" r:id="rId28"/>
    <p:sldId id="366" r:id="rId29"/>
    <p:sldId id="454" r:id="rId30"/>
    <p:sldId id="463" r:id="rId31"/>
    <p:sldId id="399" r:id="rId32"/>
    <p:sldId id="373" r:id="rId33"/>
    <p:sldId id="397" r:id="rId34"/>
  </p:sldIdLst>
  <p:sldSz cx="12192000" cy="6858000"/>
  <p:notesSz cx="7315200" cy="96012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3333FF"/>
    <a:srgbClr val="FF3300"/>
    <a:srgbClr val="CC00CC"/>
    <a:srgbClr val="FFCC00"/>
    <a:srgbClr val="FF9999"/>
    <a:srgbClr val="99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6"/>
    <p:restoredTop sz="83573"/>
  </p:normalViewPr>
  <p:slideViewPr>
    <p:cSldViewPr>
      <p:cViewPr varScale="1">
        <p:scale>
          <a:sx n="100" d="100"/>
          <a:sy n="100" d="100"/>
        </p:scale>
        <p:origin x="1184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AA7DB4F0-D82D-4736-83D1-AD62A687B6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78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BBA52A2-6AE2-47FE-A754-A7EB9B5F06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610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A52A2-6AE2-47FE-A754-A7EB9B5F06D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53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Тревога не независимая от пожара, не независимая при дыме (вся суть пожарной сигнализации!)</a:t>
            </a:r>
            <a:endParaRPr lang="en-US" baseline="0" dirty="0"/>
          </a:p>
          <a:p>
            <a:r>
              <a:rPr lang="ru-RU" dirty="0"/>
              <a:t>Компромисс между наличием большего количества ребер/прямых зависимостей и более простой/дешевой моделью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A52A2-6AE2-47FE-A754-A7EB9B5F06D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8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pitchFamily="34" charset="0"/>
                <a:ea typeface="ＭＳ Ｐゴシック" pitchFamily="34" charset="-128"/>
              </a:rPr>
              <a:t>Important for modeling: understanding which assumptions you are making!</a:t>
            </a:r>
          </a:p>
          <a:p>
            <a:endParaRPr lang="en-US" dirty="0">
              <a:latin typeface="Arial" pitchFamily="34" charset="0"/>
              <a:ea typeface="ＭＳ Ｐゴシック" pitchFamily="34" charset="-128"/>
            </a:endParaRPr>
          </a:p>
          <a:p>
            <a:r>
              <a:rPr lang="en-US" dirty="0">
                <a:latin typeface="Arial" pitchFamily="34" charset="0"/>
                <a:ea typeface="ＭＳ Ｐゴシック" pitchFamily="34" charset="-128"/>
              </a:rPr>
              <a:t>These are independence</a:t>
            </a:r>
            <a:r>
              <a:rPr lang="en-US" baseline="0" dirty="0">
                <a:latin typeface="Arial" pitchFamily="34" charset="0"/>
                <a:ea typeface="ＭＳ Ｐゴシック" pitchFamily="34" charset="-128"/>
              </a:rPr>
              <a:t> assumptions that are *from the graph*. There can be more (due to the tables). </a:t>
            </a:r>
            <a:endParaRPr lang="en-US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29EC271-397E-43E2-9DF1-EE9ED7E3DACF}" type="slidenum">
              <a:rPr lang="en-US" smtClean="0">
                <a:ea typeface="ＭＳ Ｐゴシック" pitchFamily="34" charset="-128"/>
              </a:rPr>
              <a:pPr eaLnBrk="1" hangingPunct="1"/>
              <a:t>10</a:t>
            </a:fld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280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possible triples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A52A2-6AE2-47FE-A754-A7EB9B5F06D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24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этом случае </a:t>
            </a:r>
            <a:r>
              <a:rPr lang="en-US" dirty="0"/>
              <a:t>R </a:t>
            </a:r>
            <a:r>
              <a:rPr lang="ru-RU" dirty="0"/>
              <a:t>и </a:t>
            </a:r>
            <a:r>
              <a:rPr lang="en-US" dirty="0"/>
              <a:t>B </a:t>
            </a:r>
            <a:r>
              <a:rPr lang="ru-RU" dirty="0"/>
              <a:t>независимы, если только мы не знаем </a:t>
            </a:r>
            <a:r>
              <a:rPr lang="en-US" dirty="0"/>
              <a:t>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A52A2-6AE2-47FE-A754-A7EB9B5F06D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67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</a:t>
            </a:r>
            <a:r>
              <a:rPr lang="en-US" altLang="en-US">
                <a:latin typeface="Arial" pitchFamily="34" charset="0"/>
                <a:ea typeface="ＭＳ Ｐゴシック" pitchFamily="34" charset="-128"/>
              </a:rPr>
              <a:t>’</a:t>
            </a:r>
            <a:r>
              <a:rPr lang="en-US">
                <a:latin typeface="Arial" pitchFamily="34" charset="0"/>
                <a:ea typeface="ＭＳ Ｐゴシック" pitchFamily="34" charset="-128"/>
              </a:rPr>
              <a:t>: traffic report</a:t>
            </a: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75A3D32-6BA7-4A1F-917C-754422230827}" type="slidenum">
              <a:rPr lang="en-US" sz="1300"/>
              <a:pPr eaLnBrk="1" hangingPunct="1"/>
              <a:t>26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70554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5713-987D-44B7-9DCB-B970C29ABF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511D58-D3A4-4DBA-B13D-4273DB8808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DF701-6BAB-4E65-BA31-CB487E6AA0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B43A5-7FF7-4E76-A6CF-DE4C172F4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B57F0-4ED9-4AA8-BECF-57D4B0438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FF63F4-C7E4-4D60-AB33-E064A9DFB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490379-891A-469D-9C4C-B96F80E19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A16BB-9E8B-43A5-A215-DE51D5E53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673E2C-7BB5-43EA-AC5E-0D79EAEDF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1F640-69E8-44FA-B6D4-5BB95BC3E4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566F89-BD2F-45C9-A86E-AE3311D3A8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0A922742-EF7D-4FF1-A8FB-71468DC9BB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23.xml"/><Relationship Id="rId7" Type="http://schemas.openxmlformats.org/officeDocument/2006/relationships/image" Target="../media/image35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3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8.png"/><Relationship Id="rId4" Type="http://schemas.openxmlformats.org/officeDocument/2006/relationships/tags" Target="../tags/tag24.xml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28.xml"/><Relationship Id="rId7" Type="http://schemas.openxmlformats.org/officeDocument/2006/relationships/image" Target="../media/image38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3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0.png"/><Relationship Id="rId4" Type="http://schemas.openxmlformats.org/officeDocument/2006/relationships/tags" Target="../tags/tag29.xml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5.png"/><Relationship Id="rId5" Type="http://schemas.openxmlformats.org/officeDocument/2006/relationships/tags" Target="../tags/tag6.xml"/><Relationship Id="rId10" Type="http://schemas.openxmlformats.org/officeDocument/2006/relationships/image" Target="../media/image4.png"/><Relationship Id="rId4" Type="http://schemas.openxmlformats.org/officeDocument/2006/relationships/tags" Target="../tags/tag5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1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50.png"/><Relationship Id="rId5" Type="http://schemas.openxmlformats.org/officeDocument/2006/relationships/image" Target="../media/image49.emf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34.xml"/><Relationship Id="rId7" Type="http://schemas.openxmlformats.org/officeDocument/2006/relationships/image" Target="../media/image53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52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tags" Target="../tags/tag37.xml"/><Relationship Id="rId7" Type="http://schemas.openxmlformats.org/officeDocument/2006/relationships/image" Target="../media/image55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5" Type="http://schemas.openxmlformats.org/officeDocument/2006/relationships/tags" Target="../tags/tag39.xml"/><Relationship Id="rId10" Type="http://schemas.openxmlformats.org/officeDocument/2006/relationships/image" Target="../media/image58.png"/><Relationship Id="rId4" Type="http://schemas.openxmlformats.org/officeDocument/2006/relationships/tags" Target="../tags/tag38.xml"/><Relationship Id="rId9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62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3.xml"/><Relationship Id="rId7" Type="http://schemas.openxmlformats.org/officeDocument/2006/relationships/image" Target="../media/image14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5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tags" Target="../tags/tag17.xml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24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.png"/><Relationship Id="rId5" Type="http://schemas.openxmlformats.org/officeDocument/2006/relationships/tags" Target="../tags/tag19.xml"/><Relationship Id="rId10" Type="http://schemas.openxmlformats.org/officeDocument/2006/relationships/image" Target="../media/image23.png"/><Relationship Id="rId4" Type="http://schemas.openxmlformats.org/officeDocument/2006/relationships/tags" Target="../tags/tag18.xml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286000"/>
            <a:ext cx="4277676" cy="3527981"/>
          </a:xfrm>
          <a:prstGeom prst="rect">
            <a:avLst/>
          </a:prstGeom>
        </p:spPr>
      </p:pic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ru-RU" sz="4300" dirty="0"/>
              <a:t>Байесовские сети: независимость</a:t>
            </a:r>
            <a:endParaRPr lang="en-US" sz="4300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4800" y="5542257"/>
            <a:ext cx="12192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 dirty="0">
                <a:latin typeface="Calibri"/>
                <a:cs typeface="Calibri"/>
              </a:rPr>
              <a:t>Владимир Судаков</a:t>
            </a:r>
            <a:endParaRPr lang="en-US" sz="2400" dirty="0">
              <a:latin typeface="Calibri"/>
              <a:cs typeface="Calibri"/>
            </a:endParaRPr>
          </a:p>
          <a:p>
            <a:pPr algn="ctr">
              <a:spcBef>
                <a:spcPct val="50000"/>
              </a:spcBef>
            </a:pPr>
            <a:r>
              <a:rPr lang="en-US" sz="1400" dirty="0">
                <a:latin typeface="Calibri"/>
                <a:cs typeface="Calibri"/>
              </a:rPr>
              <a:t>[</a:t>
            </a:r>
            <a:r>
              <a:rPr lang="ru-RU" sz="1400" dirty="0">
                <a:latin typeface="Calibri"/>
                <a:cs typeface="Calibri"/>
              </a:rPr>
              <a:t>на основе курса </a:t>
            </a:r>
            <a:r>
              <a:rPr lang="en-US" sz="1400" dirty="0">
                <a:latin typeface="Calibri"/>
                <a:cs typeface="Calibri"/>
              </a:rPr>
              <a:t>http://</a:t>
            </a:r>
            <a:r>
              <a:rPr lang="en-US" sz="1400" dirty="0" err="1">
                <a:latin typeface="Calibri"/>
                <a:cs typeface="Calibri"/>
              </a:rPr>
              <a:t>ai.berkeley.edu</a:t>
            </a:r>
            <a:r>
              <a:rPr lang="en-US" sz="1400" dirty="0">
                <a:latin typeface="Calibri"/>
                <a:cs typeface="Calibri"/>
              </a:rPr>
              <a:t>.]</a:t>
            </a:r>
          </a:p>
        </p:txBody>
      </p:sp>
    </p:spTree>
    <p:extLst>
      <p:ext uri="{BB962C8B-B14F-4D97-AF65-F5344CB8AC3E}">
        <p14:creationId xmlns:p14="http://schemas.microsoft.com/office/powerpoint/2010/main" val="249329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/>
                <a:ea typeface="ＭＳ Ｐゴシック" pitchFamily="34" charset="-128"/>
                <a:cs typeface="Calibri"/>
              </a:rPr>
              <a:t>Сеть Байеса</a:t>
            </a:r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: </a:t>
            </a:r>
            <a:r>
              <a:rPr lang="ru-RU" dirty="0">
                <a:latin typeface="Calibri"/>
                <a:ea typeface="ＭＳ Ｐゴシック" pitchFamily="34" charset="-128"/>
                <a:cs typeface="Calibri"/>
              </a:rPr>
              <a:t>Предположение</a:t>
            </a:r>
            <a:endParaRPr lang="en-US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7543800" cy="4525963"/>
          </a:xfrm>
        </p:spPr>
        <p:txBody>
          <a:bodyPr/>
          <a:lstStyle/>
          <a:p>
            <a:r>
              <a:rPr lang="ru-RU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Предположения, которые мы должны сделать, чтобы определить байесовскую сеть при заданном графе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:</a:t>
            </a:r>
          </a:p>
          <a:p>
            <a:endParaRPr lang="en-US" sz="2400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pPr lvl="2"/>
            <a:endParaRPr lang="en-US" sz="1600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r>
              <a:rPr lang="ru-RU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Помимо приведенных выше предположений условной независимости «цепное правило  байесовская сеть»</a:t>
            </a:r>
            <a:endParaRPr lang="en-US" altLang="ja-JP" sz="1200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pPr lvl="1"/>
            <a:r>
              <a:rPr lang="ru-RU" sz="20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Часто дополнительные дополнительные условные независимости</a:t>
            </a:r>
          </a:p>
          <a:p>
            <a:pPr lvl="1"/>
            <a:r>
              <a:rPr lang="ru-RU" sz="20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Их можно увидеть на графе</a:t>
            </a:r>
            <a:endParaRPr lang="en-US" sz="2000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pPr lvl="4"/>
            <a:endParaRPr lang="en-US" sz="1200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r>
              <a:rPr lang="ru-RU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Важно для моделирования: понимать предположения, сделанные при выборе графа байесовской сети.</a:t>
            </a: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1024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8400"/>
            <a:ext cx="47561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752600"/>
            <a:ext cx="4859973" cy="404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4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/>
                <a:ea typeface="ＭＳ Ｐゴシック" pitchFamily="34" charset="-128"/>
                <a:cs typeface="Calibri"/>
              </a:rPr>
              <a:t>Пример</a:t>
            </a:r>
            <a:endParaRPr lang="en-US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76200" y="2636837"/>
            <a:ext cx="11811000" cy="3382963"/>
          </a:xfrm>
        </p:spPr>
        <p:txBody>
          <a:bodyPr/>
          <a:lstStyle/>
          <a:p>
            <a:r>
              <a:rPr lang="ru-RU" sz="2400" dirty="0">
                <a:latin typeface="Calibri"/>
                <a:ea typeface="ＭＳ Ｐゴシック" pitchFamily="34" charset="-128"/>
                <a:cs typeface="Calibri"/>
              </a:rPr>
              <a:t>Предположения условной независимости непосредственно из упрощений в цепном правиле:</a:t>
            </a: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ru-RU" sz="2400" dirty="0">
                <a:latin typeface="Calibri"/>
                <a:ea typeface="ＭＳ Ｐゴシック" pitchFamily="34" charset="-128"/>
                <a:cs typeface="Calibri"/>
              </a:rPr>
              <a:t>Дополнительные подразумеваемые предположения об условной независимости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57550" y="1524000"/>
            <a:ext cx="5657850" cy="838200"/>
            <a:chOff x="3962400" y="1676400"/>
            <a:chExt cx="4114800" cy="609600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962400" y="1676400"/>
              <a:ext cx="609600" cy="609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5181600" y="1676400"/>
              <a:ext cx="609600" cy="609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alibri"/>
                  <a:cs typeface="Calibri"/>
                </a:rPr>
                <a:t>Y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6324600" y="1676400"/>
              <a:ext cx="609600" cy="609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alibri"/>
                  <a:cs typeface="Calibri"/>
                </a:rPr>
                <a:t>Z</a:t>
              </a:r>
            </a:p>
          </p:txBody>
        </p:sp>
        <p:cxnSp>
          <p:nvCxnSpPr>
            <p:cNvPr id="8" name="AutoShape 7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4586288" y="1981200"/>
              <a:ext cx="5810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" name="AutoShape 8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5805488" y="1981200"/>
              <a:ext cx="5048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7467600" y="1676400"/>
              <a:ext cx="609600" cy="609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alibri"/>
                  <a:cs typeface="Calibri"/>
                </a:rPr>
                <a:t>W</a:t>
              </a:r>
            </a:p>
          </p:txBody>
        </p:sp>
        <p:cxnSp>
          <p:nvCxnSpPr>
            <p:cNvPr id="11" name="AutoShape 8"/>
            <p:cNvCxnSpPr>
              <a:cxnSpLocks noChangeShapeType="1"/>
              <a:endCxn id="10" idx="2"/>
            </p:cNvCxnSpPr>
            <p:nvPr/>
          </p:nvCxnSpPr>
          <p:spPr bwMode="auto">
            <a:xfrm>
              <a:off x="6948488" y="1981200"/>
              <a:ext cx="5048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784" y="3902077"/>
            <a:ext cx="7962900" cy="469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784" y="3151982"/>
            <a:ext cx="9334500" cy="469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532" y="3151982"/>
            <a:ext cx="1968500" cy="469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784" y="3902077"/>
            <a:ext cx="3086100" cy="469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2784" y="4988444"/>
            <a:ext cx="2095500" cy="469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Независимость в сети Байеса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885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108966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dirty="0">
                <a:latin typeface="Calibri"/>
                <a:cs typeface="Calibri"/>
              </a:rPr>
              <a:t>Важный вопрос о сети Байеса:</a:t>
            </a:r>
            <a:endParaRPr lang="en-US" sz="28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ru-RU" sz="2400" dirty="0">
                <a:latin typeface="Calibri"/>
                <a:cs typeface="Calibri"/>
              </a:rPr>
              <a:t>Являются ли два узла независимыми при наличии определенных доказательств?</a:t>
            </a:r>
          </a:p>
          <a:p>
            <a:pPr lvl="1">
              <a:lnSpc>
                <a:spcPct val="90000"/>
              </a:lnSpc>
            </a:pPr>
            <a:r>
              <a:rPr lang="ru-RU" sz="2400" dirty="0">
                <a:latin typeface="Calibri"/>
                <a:cs typeface="Calibri"/>
              </a:rPr>
              <a:t>Если да, то следует доказать с помощью алгебры (утомительно в общем)</a:t>
            </a:r>
          </a:p>
          <a:p>
            <a:pPr lvl="1">
              <a:lnSpc>
                <a:spcPct val="90000"/>
              </a:lnSpc>
            </a:pPr>
            <a:r>
              <a:rPr lang="ru-RU" sz="2400" dirty="0">
                <a:latin typeface="Calibri"/>
                <a:cs typeface="Calibri"/>
              </a:rPr>
              <a:t>Если нет, следует доказать </a:t>
            </a:r>
            <a:r>
              <a:rPr lang="ru-RU" sz="2400" dirty="0" err="1">
                <a:latin typeface="Calibri"/>
                <a:cs typeface="Calibri"/>
              </a:rPr>
              <a:t>контрпримером</a:t>
            </a:r>
            <a:endParaRPr lang="ru-RU" sz="24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ru-RU" sz="2400" dirty="0">
                <a:latin typeface="Calibri"/>
                <a:cs typeface="Calibri"/>
              </a:rPr>
              <a:t>Пример:</a:t>
            </a: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ru-RU" sz="2400" dirty="0">
                <a:latin typeface="Calibri"/>
                <a:cs typeface="Calibri"/>
              </a:rPr>
              <a:t>Вопрос: обязательно ли </a:t>
            </a:r>
            <a:r>
              <a:rPr lang="en-US" sz="2400" dirty="0">
                <a:latin typeface="Calibri"/>
                <a:cs typeface="Calibri"/>
              </a:rPr>
              <a:t>X </a:t>
            </a:r>
            <a:r>
              <a:rPr lang="ru-RU" sz="2400" dirty="0">
                <a:latin typeface="Calibri"/>
                <a:cs typeface="Calibri"/>
              </a:rPr>
              <a:t>и </a:t>
            </a:r>
            <a:r>
              <a:rPr lang="en-US" sz="2400" dirty="0">
                <a:latin typeface="Calibri"/>
                <a:cs typeface="Calibri"/>
              </a:rPr>
              <a:t>Z </a:t>
            </a:r>
            <a:r>
              <a:rPr lang="ru-RU" sz="2400" dirty="0">
                <a:latin typeface="Calibri"/>
                <a:cs typeface="Calibri"/>
              </a:rPr>
              <a:t>независимы?</a:t>
            </a:r>
            <a:endParaRPr lang="en-US" sz="2400" dirty="0">
              <a:latin typeface="Calibri"/>
              <a:cs typeface="Calibri"/>
            </a:endParaRPr>
          </a:p>
          <a:p>
            <a:pPr lvl="2">
              <a:lnSpc>
                <a:spcPct val="90000"/>
              </a:lnSpc>
            </a:pPr>
            <a:r>
              <a:rPr lang="ru-RU" sz="2000" dirty="0">
                <a:latin typeface="Calibri"/>
                <a:cs typeface="Calibri"/>
              </a:rPr>
              <a:t>Ответ: нет. Пример: низкое давление вызывает дождь, который вызывает пробки.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X </a:t>
            </a:r>
            <a:r>
              <a:rPr lang="ru-RU" sz="2000" dirty="0">
                <a:latin typeface="Calibri"/>
                <a:cs typeface="Calibri"/>
              </a:rPr>
              <a:t>может влиять на </a:t>
            </a:r>
            <a:r>
              <a:rPr lang="en-US" sz="2000" dirty="0">
                <a:latin typeface="Calibri"/>
                <a:cs typeface="Calibri"/>
              </a:rPr>
              <a:t>Z, Z </a:t>
            </a:r>
            <a:r>
              <a:rPr lang="ru-RU" sz="2000" dirty="0">
                <a:latin typeface="Calibri"/>
                <a:cs typeface="Calibri"/>
              </a:rPr>
              <a:t>может влиять на </a:t>
            </a:r>
            <a:r>
              <a:rPr lang="en-US" sz="2000" dirty="0">
                <a:latin typeface="Calibri"/>
                <a:cs typeface="Calibri"/>
              </a:rPr>
              <a:t>X (</a:t>
            </a:r>
            <a:r>
              <a:rPr lang="ru-RU" sz="2000" dirty="0">
                <a:latin typeface="Calibri"/>
                <a:cs typeface="Calibri"/>
              </a:rPr>
              <a:t>через </a:t>
            </a:r>
            <a:r>
              <a:rPr lang="en-US" sz="2000" dirty="0">
                <a:latin typeface="Calibri"/>
                <a:cs typeface="Calibri"/>
              </a:rPr>
              <a:t>Y)</a:t>
            </a:r>
          </a:p>
          <a:p>
            <a:pPr lvl="2">
              <a:lnSpc>
                <a:spcPct val="90000"/>
              </a:lnSpc>
            </a:pPr>
            <a:r>
              <a:rPr lang="ru-RU" sz="2000" dirty="0">
                <a:latin typeface="Calibri"/>
                <a:cs typeface="Calibri"/>
              </a:rPr>
              <a:t>Приложение: они могут быть независимыми: как?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088516" name="Oval 4"/>
          <p:cNvSpPr>
            <a:spLocks noChangeArrowheads="1"/>
          </p:cNvSpPr>
          <p:nvPr/>
        </p:nvSpPr>
        <p:spPr bwMode="auto">
          <a:xfrm>
            <a:off x="4495800" y="4114800"/>
            <a:ext cx="6096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Calibri"/>
                <a:cs typeface="Calibri"/>
              </a:rPr>
              <a:t>X</a:t>
            </a:r>
          </a:p>
        </p:txBody>
      </p:sp>
      <p:sp>
        <p:nvSpPr>
          <p:cNvPr id="1088517" name="Oval 5"/>
          <p:cNvSpPr>
            <a:spLocks noChangeArrowheads="1"/>
          </p:cNvSpPr>
          <p:nvPr/>
        </p:nvSpPr>
        <p:spPr bwMode="auto">
          <a:xfrm>
            <a:off x="5715000" y="4114800"/>
            <a:ext cx="6096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Calibri"/>
                <a:cs typeface="Calibri"/>
              </a:rPr>
              <a:t>Y</a:t>
            </a:r>
          </a:p>
        </p:txBody>
      </p:sp>
      <p:sp>
        <p:nvSpPr>
          <p:cNvPr id="1088518" name="Oval 6"/>
          <p:cNvSpPr>
            <a:spLocks noChangeArrowheads="1"/>
          </p:cNvSpPr>
          <p:nvPr/>
        </p:nvSpPr>
        <p:spPr bwMode="auto">
          <a:xfrm>
            <a:off x="6858000" y="4114800"/>
            <a:ext cx="6096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Calibri"/>
                <a:cs typeface="Calibri"/>
              </a:rPr>
              <a:t>Z</a:t>
            </a:r>
          </a:p>
        </p:txBody>
      </p:sp>
      <p:cxnSp>
        <p:nvCxnSpPr>
          <p:cNvPr id="1088519" name="AutoShape 7"/>
          <p:cNvCxnSpPr>
            <a:cxnSpLocks noChangeShapeType="1"/>
            <a:stCxn id="1088516" idx="6"/>
            <a:endCxn id="1088517" idx="2"/>
          </p:cNvCxnSpPr>
          <p:nvPr/>
        </p:nvCxnSpPr>
        <p:spPr bwMode="auto">
          <a:xfrm>
            <a:off x="5119687" y="4419600"/>
            <a:ext cx="581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88520" name="AutoShape 8"/>
          <p:cNvCxnSpPr>
            <a:cxnSpLocks noChangeShapeType="1"/>
            <a:stCxn id="1088517" idx="6"/>
            <a:endCxn id="1088518" idx="2"/>
          </p:cNvCxnSpPr>
          <p:nvPr/>
        </p:nvCxnSpPr>
        <p:spPr bwMode="auto">
          <a:xfrm>
            <a:off x="6338887" y="4419600"/>
            <a:ext cx="504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8695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8516" grpId="0" animBg="1"/>
      <p:bldP spid="1088517" grpId="0" animBg="1"/>
      <p:bldP spid="10885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D-</a:t>
            </a:r>
            <a:r>
              <a:rPr lang="ru-RU" dirty="0">
                <a:ea typeface="ＭＳ Ｐゴシック" pitchFamily="34" charset="-128"/>
              </a:rPr>
              <a:t>разделимость</a:t>
            </a:r>
            <a:r>
              <a:rPr lang="en-US" dirty="0">
                <a:ea typeface="ＭＳ Ｐゴシック" pitchFamily="34" charset="-128"/>
              </a:rPr>
              <a:t>: </a:t>
            </a:r>
            <a:r>
              <a:rPr lang="ru-RU" dirty="0">
                <a:ea typeface="ＭＳ Ｐゴシック" pitchFamily="34" charset="-128"/>
              </a:rPr>
              <a:t>План</a:t>
            </a:r>
            <a:endParaRPr lang="en-US" dirty="0">
              <a:ea typeface="ＭＳ Ｐゴシック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295400"/>
            <a:ext cx="6733473" cy="497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3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D-</a:t>
            </a:r>
            <a:r>
              <a:rPr lang="ru-RU" dirty="0">
                <a:ea typeface="ＭＳ Ｐゴシック" pitchFamily="34" charset="-128"/>
              </a:rPr>
              <a:t>разделимость</a:t>
            </a:r>
            <a:r>
              <a:rPr lang="en-US" dirty="0">
                <a:ea typeface="ＭＳ Ｐゴシック" pitchFamily="34" charset="-128"/>
              </a:rPr>
              <a:t>: </a:t>
            </a:r>
            <a:r>
              <a:rPr lang="ru-RU" dirty="0">
                <a:ea typeface="ＭＳ Ｐゴシック" pitchFamily="34" charset="-128"/>
              </a:rPr>
              <a:t>План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143000" y="1397001"/>
            <a:ext cx="10642600" cy="4729164"/>
          </a:xfrm>
        </p:spPr>
        <p:txBody>
          <a:bodyPr/>
          <a:lstStyle/>
          <a:p>
            <a:r>
              <a:rPr lang="ru-RU" dirty="0">
                <a:ea typeface="ＭＳ Ｐゴシック" pitchFamily="34" charset="-128"/>
              </a:rPr>
              <a:t>Изучение свойств независимости для троек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ru-RU" dirty="0">
                <a:ea typeface="ＭＳ Ｐゴシック" pitchFamily="34" charset="-128"/>
              </a:rPr>
              <a:t>Почему тройки</a:t>
            </a:r>
            <a:r>
              <a:rPr lang="en-US" dirty="0">
                <a:ea typeface="ＭＳ Ｐゴシック" pitchFamily="34" charset="-128"/>
              </a:rPr>
              <a:t>?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r>
              <a:rPr lang="ru-RU" dirty="0">
                <a:ea typeface="ＭＳ Ｐゴシック" pitchFamily="34" charset="-128"/>
              </a:rPr>
              <a:t>Анализ сложных случаев с точки зрения троек элементов</a:t>
            </a:r>
            <a:endParaRPr lang="en-US" dirty="0">
              <a:ea typeface="ＭＳ Ｐゴシック" pitchFamily="34" charset="-128"/>
            </a:endParaRPr>
          </a:p>
          <a:p>
            <a:pPr eaLnBrk="1" hangingPunct="1"/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D-</a:t>
            </a:r>
            <a:r>
              <a:rPr lang="ru-RU" dirty="0">
                <a:ea typeface="ＭＳ Ｐゴシック" pitchFamily="34" charset="-128"/>
              </a:rPr>
              <a:t>разделение: условие/алгоритм ответа на такие запросы</a:t>
            </a:r>
            <a:endParaRPr lang="en-US" dirty="0">
              <a:ea typeface="ＭＳ Ｐゴシック" pitchFamily="34" charset="-128"/>
            </a:endParaRPr>
          </a:p>
          <a:p>
            <a:pPr eaLnBrk="1" hangingPunct="1"/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58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ea typeface="ＭＳ Ｐゴシック" pitchFamily="34" charset="-128"/>
                <a:cs typeface="Calibri"/>
              </a:rPr>
              <a:t>Причинные цепочки</a:t>
            </a:r>
            <a:endParaRPr lang="en-US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715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 dirty="0">
                <a:latin typeface="Calibri"/>
                <a:ea typeface="ＭＳ Ｐゴシック" pitchFamily="34" charset="-128"/>
                <a:cs typeface="Calibri"/>
              </a:rPr>
              <a:t>Эта конфигурация представляет собой «причинно-следственную цепочку»</a:t>
            </a:r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3" eaLnBrk="1" hangingPunct="1">
              <a:lnSpc>
                <a:spcPct val="80000"/>
              </a:lnSpc>
            </a:pPr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54280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7" y="5486400"/>
            <a:ext cx="433546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1" name="Text Box 14"/>
          <p:cNvSpPr txBox="1">
            <a:spLocks noChangeArrowheads="1"/>
          </p:cNvSpPr>
          <p:nvPr/>
        </p:nvSpPr>
        <p:spPr bwMode="auto">
          <a:xfrm>
            <a:off x="533399" y="4580523"/>
            <a:ext cx="5486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Calibri"/>
                <a:cs typeface="Calibri"/>
              </a:rPr>
              <a:t>X: </a:t>
            </a:r>
            <a:r>
              <a:rPr lang="ru-RU" sz="1600" dirty="0">
                <a:latin typeface="Calibri"/>
                <a:cs typeface="Calibri"/>
              </a:rPr>
              <a:t>Низкое давление</a:t>
            </a:r>
            <a:r>
              <a:rPr lang="en-US" sz="1600" dirty="0">
                <a:latin typeface="Calibri"/>
                <a:cs typeface="Calibri"/>
              </a:rPr>
              <a:t>          Y: </a:t>
            </a:r>
            <a:r>
              <a:rPr lang="ru-RU" sz="1600" dirty="0">
                <a:latin typeface="Calibri"/>
                <a:cs typeface="Calibri"/>
              </a:rPr>
              <a:t>Дождь</a:t>
            </a:r>
            <a:r>
              <a:rPr lang="en-US" sz="1600" dirty="0">
                <a:latin typeface="Calibri"/>
                <a:cs typeface="Calibri"/>
              </a:rPr>
              <a:t>        </a:t>
            </a:r>
            <a:r>
              <a:rPr lang="ru-RU" sz="1600" dirty="0">
                <a:latin typeface="Calibri"/>
                <a:cs typeface="Calibri"/>
              </a:rPr>
              <a:t>    </a:t>
            </a:r>
            <a:r>
              <a:rPr lang="en-US" sz="1600" dirty="0">
                <a:latin typeface="Calibri"/>
                <a:cs typeface="Calibri"/>
              </a:rPr>
              <a:t>             Z: Traffic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53" y="2057400"/>
            <a:ext cx="5561146" cy="2438400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172200" y="1371600"/>
            <a:ext cx="5943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ru-RU" sz="2400" dirty="0">
                <a:latin typeface="Calibri"/>
                <a:ea typeface="ＭＳ Ｐゴシック" pitchFamily="34" charset="-128"/>
                <a:cs typeface="Calibri"/>
              </a:rPr>
              <a:t>Гарантированная независимость 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X </a:t>
            </a:r>
            <a:r>
              <a:rPr lang="ru-RU" sz="2400" dirty="0">
                <a:latin typeface="Calibri"/>
                <a:ea typeface="ＭＳ Ｐゴシック" pitchFamily="34" charset="-128"/>
                <a:cs typeface="Calibri"/>
              </a:rPr>
              <a:t>от 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Z ?  </a:t>
            </a:r>
            <a:r>
              <a:rPr lang="en-US" sz="2400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ru-RU" sz="2400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Нет</a:t>
            </a:r>
            <a:r>
              <a:rPr lang="en-US" sz="2400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!</a:t>
            </a:r>
          </a:p>
          <a:p>
            <a:pPr lvl="4">
              <a:lnSpc>
                <a:spcPct val="80000"/>
              </a:lnSpc>
            </a:pPr>
            <a:endParaRPr lang="en-US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Одного примера набора </a:t>
            </a:r>
            <a:r>
              <a:rPr lang="en-US" sz="2000" dirty="0">
                <a:latin typeface="Calibri"/>
                <a:cs typeface="Calibri"/>
              </a:rPr>
              <a:t>CPT, </a:t>
            </a:r>
            <a:r>
              <a:rPr lang="ru-RU" sz="2000" dirty="0">
                <a:latin typeface="Calibri"/>
                <a:cs typeface="Calibri"/>
              </a:rPr>
              <a:t>для которых </a:t>
            </a:r>
            <a:r>
              <a:rPr lang="en-US" sz="2000" dirty="0">
                <a:latin typeface="Calibri"/>
                <a:cs typeface="Calibri"/>
              </a:rPr>
              <a:t>X </a:t>
            </a:r>
            <a:r>
              <a:rPr lang="ru-RU" sz="2000" dirty="0">
                <a:latin typeface="Calibri"/>
                <a:cs typeface="Calibri"/>
              </a:rPr>
              <a:t>не является независимым от </a:t>
            </a:r>
            <a:r>
              <a:rPr lang="en-US" sz="2000" dirty="0">
                <a:latin typeface="Calibri"/>
                <a:cs typeface="Calibri"/>
              </a:rPr>
              <a:t>Z, </a:t>
            </a:r>
            <a:r>
              <a:rPr lang="ru-RU" sz="2000" dirty="0">
                <a:latin typeface="Calibri"/>
                <a:cs typeface="Calibri"/>
              </a:rPr>
              <a:t>достаточно, чтобы показать, что эта независимость не гарантируется.</a:t>
            </a:r>
            <a:endParaRPr lang="en-US" sz="20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Пример</a:t>
            </a:r>
            <a:r>
              <a:rPr lang="en-US" sz="2000" dirty="0">
                <a:latin typeface="Calibri"/>
                <a:cs typeface="Calibri"/>
              </a:rPr>
              <a:t>:</a:t>
            </a: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Низкое давление вызывает дождь, вызывает пробки, высокое давление не вызывает дождя не вызывает трафик</a:t>
            </a:r>
            <a:endParaRPr lang="en-US" sz="20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В числах</a:t>
            </a:r>
            <a:r>
              <a:rPr lang="en-US" sz="2000" dirty="0">
                <a:latin typeface="Calibri"/>
                <a:cs typeface="Calibri"/>
              </a:rPr>
              <a:t>: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	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    P( +y | +x ) = 1, P( -y | - x ) = 1,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alibri"/>
                <a:cs typeface="Calibri"/>
              </a:rPr>
              <a:t>    P( +z | +y ) = 1, P( -z | -y ) = 1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ea typeface="ＭＳ Ｐゴシック" pitchFamily="34" charset="-128"/>
                <a:cs typeface="Calibri"/>
              </a:rPr>
              <a:t>Причинные цепочки</a:t>
            </a:r>
            <a:endParaRPr lang="en-US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715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 dirty="0">
                <a:latin typeface="Calibri"/>
                <a:ea typeface="ＭＳ Ｐゴシック" pitchFamily="34" charset="-128"/>
                <a:cs typeface="Calibri"/>
              </a:rPr>
              <a:t>Это конфигурация «причинной цепочки»</a:t>
            </a:r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3" eaLnBrk="1" hangingPunct="1">
              <a:lnSpc>
                <a:spcPct val="80000"/>
              </a:lnSpc>
            </a:pPr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54280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486400"/>
            <a:ext cx="433546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53" y="2057400"/>
            <a:ext cx="5561146" cy="2438400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172200" y="1371600"/>
            <a:ext cx="5943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Гарантирована независимость </a:t>
            </a:r>
            <a:r>
              <a:rPr lang="en-US" sz="2400" dirty="0">
                <a:latin typeface="Calibri"/>
                <a:cs typeface="Calibri"/>
              </a:rPr>
              <a:t>X </a:t>
            </a:r>
            <a:r>
              <a:rPr lang="ru-RU" sz="2400" dirty="0">
                <a:latin typeface="Calibri"/>
                <a:cs typeface="Calibri"/>
              </a:rPr>
              <a:t>от </a:t>
            </a:r>
            <a:r>
              <a:rPr lang="en-US" sz="2400" dirty="0">
                <a:latin typeface="Calibri"/>
                <a:cs typeface="Calibri"/>
              </a:rPr>
              <a:t>Z </a:t>
            </a:r>
            <a:r>
              <a:rPr lang="ru-RU" sz="2400" dirty="0">
                <a:latin typeface="Calibri"/>
                <a:cs typeface="Calibri"/>
              </a:rPr>
              <a:t>при заданном </a:t>
            </a:r>
            <a:r>
              <a:rPr lang="en-US" sz="2400" dirty="0">
                <a:latin typeface="Calibri"/>
                <a:cs typeface="Calibri"/>
              </a:rPr>
              <a:t>Y?</a:t>
            </a: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6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rgbClr val="CC0000"/>
                </a:solidFill>
                <a:latin typeface="Calibri"/>
                <a:cs typeface="Calibri"/>
              </a:rPr>
              <a:t>Свидетельство в цепи </a:t>
            </a:r>
            <a:r>
              <a:rPr lang="ja-JP" altLang="en-US" sz="2400">
                <a:solidFill>
                  <a:srgbClr val="CC0000"/>
                </a:solidFill>
                <a:latin typeface="Calibri"/>
                <a:cs typeface="Calibri"/>
              </a:rPr>
              <a:t>“</a:t>
            </a:r>
            <a:r>
              <a:rPr lang="ru-RU" altLang="ja-JP" sz="2400" dirty="0">
                <a:solidFill>
                  <a:srgbClr val="CC0000"/>
                </a:solidFill>
                <a:latin typeface="Calibri"/>
                <a:cs typeface="Calibri"/>
              </a:rPr>
              <a:t>блокирует</a:t>
            </a:r>
            <a:r>
              <a:rPr lang="ja-JP" altLang="en-US" sz="2400">
                <a:solidFill>
                  <a:srgbClr val="CC0000"/>
                </a:solidFill>
                <a:latin typeface="Calibri"/>
                <a:cs typeface="Calibri"/>
              </a:rPr>
              <a:t>”</a:t>
            </a:r>
            <a:r>
              <a:rPr lang="en-US" altLang="ja-JP" sz="240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lang="ru-RU" altLang="ja-JP" sz="2400" dirty="0">
                <a:solidFill>
                  <a:srgbClr val="CC0000"/>
                </a:solidFill>
                <a:latin typeface="Calibri"/>
                <a:cs typeface="Calibri"/>
              </a:rPr>
              <a:t>влияние</a:t>
            </a: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</p:txBody>
      </p:sp>
      <p:pic>
        <p:nvPicPr>
          <p:cNvPr id="8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362200"/>
            <a:ext cx="302895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429000"/>
            <a:ext cx="29845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4572000"/>
            <a:ext cx="12763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8458200" y="5105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i="1" dirty="0">
                <a:solidFill>
                  <a:srgbClr val="CC0000"/>
                </a:solidFill>
                <a:latin typeface="Calibri"/>
                <a:cs typeface="Calibri"/>
              </a:rPr>
              <a:t>Да</a:t>
            </a: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!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C25934DF-7901-AA40-9C72-1B2EFAE46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99" y="4580523"/>
            <a:ext cx="5486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Calibri"/>
                <a:cs typeface="Calibri"/>
              </a:rPr>
              <a:t>X: </a:t>
            </a:r>
            <a:r>
              <a:rPr lang="ru-RU" sz="1600" dirty="0">
                <a:latin typeface="Calibri"/>
                <a:cs typeface="Calibri"/>
              </a:rPr>
              <a:t>Низкое давление</a:t>
            </a:r>
            <a:r>
              <a:rPr lang="en-US" sz="1600" dirty="0">
                <a:latin typeface="Calibri"/>
                <a:cs typeface="Calibri"/>
              </a:rPr>
              <a:t>          Y: </a:t>
            </a:r>
            <a:r>
              <a:rPr lang="ru-RU" sz="1600" dirty="0">
                <a:latin typeface="Calibri"/>
                <a:cs typeface="Calibri"/>
              </a:rPr>
              <a:t>Дождь</a:t>
            </a:r>
            <a:r>
              <a:rPr lang="en-US" sz="1600" dirty="0">
                <a:latin typeface="Calibri"/>
                <a:cs typeface="Calibri"/>
              </a:rPr>
              <a:t>        </a:t>
            </a:r>
            <a:r>
              <a:rPr lang="ru-RU" sz="1600" dirty="0">
                <a:latin typeface="Calibri"/>
                <a:cs typeface="Calibri"/>
              </a:rPr>
              <a:t>    </a:t>
            </a:r>
            <a:r>
              <a:rPr lang="en-US" sz="1600" dirty="0">
                <a:latin typeface="Calibri"/>
                <a:cs typeface="Calibri"/>
              </a:rPr>
              <a:t>             Z: Traffic</a:t>
            </a:r>
          </a:p>
        </p:txBody>
      </p:sp>
    </p:spTree>
    <p:extLst>
      <p:ext uri="{BB962C8B-B14F-4D97-AF65-F5344CB8AC3E}">
        <p14:creationId xmlns:p14="http://schemas.microsoft.com/office/powerpoint/2010/main" val="174003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ea typeface="ＭＳ Ｐゴシック" pitchFamily="34" charset="-128"/>
                <a:cs typeface="Calibri"/>
              </a:rPr>
              <a:t>Общие причины</a:t>
            </a:r>
            <a:endParaRPr lang="en-US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715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 dirty="0">
                <a:latin typeface="Calibri"/>
                <a:ea typeface="ＭＳ Ｐゴシック" pitchFamily="34" charset="-128"/>
                <a:cs typeface="Calibri"/>
              </a:rPr>
              <a:t>Эта конфигурация </a:t>
            </a:r>
            <a:r>
              <a:rPr lang="ja-JP" altLang="en-US" sz="240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ru-RU" altLang="ja-JP" sz="2400" dirty="0">
                <a:latin typeface="Calibri"/>
                <a:ea typeface="ＭＳ Ｐゴシック" pitchFamily="34" charset="-128"/>
                <a:cs typeface="Calibri"/>
              </a:rPr>
              <a:t>общей причины</a:t>
            </a:r>
            <a:r>
              <a:rPr lang="ja-JP" altLang="en-US" sz="240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3" eaLnBrk="1" hangingPunct="1">
              <a:lnSpc>
                <a:spcPct val="80000"/>
              </a:lnSpc>
            </a:pPr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4" name="Picture 3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5961" y="6019800"/>
            <a:ext cx="4320615" cy="3117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172200" y="1371600"/>
            <a:ext cx="5943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ru-RU" sz="2400" dirty="0">
                <a:latin typeface="Calibri"/>
                <a:ea typeface="ＭＳ Ｐゴシック" pitchFamily="34" charset="-128"/>
                <a:cs typeface="Calibri"/>
              </a:rPr>
              <a:t>Гарантировано что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 X </a:t>
            </a:r>
            <a:r>
              <a:rPr lang="ru-RU" sz="2400" dirty="0">
                <a:latin typeface="Calibri"/>
                <a:ea typeface="ＭＳ Ｐゴシック" pitchFamily="34" charset="-128"/>
                <a:cs typeface="Calibri"/>
              </a:rPr>
              <a:t>независимо от 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Z ?  </a:t>
            </a:r>
            <a:r>
              <a:rPr lang="en-US" sz="2400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ru-RU" sz="2400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Нет</a:t>
            </a:r>
            <a:r>
              <a:rPr lang="en-US" sz="2400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!</a:t>
            </a:r>
          </a:p>
          <a:p>
            <a:pPr lvl="4">
              <a:lnSpc>
                <a:spcPct val="80000"/>
              </a:lnSpc>
            </a:pPr>
            <a:endParaRPr lang="en-US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Одного примера </a:t>
            </a:r>
            <a:r>
              <a:rPr lang="en-US" sz="2000" dirty="0">
                <a:latin typeface="Calibri"/>
                <a:cs typeface="Calibri"/>
              </a:rPr>
              <a:t>CPT, </a:t>
            </a:r>
            <a:r>
              <a:rPr lang="ru-RU" sz="2000" dirty="0">
                <a:latin typeface="Calibri"/>
                <a:cs typeface="Calibri"/>
              </a:rPr>
              <a:t>для которых </a:t>
            </a:r>
            <a:r>
              <a:rPr lang="en-US" sz="2000" dirty="0">
                <a:latin typeface="Calibri"/>
                <a:cs typeface="Calibri"/>
              </a:rPr>
              <a:t>X </a:t>
            </a:r>
            <a:r>
              <a:rPr lang="ru-RU" sz="2000" dirty="0">
                <a:latin typeface="Calibri"/>
                <a:cs typeface="Calibri"/>
              </a:rPr>
              <a:t>не является независимым от </a:t>
            </a:r>
            <a:r>
              <a:rPr lang="en-US" sz="2000" dirty="0">
                <a:latin typeface="Calibri"/>
                <a:cs typeface="Calibri"/>
              </a:rPr>
              <a:t>Z, </a:t>
            </a:r>
            <a:r>
              <a:rPr lang="ru-RU" sz="2000" dirty="0">
                <a:latin typeface="Calibri"/>
                <a:cs typeface="Calibri"/>
              </a:rPr>
              <a:t>достаточно, чтобы показать, что эта независимость не гарантируется.</a:t>
            </a:r>
            <a:endParaRPr lang="en-US" sz="20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Пример</a:t>
            </a:r>
            <a:r>
              <a:rPr lang="en-US" sz="2000" dirty="0">
                <a:latin typeface="Calibri"/>
                <a:cs typeface="Calibri"/>
              </a:rPr>
              <a:t>:</a:t>
            </a: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Из-за срока выполнения проекта форумы заняты и лаборатория полная</a:t>
            </a:r>
            <a:endParaRPr lang="en-US" sz="20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В числах</a:t>
            </a:r>
            <a:r>
              <a:rPr lang="en-US" sz="2000" dirty="0">
                <a:latin typeface="Calibri"/>
                <a:cs typeface="Calibri"/>
              </a:rPr>
              <a:t>: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	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         P( +x | +y ) = 1, P( -x | -y ) = 1,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alibri"/>
                <a:cs typeface="Calibri"/>
              </a:rPr>
              <a:t>	     P( +z | +y ) = 1, P( -z | -y ) = 1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81200"/>
            <a:ext cx="3191715" cy="3838613"/>
          </a:xfrm>
          <a:prstGeom prst="rect">
            <a:avLst/>
          </a:prstGeom>
        </p:spPr>
      </p:pic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33400" y="2057400"/>
            <a:ext cx="1828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Y: </a:t>
            </a:r>
            <a:r>
              <a:rPr lang="ru-RU" sz="2000" dirty="0">
                <a:latin typeface="Calibri"/>
                <a:cs typeface="Calibri"/>
              </a:rPr>
              <a:t>Срок проекта заканчивается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6200" y="4876800"/>
            <a:ext cx="1371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X: </a:t>
            </a:r>
            <a:r>
              <a:rPr lang="ru-RU" sz="2000" dirty="0">
                <a:latin typeface="Calibri"/>
                <a:cs typeface="Calibri"/>
              </a:rPr>
              <a:t>Форумы заняты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648200" y="5029200"/>
            <a:ext cx="1981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Z: </a:t>
            </a:r>
            <a:r>
              <a:rPr lang="ru-RU" sz="2000" dirty="0">
                <a:latin typeface="Calibri"/>
                <a:cs typeface="Calibri"/>
              </a:rPr>
              <a:t>Лаборатория заполнена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396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ea typeface="ＭＳ Ｐゴシック" pitchFamily="34" charset="-128"/>
                <a:cs typeface="Calibri"/>
              </a:rPr>
              <a:t>Общая причина</a:t>
            </a:r>
            <a:endParaRPr lang="en-US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172200" y="1371600"/>
            <a:ext cx="5943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ru-RU" sz="2400" dirty="0">
                <a:latin typeface="Calibri"/>
                <a:ea typeface="ＭＳ Ｐゴシック" pitchFamily="34" charset="-128"/>
                <a:cs typeface="Calibri"/>
              </a:rPr>
              <a:t>Гарантируется ли что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 X </a:t>
            </a:r>
            <a:r>
              <a:rPr lang="ru-RU" sz="2400" dirty="0">
                <a:latin typeface="Calibri"/>
                <a:ea typeface="ＭＳ Ｐゴシック" pitchFamily="34" charset="-128"/>
                <a:cs typeface="Calibri"/>
              </a:rPr>
              <a:t>и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 Z </a:t>
            </a:r>
            <a:r>
              <a:rPr lang="ru-RU" sz="2400" dirty="0">
                <a:latin typeface="Calibri"/>
                <a:ea typeface="ＭＳ Ｐゴシック" pitchFamily="34" charset="-128"/>
                <a:cs typeface="Calibri"/>
              </a:rPr>
              <a:t>независимы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 </a:t>
            </a:r>
            <a:r>
              <a:rPr lang="ru-RU" sz="2400" dirty="0">
                <a:latin typeface="Calibri"/>
                <a:ea typeface="ＭＳ Ｐゴシック" pitchFamily="34" charset="-128"/>
                <a:cs typeface="Calibri"/>
              </a:rPr>
              <a:t>при заданном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 Y?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4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  <a:buClr>
                <a:srgbClr val="000000"/>
              </a:buClr>
            </a:pPr>
            <a:r>
              <a:rPr lang="ru-RU" sz="2400" kern="0" dirty="0">
                <a:solidFill>
                  <a:srgbClr val="CC0000"/>
                </a:solidFill>
                <a:latin typeface="Calibri"/>
                <a:cs typeface="Calibri"/>
              </a:rPr>
              <a:t>Наблюдение за причиной блокирует влияние между следствиями</a:t>
            </a:r>
            <a:r>
              <a:rPr lang="en-US" sz="2400" kern="0" dirty="0">
                <a:solidFill>
                  <a:srgbClr val="CC0000"/>
                </a:solidFill>
                <a:latin typeface="Calibri"/>
                <a:cs typeface="Calibri"/>
              </a:rPr>
              <a:t>.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1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209800"/>
            <a:ext cx="302895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4572000"/>
            <a:ext cx="12763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8458200" y="51816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i="1" dirty="0">
                <a:solidFill>
                  <a:srgbClr val="CC0000"/>
                </a:solidFill>
                <a:latin typeface="Calibri"/>
                <a:cs typeface="Calibri"/>
              </a:rPr>
              <a:t>Да</a:t>
            </a: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!</a:t>
            </a:r>
          </a:p>
        </p:txBody>
      </p:sp>
      <p:pic>
        <p:nvPicPr>
          <p:cNvPr id="17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352800"/>
            <a:ext cx="297021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3">
            <a:extLst>
              <a:ext uri="{FF2B5EF4-FFF2-40B4-BE49-F238E27FC236}">
                <a16:creationId xmlns:a16="http://schemas.microsoft.com/office/drawing/2014/main" id="{2C35B8C9-59CF-704B-9503-D62A86745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71600"/>
            <a:ext cx="5715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ru-RU" sz="2400" kern="0">
                <a:latin typeface="Calibri"/>
                <a:ea typeface="ＭＳ Ｐゴシック" pitchFamily="34" charset="-128"/>
                <a:cs typeface="Calibri"/>
              </a:rPr>
              <a:t>Эта конфигурация </a:t>
            </a:r>
            <a:r>
              <a:rPr lang="ja-JP" altLang="en-US" sz="2400" kern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ru-RU" altLang="ja-JP" sz="2400" kern="0">
                <a:latin typeface="Calibri"/>
                <a:ea typeface="ＭＳ Ｐゴシック" pitchFamily="34" charset="-128"/>
                <a:cs typeface="Calibri"/>
              </a:rPr>
              <a:t>общей причины</a:t>
            </a:r>
            <a:r>
              <a:rPr lang="ja-JP" altLang="en-US" sz="2400" kern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altLang="ja-JP" sz="2400" ker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ker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ker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ker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kern="0">
              <a:latin typeface="Calibri"/>
              <a:ea typeface="ＭＳ Ｐゴシック" pitchFamily="34" charset="-128"/>
              <a:cs typeface="Calibri"/>
            </a:endParaRPr>
          </a:p>
          <a:p>
            <a:pPr lvl="3">
              <a:lnSpc>
                <a:spcPct val="80000"/>
              </a:lnSpc>
            </a:pPr>
            <a:endParaRPr lang="en-US" sz="1600" ker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ker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ker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ker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ker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kern="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30" name="Picture 3" descr="txp_fig.png">
            <a:extLst>
              <a:ext uri="{FF2B5EF4-FFF2-40B4-BE49-F238E27FC236}">
                <a16:creationId xmlns:a16="http://schemas.microsoft.com/office/drawing/2014/main" id="{04C97BC1-1D08-DC41-BCFD-F89DD345BF9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5961" y="6019800"/>
            <a:ext cx="4320615" cy="3117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130C3849-AB02-F644-B9D7-F80ED09440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81200"/>
            <a:ext cx="3191715" cy="3838613"/>
          </a:xfrm>
          <a:prstGeom prst="rect">
            <a:avLst/>
          </a:prstGeom>
        </p:spPr>
      </p:pic>
      <p:sp>
        <p:nvSpPr>
          <p:cNvPr id="32" name="Text Box 13">
            <a:extLst>
              <a:ext uri="{FF2B5EF4-FFF2-40B4-BE49-F238E27FC236}">
                <a16:creationId xmlns:a16="http://schemas.microsoft.com/office/drawing/2014/main" id="{58941C3B-A17D-2346-9E59-A29D23DE0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057400"/>
            <a:ext cx="1828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Y: </a:t>
            </a:r>
            <a:r>
              <a:rPr lang="ru-RU" sz="2000" dirty="0">
                <a:latin typeface="Calibri"/>
                <a:cs typeface="Calibri"/>
              </a:rPr>
              <a:t>Срок проекта заканчивается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33" name="Text Box 13">
            <a:extLst>
              <a:ext uri="{FF2B5EF4-FFF2-40B4-BE49-F238E27FC236}">
                <a16:creationId xmlns:a16="http://schemas.microsoft.com/office/drawing/2014/main" id="{BE2C5AD7-D374-2647-B1C8-58826526A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876800"/>
            <a:ext cx="1371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X: </a:t>
            </a:r>
            <a:r>
              <a:rPr lang="ru-RU" sz="2000" dirty="0">
                <a:latin typeface="Calibri"/>
                <a:cs typeface="Calibri"/>
              </a:rPr>
              <a:t>Форумы заняты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34" name="Text Box 13">
            <a:extLst>
              <a:ext uri="{FF2B5EF4-FFF2-40B4-BE49-F238E27FC236}">
                <a16:creationId xmlns:a16="http://schemas.microsoft.com/office/drawing/2014/main" id="{930C27B4-7204-9840-9890-FEB4CFCD8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029200"/>
            <a:ext cx="1981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Z: </a:t>
            </a:r>
            <a:r>
              <a:rPr lang="ru-RU" sz="2000" dirty="0">
                <a:latin typeface="Calibri"/>
                <a:cs typeface="Calibri"/>
              </a:rPr>
              <a:t>Лаборатория заполнена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488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19401"/>
            <a:ext cx="3068642" cy="3886199"/>
          </a:xfrm>
          <a:prstGeom prst="rect">
            <a:avLst/>
          </a:prstGeom>
        </p:spPr>
      </p:pic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ea typeface="ＭＳ Ｐゴシック" pitchFamily="34" charset="-128"/>
                <a:cs typeface="Calibri"/>
              </a:rPr>
              <a:t>Общий эффект</a:t>
            </a:r>
            <a:endParaRPr lang="en-US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0915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5410200" cy="4800600"/>
          </a:xfrm>
        </p:spPr>
        <p:txBody>
          <a:bodyPr/>
          <a:lstStyle/>
          <a:p>
            <a:pPr eaLnBrk="1" hangingPunct="1"/>
            <a:r>
              <a:rPr lang="ru-RU" sz="2400" dirty="0">
                <a:latin typeface="Calibri"/>
                <a:ea typeface="ＭＳ Ｐゴシック" pitchFamily="34" charset="-128"/>
                <a:cs typeface="Calibri"/>
              </a:rPr>
              <a:t>Последняя конфигурация: две причины одного следствия (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v-</a:t>
            </a:r>
            <a:r>
              <a:rPr lang="ru-RU" sz="2400" dirty="0">
                <a:latin typeface="Calibri"/>
                <a:ea typeface="ＭＳ Ｐゴシック" pitchFamily="34" charset="-128"/>
                <a:cs typeface="Calibri"/>
              </a:rPr>
              <a:t>структуры)</a:t>
            </a: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58376" name="Text Box 9"/>
          <p:cNvSpPr txBox="1">
            <a:spLocks noChangeArrowheads="1"/>
          </p:cNvSpPr>
          <p:nvPr/>
        </p:nvSpPr>
        <p:spPr bwMode="auto">
          <a:xfrm>
            <a:off x="914400" y="5955269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Z: </a:t>
            </a:r>
            <a:r>
              <a:rPr lang="ru-RU" sz="1800" dirty="0">
                <a:latin typeface="Calibri"/>
                <a:cs typeface="Calibri"/>
              </a:rPr>
              <a:t>Пробки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638800" y="1295400"/>
            <a:ext cx="6324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X </a:t>
            </a:r>
            <a:r>
              <a:rPr lang="ru-RU" sz="2400" dirty="0">
                <a:latin typeface="Calibri"/>
                <a:ea typeface="ＭＳ Ｐゴシック" pitchFamily="34" charset="-128"/>
                <a:cs typeface="Calibri"/>
              </a:rPr>
              <a:t>и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 Y </a:t>
            </a:r>
            <a:r>
              <a:rPr lang="ru-RU" sz="2400" dirty="0">
                <a:latin typeface="Calibri"/>
                <a:ea typeface="ＭＳ Ｐゴシック" pitchFamily="34" charset="-128"/>
                <a:cs typeface="Calibri"/>
              </a:rPr>
              <a:t>независимы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?</a:t>
            </a:r>
          </a:p>
          <a:p>
            <a:pPr lvl="8"/>
            <a:endParaRPr lang="en-US" sz="8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ru-RU" sz="2000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Да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: </a:t>
            </a:r>
            <a:r>
              <a:rPr lang="ru-RU" sz="2000" dirty="0">
                <a:latin typeface="Calibri"/>
                <a:cs typeface="Calibri"/>
              </a:rPr>
              <a:t>футбол и дождь вызывают пробки, но они не коррелированы</a:t>
            </a:r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ru-RU" sz="2800" dirty="0">
                <a:latin typeface="Calibri"/>
                <a:ea typeface="ＭＳ Ｐゴシック" pitchFamily="34" charset="-128"/>
                <a:cs typeface="Calibri"/>
              </a:rPr>
              <a:t>Доказательство</a:t>
            </a: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:</a:t>
            </a:r>
          </a:p>
          <a:p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143000" y="2514601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X: </a:t>
            </a:r>
            <a:r>
              <a:rPr lang="ru-RU" sz="1800" dirty="0">
                <a:latin typeface="Calibri"/>
                <a:cs typeface="Calibri"/>
              </a:rPr>
              <a:t>Дождь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819400" y="2514601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Y: </a:t>
            </a:r>
            <a:r>
              <a:rPr lang="ru-RU" sz="1800" dirty="0">
                <a:latin typeface="Calibri"/>
                <a:cs typeface="Calibri"/>
              </a:rPr>
              <a:t>Футбол</a:t>
            </a:r>
            <a:endParaRPr lang="en-US" sz="1800" dirty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3115125"/>
            <a:ext cx="4471120" cy="28724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ＭＳ Ｐゴシック" pitchFamily="34" charset="-128"/>
              </a:rPr>
              <a:t>Резюме по вероятностям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304799" y="1600200"/>
            <a:ext cx="11201401" cy="4525963"/>
          </a:xfrm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ru-RU" sz="2800" dirty="0"/>
              <a:t>Условные вероятности</a:t>
            </a:r>
            <a:endParaRPr lang="en-US" sz="2800" dirty="0"/>
          </a:p>
          <a:p>
            <a:pPr lvl="2">
              <a:buFont typeface="Wingdings" charset="0"/>
              <a:buChar char="§"/>
              <a:defRPr/>
            </a:pPr>
            <a:endParaRPr lang="en-US" sz="2000" dirty="0"/>
          </a:p>
          <a:p>
            <a:pPr>
              <a:buFont typeface="Wingdings" charset="0"/>
              <a:buChar char="§"/>
              <a:defRPr/>
            </a:pPr>
            <a:r>
              <a:rPr lang="ru-RU" sz="2800" dirty="0"/>
              <a:t>Правило произведения</a:t>
            </a:r>
            <a:endParaRPr lang="en-US" sz="2800" dirty="0"/>
          </a:p>
          <a:p>
            <a:pPr lvl="2">
              <a:buFont typeface="Wingdings" charset="0"/>
              <a:buChar char="§"/>
              <a:defRPr/>
            </a:pPr>
            <a:endParaRPr lang="en-US" sz="2000" dirty="0"/>
          </a:p>
          <a:p>
            <a:pPr>
              <a:buFont typeface="Wingdings" charset="0"/>
              <a:buChar char="§"/>
              <a:defRPr/>
            </a:pPr>
            <a:r>
              <a:rPr lang="ru-RU" sz="2800" dirty="0"/>
              <a:t>Цепное правило</a:t>
            </a:r>
            <a:endParaRPr lang="en-US" sz="2400" dirty="0"/>
          </a:p>
          <a:p>
            <a:pPr marL="0" indent="0">
              <a:buFont typeface="Wingdings" charset="0"/>
              <a:buNone/>
              <a:defRPr/>
            </a:pPr>
            <a:endParaRPr lang="en-US" sz="1600" dirty="0"/>
          </a:p>
          <a:p>
            <a:pPr marL="0" indent="0">
              <a:buFont typeface="Wingdings" charset="0"/>
              <a:buNone/>
              <a:defRPr/>
            </a:pPr>
            <a:endParaRPr lang="en-US" sz="1600" dirty="0"/>
          </a:p>
          <a:p>
            <a:pPr marL="0" indent="0">
              <a:buFont typeface="Wingdings" charset="0"/>
              <a:buNone/>
              <a:defRPr/>
            </a:pPr>
            <a:endParaRPr lang="en-US" sz="16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X, Y </a:t>
            </a:r>
            <a:r>
              <a:rPr lang="ru-RU" sz="2800" dirty="0"/>
              <a:t>независимы тогда и только тогда</a:t>
            </a:r>
            <a:r>
              <a:rPr lang="en-US" sz="2800" dirty="0"/>
              <a:t>:</a:t>
            </a:r>
          </a:p>
          <a:p>
            <a:pPr lvl="4">
              <a:buFont typeface="Wingdings" charset="0"/>
              <a:buChar char="§"/>
              <a:defRPr/>
            </a:pPr>
            <a:endParaRPr lang="en-US" sz="16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X </a:t>
            </a:r>
            <a:r>
              <a:rPr lang="ru-RU" sz="2800" dirty="0"/>
              <a:t>и</a:t>
            </a:r>
            <a:r>
              <a:rPr lang="en-US" sz="2800" dirty="0"/>
              <a:t> Y </a:t>
            </a:r>
            <a:r>
              <a:rPr lang="ru-RU" sz="2800" dirty="0"/>
              <a:t>условно независимы при данном </a:t>
            </a:r>
            <a:r>
              <a:rPr lang="en-US" sz="2800" dirty="0"/>
              <a:t>Z </a:t>
            </a:r>
            <a:r>
              <a:rPr lang="ru-RU" sz="2800" dirty="0"/>
              <a:t>тогда и только тогда</a:t>
            </a:r>
            <a:r>
              <a:rPr lang="en-US" sz="2800" dirty="0"/>
              <a:t>:</a:t>
            </a:r>
            <a:endParaRPr lang="en-US" dirty="0"/>
          </a:p>
          <a:p>
            <a:pPr>
              <a:buFont typeface="Wingdings" charset="0"/>
              <a:buChar char="§"/>
              <a:defRPr/>
            </a:pPr>
            <a:endParaRPr lang="en-US" dirty="0"/>
          </a:p>
        </p:txBody>
      </p:sp>
      <p:pic>
        <p:nvPicPr>
          <p:cNvPr id="1741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524000"/>
            <a:ext cx="24479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36" y="2570706"/>
            <a:ext cx="310356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6" y="4845325"/>
            <a:ext cx="37957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5" y="6316662"/>
            <a:ext cx="48418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6337300"/>
            <a:ext cx="1401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1400" y="3489275"/>
            <a:ext cx="6646512" cy="9705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ea typeface="ＭＳ Ｐゴシック" pitchFamily="34" charset="-128"/>
                <a:cs typeface="Calibri"/>
              </a:rPr>
              <a:t>Общий эффект</a:t>
            </a:r>
            <a:endParaRPr lang="en-US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638800" y="1295400"/>
            <a:ext cx="6324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X </a:t>
            </a:r>
            <a:r>
              <a:rPr lang="ru-RU" sz="2400" dirty="0">
                <a:latin typeface="Calibri"/>
                <a:ea typeface="ＭＳ Ｐゴシック" pitchFamily="34" charset="-128"/>
                <a:cs typeface="Calibri"/>
              </a:rPr>
              <a:t>и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 Y </a:t>
            </a:r>
            <a:r>
              <a:rPr lang="ru-RU" sz="2400" dirty="0">
                <a:latin typeface="Calibri"/>
                <a:ea typeface="ＭＳ Ｐゴシック" pitchFamily="34" charset="-128"/>
                <a:cs typeface="Calibri"/>
              </a:rPr>
              <a:t>независимы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?</a:t>
            </a:r>
          </a:p>
          <a:p>
            <a:pPr lvl="8"/>
            <a:endParaRPr lang="en-US" sz="8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ru-RU" sz="2000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Да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: </a:t>
            </a:r>
            <a:r>
              <a:rPr lang="ru-RU" sz="2000" dirty="0">
                <a:latin typeface="Calibri"/>
                <a:cs typeface="Calibri"/>
              </a:rPr>
              <a:t>футбол и дождь вызывают пробки, но они не коррелированы</a:t>
            </a: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 lvl="8"/>
            <a:endParaRPr lang="en-US" sz="8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ru-RU" sz="2000" dirty="0">
                <a:latin typeface="Calibri"/>
                <a:ea typeface="ＭＳ Ｐゴシック" pitchFamily="34" charset="-128"/>
                <a:cs typeface="Calibri"/>
              </a:rPr>
              <a:t>Доказано выше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)</a:t>
            </a:r>
          </a:p>
          <a:p>
            <a:pPr lvl="7"/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X </a:t>
            </a:r>
            <a:r>
              <a:rPr lang="ru-RU" sz="2400" dirty="0">
                <a:latin typeface="Calibri"/>
                <a:ea typeface="ＭＳ Ｐゴシック" pitchFamily="34" charset="-128"/>
                <a:cs typeface="Calibri"/>
              </a:rPr>
              <a:t>и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 Y </a:t>
            </a:r>
            <a:r>
              <a:rPr lang="ru-RU" sz="2400" dirty="0">
                <a:latin typeface="Calibri"/>
                <a:ea typeface="ＭＳ Ｐゴシック" pitchFamily="34" charset="-128"/>
                <a:cs typeface="Calibri"/>
              </a:rPr>
              <a:t>независимы при заданном 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Z?</a:t>
            </a:r>
          </a:p>
          <a:p>
            <a:pPr lvl="6"/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ru-RU" sz="2000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Нет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: </a:t>
            </a:r>
            <a:r>
              <a:rPr lang="ru-RU" sz="2000" dirty="0">
                <a:latin typeface="Calibri"/>
                <a:cs typeface="Calibri"/>
              </a:rPr>
              <a:t>наблюдая пробки, дождь и футбол соревнуются в качестве объяснения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.</a:t>
            </a:r>
          </a:p>
          <a:p>
            <a:pPr lvl="7"/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ru-RU" sz="24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Это обратное поведение от других случаев</a:t>
            </a:r>
            <a:endParaRPr lang="en-US" sz="800" dirty="0">
              <a:solidFill>
                <a:srgbClr val="CC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ru-RU" sz="2000" dirty="0">
                <a:latin typeface="Calibri"/>
                <a:cs typeface="Calibri"/>
              </a:rPr>
              <a:t>Наблюдение за следствием активирует влияние между возможными причинами</a:t>
            </a:r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.</a:t>
            </a:r>
          </a:p>
          <a:p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2A5FD9DF-2934-5141-8B3D-DC1AFD2B5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19401"/>
            <a:ext cx="3068642" cy="3886199"/>
          </a:xfrm>
          <a:prstGeom prst="rect">
            <a:avLst/>
          </a:prstGeom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601AB329-2C82-A343-9CC1-7CBB1DCAEC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5410200" cy="4800600"/>
          </a:xfrm>
        </p:spPr>
        <p:txBody>
          <a:bodyPr/>
          <a:lstStyle/>
          <a:p>
            <a:pPr eaLnBrk="1" hangingPunct="1"/>
            <a:r>
              <a:rPr lang="ru-RU" sz="2400" dirty="0">
                <a:latin typeface="Calibri"/>
                <a:ea typeface="ＭＳ Ｐゴシック" pitchFamily="34" charset="-128"/>
                <a:cs typeface="Calibri"/>
              </a:rPr>
              <a:t>Последняя конфигурация: две причины одного следствия (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v-</a:t>
            </a:r>
            <a:r>
              <a:rPr lang="ru-RU" sz="2400" dirty="0">
                <a:latin typeface="Calibri"/>
                <a:ea typeface="ＭＳ Ｐゴシック" pitchFamily="34" charset="-128"/>
                <a:cs typeface="Calibri"/>
              </a:rPr>
              <a:t>структуры)</a:t>
            </a: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778D8261-1CF8-A04B-B129-9316F234E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955269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Z: </a:t>
            </a:r>
            <a:r>
              <a:rPr lang="ru-RU" sz="1800" dirty="0">
                <a:latin typeface="Calibri"/>
                <a:cs typeface="Calibri"/>
              </a:rPr>
              <a:t>Пробки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91B2E014-5FAA-5A4A-A875-EF23BB4FC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514601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X: </a:t>
            </a:r>
            <a:r>
              <a:rPr lang="ru-RU" sz="1800" dirty="0">
                <a:latin typeface="Calibri"/>
                <a:cs typeface="Calibri"/>
              </a:rPr>
              <a:t>Дождь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428C2FE2-E254-1244-9AAF-7B9D454DD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514601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Y: </a:t>
            </a:r>
            <a:r>
              <a:rPr lang="ru-RU" sz="1800" dirty="0">
                <a:latin typeface="Calibri"/>
                <a:cs typeface="Calibri"/>
              </a:rPr>
              <a:t>Футбол</a:t>
            </a:r>
            <a:endParaRPr lang="en-US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291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Общий случай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815" y="1524000"/>
            <a:ext cx="6946984" cy="440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83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Общий случай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76399"/>
            <a:ext cx="10058400" cy="4449765"/>
          </a:xfrm>
        </p:spPr>
        <p:txBody>
          <a:bodyPr/>
          <a:lstStyle/>
          <a:p>
            <a:r>
              <a:rPr lang="ru-RU" sz="2800" dirty="0"/>
              <a:t>Общий вопрос: в данной сети две переменные независимы (при наличии наблюдений)</a:t>
            </a:r>
            <a:r>
              <a:rPr lang="en-US" sz="2800" dirty="0"/>
              <a:t>?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ru-RU" sz="2800" dirty="0"/>
              <a:t>Решение</a:t>
            </a:r>
            <a:r>
              <a:rPr lang="en-US" sz="2800" dirty="0"/>
              <a:t>: </a:t>
            </a:r>
            <a:r>
              <a:rPr lang="ru-RU" sz="2800" dirty="0"/>
              <a:t>анализ графа</a:t>
            </a:r>
            <a:endParaRPr lang="en-US" sz="2800" dirty="0"/>
          </a:p>
          <a:p>
            <a:pPr eaLnBrk="1" hangingPunct="1"/>
            <a:endParaRPr lang="en-US" sz="2800" dirty="0"/>
          </a:p>
          <a:p>
            <a:r>
              <a:rPr lang="ru-RU" sz="2800" dirty="0"/>
              <a:t>Любой сложный пример можно разбить</a:t>
            </a:r>
          </a:p>
          <a:p>
            <a:pPr marL="0" indent="0">
              <a:buNone/>
            </a:pPr>
            <a:r>
              <a:rPr lang="ru-RU" sz="2800" dirty="0"/>
              <a:t> на повторения трех канонических случаев</a:t>
            </a:r>
            <a:endParaRPr lang="en-US" sz="2800" dirty="0"/>
          </a:p>
          <a:p>
            <a:pPr marL="0" indent="0" eaLnBrk="1" hangingPunct="1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438400"/>
            <a:ext cx="377271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97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Достижимость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94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3340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400" dirty="0">
                <a:latin typeface="Calibri"/>
                <a:cs typeface="Calibri"/>
              </a:rPr>
              <a:t>Рецепт: заштриховывать узлы свидетельств, искать пути в полученном графе</a:t>
            </a: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ru-RU" sz="2400" dirty="0">
                <a:latin typeface="Calibri"/>
                <a:cs typeface="Calibri"/>
              </a:rPr>
              <a:t>Попытка</a:t>
            </a:r>
            <a:r>
              <a:rPr lang="en-US" sz="2400" dirty="0">
                <a:latin typeface="Calibri"/>
                <a:cs typeface="Calibri"/>
              </a:rPr>
              <a:t> 1: </a:t>
            </a:r>
            <a:r>
              <a:rPr lang="ru-RU" sz="2400" dirty="0">
                <a:latin typeface="Calibri"/>
                <a:cs typeface="Calibri"/>
              </a:rPr>
              <a:t>если два узла не соединены никаким ненаправленным путем, не заблокированным заштрихованным узлом, они условно независимы</a:t>
            </a: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ru-RU" sz="2400" dirty="0">
                <a:latin typeface="Calibri"/>
                <a:cs typeface="Calibri"/>
              </a:rPr>
              <a:t>Почти работает, но не совсем</a:t>
            </a: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ru-RU" sz="2000" dirty="0">
                <a:latin typeface="Calibri"/>
                <a:cs typeface="Calibri"/>
              </a:rPr>
              <a:t>Где он ломается?</a:t>
            </a:r>
          </a:p>
          <a:p>
            <a:pPr lvl="1">
              <a:lnSpc>
                <a:spcPct val="90000"/>
              </a:lnSpc>
            </a:pPr>
            <a:r>
              <a:rPr lang="ru-RU" sz="2000" dirty="0">
                <a:latin typeface="Calibri"/>
                <a:cs typeface="Calibri"/>
              </a:rPr>
              <a:t>Ответ: </a:t>
            </a:r>
            <a:r>
              <a:rPr lang="en-US" sz="2000" dirty="0">
                <a:latin typeface="Calibri"/>
                <a:cs typeface="Calibri"/>
              </a:rPr>
              <a:t>v-</a:t>
            </a:r>
            <a:r>
              <a:rPr lang="ru-RU" sz="2000" dirty="0">
                <a:latin typeface="Calibri"/>
                <a:cs typeface="Calibri"/>
              </a:rPr>
              <a:t>структура в </a:t>
            </a:r>
            <a:r>
              <a:rPr lang="en-US" sz="2000" dirty="0">
                <a:latin typeface="Calibri"/>
                <a:cs typeface="Calibri"/>
              </a:rPr>
              <a:t>T </a:t>
            </a:r>
            <a:r>
              <a:rPr lang="ru-RU" sz="2000" dirty="0">
                <a:latin typeface="Calibri"/>
                <a:cs typeface="Calibri"/>
              </a:rPr>
              <a:t>не считается ссылкой в пути, если только она не «активна».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8877300" y="2514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R</a:t>
            </a:r>
            <a:endParaRPr lang="en-US" sz="2400" baseline="-25000">
              <a:latin typeface="Calibri"/>
              <a:cs typeface="Calibri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9486900" y="3886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T</a:t>
            </a:r>
            <a:endParaRPr lang="en-US" sz="2400" baseline="-25000">
              <a:latin typeface="Calibri"/>
              <a:cs typeface="Calibri"/>
            </a:endParaRPr>
          </a:p>
        </p:txBody>
      </p:sp>
      <p:cxnSp>
        <p:nvCxnSpPr>
          <p:cNvPr id="19462" name="AutoShape 6"/>
          <p:cNvCxnSpPr>
            <a:cxnSpLocks noChangeShapeType="1"/>
            <a:stCxn id="19460" idx="4"/>
            <a:endCxn id="19461" idx="1"/>
          </p:cNvCxnSpPr>
          <p:nvPr/>
        </p:nvCxnSpPr>
        <p:spPr bwMode="auto">
          <a:xfrm>
            <a:off x="9144000" y="30622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10325100" y="2514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B</a:t>
            </a:r>
          </a:p>
        </p:txBody>
      </p:sp>
      <p:cxnSp>
        <p:nvCxnSpPr>
          <p:cNvPr id="19464" name="AutoShape 8"/>
          <p:cNvCxnSpPr>
            <a:cxnSpLocks noChangeShapeType="1"/>
            <a:stCxn id="19463" idx="4"/>
            <a:endCxn id="19461" idx="7"/>
          </p:cNvCxnSpPr>
          <p:nvPr/>
        </p:nvCxnSpPr>
        <p:spPr bwMode="auto">
          <a:xfrm flipH="1">
            <a:off x="9942513" y="3062288"/>
            <a:ext cx="6492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8305800" y="3871913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D</a:t>
            </a:r>
            <a:endParaRPr lang="en-US" sz="2400" baseline="-25000">
              <a:latin typeface="Calibri"/>
              <a:cs typeface="Calibri"/>
            </a:endParaRPr>
          </a:p>
        </p:txBody>
      </p:sp>
      <p:cxnSp>
        <p:nvCxnSpPr>
          <p:cNvPr id="19466" name="AutoShape 10"/>
          <p:cNvCxnSpPr>
            <a:cxnSpLocks noChangeShapeType="1"/>
            <a:stCxn id="19460" idx="4"/>
            <a:endCxn id="19465" idx="0"/>
          </p:cNvCxnSpPr>
          <p:nvPr/>
        </p:nvCxnSpPr>
        <p:spPr bwMode="auto">
          <a:xfrm flipH="1">
            <a:off x="8572500" y="3062288"/>
            <a:ext cx="571500" cy="795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8878888" y="1371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L</a:t>
            </a:r>
          </a:p>
        </p:txBody>
      </p:sp>
      <p:cxnSp>
        <p:nvCxnSpPr>
          <p:cNvPr id="19468" name="AutoShape 12"/>
          <p:cNvCxnSpPr>
            <a:cxnSpLocks noChangeShapeType="1"/>
            <a:stCxn id="19467" idx="4"/>
            <a:endCxn id="19460" idx="0"/>
          </p:cNvCxnSpPr>
          <p:nvPr/>
        </p:nvCxnSpPr>
        <p:spPr bwMode="auto">
          <a:xfrm flipH="1">
            <a:off x="9144000" y="1919288"/>
            <a:ext cx="1588" cy="581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4648200"/>
            <a:ext cx="6286500" cy="4191000"/>
          </a:xfrm>
          <a:prstGeom prst="rect">
            <a:avLst/>
          </a:prstGeom>
        </p:spPr>
      </p:pic>
      <p:pic>
        <p:nvPicPr>
          <p:cNvPr id="3" name="Picture 2" descr="LowPressur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264851"/>
            <a:ext cx="990600" cy="76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5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ea typeface="ＭＳ Ｐゴシック" pitchFamily="34" charset="-128"/>
                <a:cs typeface="Calibri"/>
              </a:rPr>
              <a:t>Активные</a:t>
            </a:r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 / </a:t>
            </a:r>
            <a:r>
              <a:rPr lang="ru-RU" dirty="0">
                <a:latin typeface="Calibri"/>
                <a:ea typeface="ＭＳ Ｐゴシック" pitchFamily="34" charset="-128"/>
                <a:cs typeface="Calibri"/>
              </a:rPr>
              <a:t>Неактивные</a:t>
            </a:r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 </a:t>
            </a:r>
            <a:r>
              <a:rPr lang="ru-RU" dirty="0">
                <a:latin typeface="Calibri"/>
                <a:ea typeface="ＭＳ Ｐゴシック" pitchFamily="34" charset="-128"/>
                <a:cs typeface="Calibri"/>
              </a:rPr>
              <a:t>Пути</a:t>
            </a:r>
            <a:endParaRPr lang="en-US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>
          <a:xfrm>
            <a:off x="144780" y="1447800"/>
            <a:ext cx="755142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 dirty="0">
                <a:latin typeface="Calibri"/>
                <a:ea typeface="ＭＳ Ｐゴシック" pitchFamily="34" charset="-128"/>
                <a:cs typeface="Calibri"/>
              </a:rPr>
              <a:t>Вопрос: Являются ли 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X </a:t>
            </a:r>
            <a:r>
              <a:rPr lang="ru-RU" sz="2400" dirty="0">
                <a:latin typeface="Calibri"/>
                <a:ea typeface="ＭＳ Ｐゴシック" pitchFamily="34" charset="-128"/>
                <a:cs typeface="Calibri"/>
              </a:rPr>
              <a:t>и 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Y </a:t>
            </a:r>
            <a:r>
              <a:rPr lang="ru-RU" sz="2400" dirty="0">
                <a:latin typeface="Calibri"/>
                <a:ea typeface="ＭＳ Ｐゴシック" pitchFamily="34" charset="-128"/>
                <a:cs typeface="Calibri"/>
              </a:rPr>
              <a:t>условно независимыми при заданных переменных свидетельства {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Z}?</a:t>
            </a:r>
            <a:endParaRPr lang="en-US" sz="1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ru-RU" sz="1800" dirty="0">
                <a:latin typeface="Calibri"/>
                <a:ea typeface="ＭＳ Ｐゴシック" pitchFamily="34" charset="-128"/>
                <a:cs typeface="Calibri"/>
              </a:rPr>
              <a:t>Да, если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X </a:t>
            </a:r>
            <a:r>
              <a:rPr lang="ru-RU" sz="1800" dirty="0">
                <a:latin typeface="Calibri"/>
                <a:ea typeface="ＭＳ Ｐゴシック" pitchFamily="34" charset="-128"/>
                <a:cs typeface="Calibri"/>
              </a:rPr>
              <a:t>и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Y «d-</a:t>
            </a:r>
            <a:r>
              <a:rPr lang="ru-RU" sz="1800" dirty="0">
                <a:latin typeface="Calibri"/>
                <a:ea typeface="ＭＳ Ｐゴシック" pitchFamily="34" charset="-128"/>
                <a:cs typeface="Calibri"/>
              </a:rPr>
              <a:t>разделены»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Z</a:t>
            </a:r>
          </a:p>
          <a:p>
            <a:pPr lvl="1" eaLnBrk="1" hangingPunct="1">
              <a:lnSpc>
                <a:spcPct val="80000"/>
              </a:lnSpc>
            </a:pPr>
            <a:r>
              <a:rPr lang="ru-RU" sz="1800" dirty="0">
                <a:latin typeface="Calibri"/>
                <a:ea typeface="ＭＳ Ｐゴシック" pitchFamily="34" charset="-128"/>
                <a:cs typeface="Calibri"/>
              </a:rPr>
              <a:t>Рассмотрим все (ненаправленные) пути из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X </a:t>
            </a:r>
            <a:r>
              <a:rPr lang="ru-RU" sz="1800" dirty="0">
                <a:latin typeface="Calibri"/>
                <a:ea typeface="ＭＳ Ｐゴシック" pitchFamily="34" charset="-128"/>
                <a:cs typeface="Calibri"/>
              </a:rPr>
              <a:t>в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Y</a:t>
            </a:r>
          </a:p>
          <a:p>
            <a:pPr lvl="1" eaLnBrk="1" hangingPunct="1">
              <a:lnSpc>
                <a:spcPct val="80000"/>
              </a:lnSpc>
            </a:pPr>
            <a:r>
              <a:rPr lang="ru-RU" sz="1800" dirty="0">
                <a:latin typeface="Calibri"/>
                <a:ea typeface="ＭＳ Ｐゴシック" pitchFamily="34" charset="-128"/>
                <a:cs typeface="Calibri"/>
              </a:rPr>
              <a:t>Нет активных путей = независимость!</a:t>
            </a:r>
            <a:endParaRPr lang="en-US" sz="1800" dirty="0">
              <a:latin typeface="Calibri"/>
              <a:ea typeface="ＭＳ Ｐゴシック" pitchFamily="34" charset="-128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14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2400" dirty="0">
                <a:latin typeface="Calibri"/>
                <a:ea typeface="ＭＳ Ｐゴシック" pitchFamily="34" charset="-128"/>
                <a:cs typeface="Calibri"/>
              </a:rPr>
              <a:t>Путь активен, если активна каждая тройка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ru-RU" sz="1800" dirty="0">
                <a:latin typeface="Calibri"/>
                <a:ea typeface="ＭＳ Ｐゴシック" pitchFamily="34" charset="-128"/>
                <a:cs typeface="Calibri"/>
              </a:rPr>
              <a:t>Причинно-следственная цепочка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A -&gt; B -&gt; C, </a:t>
            </a:r>
            <a:r>
              <a:rPr lang="ru-RU" sz="1800" dirty="0">
                <a:latin typeface="Calibri"/>
                <a:ea typeface="ＭＳ Ｐゴシック" pitchFamily="34" charset="-128"/>
                <a:cs typeface="Calibri"/>
              </a:rPr>
              <a:t>где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B </a:t>
            </a:r>
            <a:r>
              <a:rPr lang="ru-RU" sz="1800" dirty="0">
                <a:latin typeface="Calibri"/>
                <a:ea typeface="ＭＳ Ｐゴシック" pitchFamily="34" charset="-128"/>
                <a:cs typeface="Calibri"/>
              </a:rPr>
              <a:t>не наблюдается (в любом направлении)</a:t>
            </a:r>
          </a:p>
          <a:p>
            <a:pPr lvl="1" eaLnBrk="1" hangingPunct="1">
              <a:lnSpc>
                <a:spcPct val="80000"/>
              </a:lnSpc>
            </a:pPr>
            <a:r>
              <a:rPr lang="ru-RU" sz="1800" dirty="0">
                <a:latin typeface="Calibri"/>
                <a:ea typeface="ＭＳ Ｐゴシック" pitchFamily="34" charset="-128"/>
                <a:cs typeface="Calibri"/>
              </a:rPr>
              <a:t>Общая причина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A &lt;- B -&gt; C, </a:t>
            </a:r>
            <a:r>
              <a:rPr lang="ru-RU" sz="1800" dirty="0">
                <a:latin typeface="Calibri"/>
                <a:ea typeface="ＭＳ Ｐゴシック" pitchFamily="34" charset="-128"/>
                <a:cs typeface="Calibri"/>
              </a:rPr>
              <a:t>где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B </a:t>
            </a:r>
            <a:r>
              <a:rPr lang="ru-RU" sz="1800" dirty="0">
                <a:latin typeface="Calibri"/>
                <a:ea typeface="ＭＳ Ｐゴシック" pitchFamily="34" charset="-128"/>
                <a:cs typeface="Calibri"/>
              </a:rPr>
              <a:t>не наблюдается</a:t>
            </a:r>
          </a:p>
          <a:p>
            <a:pPr lvl="1" eaLnBrk="1" hangingPunct="1">
              <a:lnSpc>
                <a:spcPct val="80000"/>
              </a:lnSpc>
            </a:pPr>
            <a:r>
              <a:rPr lang="ru-RU" sz="1800" dirty="0">
                <a:latin typeface="Calibri"/>
                <a:ea typeface="ＭＳ Ｐゴシック" pitchFamily="34" charset="-128"/>
                <a:cs typeface="Calibri"/>
              </a:rPr>
              <a:t>Общий эффект (он же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v-</a:t>
            </a:r>
            <a:r>
              <a:rPr lang="ru-RU" sz="1800" dirty="0">
                <a:latin typeface="Calibri"/>
                <a:ea typeface="ＭＳ Ｐゴシック" pitchFamily="34" charset="-128"/>
                <a:cs typeface="Calibri"/>
              </a:rPr>
              <a:t>структура)</a:t>
            </a:r>
            <a:endParaRPr lang="en-US" sz="18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	 A -&gt; B &lt;- C, </a:t>
            </a:r>
            <a:r>
              <a:rPr lang="ru-RU" sz="1800" dirty="0">
                <a:latin typeface="Calibri"/>
                <a:ea typeface="ＭＳ Ｐゴシック" pitchFamily="34" charset="-128"/>
                <a:cs typeface="Calibri"/>
              </a:rPr>
              <a:t>где наблюдается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B </a:t>
            </a:r>
            <a:r>
              <a:rPr lang="ru-RU" sz="1800" dirty="0">
                <a:latin typeface="Calibri"/>
                <a:ea typeface="ＭＳ Ｐゴシック" pitchFamily="34" charset="-128"/>
                <a:cs typeface="Calibri"/>
              </a:rPr>
              <a:t>или один из его </a:t>
            </a:r>
            <a:r>
              <a:rPr lang="ru-RU" sz="1800" i="1" dirty="0">
                <a:latin typeface="Calibri"/>
                <a:ea typeface="ＭＳ Ｐゴシック" pitchFamily="34" charset="-128"/>
                <a:cs typeface="Calibri"/>
              </a:rPr>
              <a:t>потомков</a:t>
            </a:r>
            <a:endParaRPr lang="en-US" sz="1800" i="1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dirty="0">
                <a:latin typeface="Calibri"/>
                <a:ea typeface="ＭＳ Ｐゴシック" pitchFamily="34" charset="-128"/>
                <a:cs typeface="Calibri"/>
              </a:rPr>
              <a:t>	</a:t>
            </a:r>
          </a:p>
          <a:p>
            <a:pPr eaLnBrk="1" hangingPunct="1">
              <a:lnSpc>
                <a:spcPct val="80000"/>
              </a:lnSpc>
              <a:buClr>
                <a:srgbClr val="333399"/>
              </a:buClr>
            </a:pPr>
            <a:endParaRPr lang="en-US" sz="2400" dirty="0">
              <a:solidFill>
                <a:srgbClr val="333399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  <a:buClr>
                <a:srgbClr val="333399"/>
              </a:buClr>
            </a:pPr>
            <a:r>
              <a:rPr lang="ru-RU" sz="2400" dirty="0">
                <a:solidFill>
                  <a:srgbClr val="333399"/>
                </a:solidFill>
                <a:latin typeface="Calibri"/>
                <a:ea typeface="ＭＳ Ｐゴシック" pitchFamily="34" charset="-128"/>
                <a:cs typeface="Calibri"/>
              </a:rPr>
              <a:t>Все, что нужно, чтобы заблокировать путь, — это один неактивный сегмент.</a:t>
            </a:r>
            <a:endParaRPr lang="en-US" sz="18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	</a:t>
            </a:r>
          </a:p>
        </p:txBody>
      </p:sp>
      <p:grpSp>
        <p:nvGrpSpPr>
          <p:cNvPr id="59395" name="Group 186"/>
          <p:cNvGrpSpPr>
            <a:grpSpLocks/>
          </p:cNvGrpSpPr>
          <p:nvPr/>
        </p:nvGrpSpPr>
        <p:grpSpPr bwMode="auto">
          <a:xfrm>
            <a:off x="7620000" y="2041525"/>
            <a:ext cx="1600200" cy="320675"/>
            <a:chOff x="4572000" y="1676400"/>
            <a:chExt cx="1905000" cy="381000"/>
          </a:xfrm>
        </p:grpSpPr>
        <p:sp>
          <p:nvSpPr>
            <p:cNvPr id="59437" name="Oval 9"/>
            <p:cNvSpPr>
              <a:spLocks noChangeArrowheads="1"/>
            </p:cNvSpPr>
            <p:nvPr/>
          </p:nvSpPr>
          <p:spPr bwMode="auto">
            <a:xfrm>
              <a:off x="45720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38" name="Oval 9"/>
            <p:cNvSpPr>
              <a:spLocks noChangeArrowheads="1"/>
            </p:cNvSpPr>
            <p:nvPr/>
          </p:nvSpPr>
          <p:spPr bwMode="auto">
            <a:xfrm>
              <a:off x="53340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39" name="Oval 9"/>
            <p:cNvSpPr>
              <a:spLocks noChangeArrowheads="1"/>
            </p:cNvSpPr>
            <p:nvPr/>
          </p:nvSpPr>
          <p:spPr bwMode="auto">
            <a:xfrm>
              <a:off x="60960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40" name="AutoShape 10"/>
            <p:cNvCxnSpPr>
              <a:cxnSpLocks noChangeShapeType="1"/>
              <a:stCxn id="59437" idx="6"/>
              <a:endCxn id="59438" idx="2"/>
            </p:cNvCxnSpPr>
            <p:nvPr/>
          </p:nvCxnSpPr>
          <p:spPr bwMode="auto">
            <a:xfrm>
              <a:off x="49530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9441" name="AutoShape 10"/>
            <p:cNvCxnSpPr>
              <a:cxnSpLocks noChangeShapeType="1"/>
              <a:stCxn id="59438" idx="6"/>
              <a:endCxn id="59439" idx="2"/>
            </p:cNvCxnSpPr>
            <p:nvPr/>
          </p:nvCxnSpPr>
          <p:spPr bwMode="auto">
            <a:xfrm>
              <a:off x="57150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9396" name="Group 185"/>
          <p:cNvGrpSpPr>
            <a:grpSpLocks/>
          </p:cNvGrpSpPr>
          <p:nvPr/>
        </p:nvGrpSpPr>
        <p:grpSpPr bwMode="auto">
          <a:xfrm>
            <a:off x="9982200" y="2041525"/>
            <a:ext cx="1600200" cy="320675"/>
            <a:chOff x="6934200" y="1676400"/>
            <a:chExt cx="1905000" cy="381000"/>
          </a:xfrm>
        </p:grpSpPr>
        <p:sp>
          <p:nvSpPr>
            <p:cNvPr id="59432" name="Oval 9"/>
            <p:cNvSpPr>
              <a:spLocks noChangeArrowheads="1"/>
            </p:cNvSpPr>
            <p:nvPr/>
          </p:nvSpPr>
          <p:spPr bwMode="auto">
            <a:xfrm>
              <a:off x="69342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92" name="Oval 9"/>
            <p:cNvSpPr>
              <a:spLocks noChangeArrowheads="1"/>
            </p:cNvSpPr>
            <p:nvPr/>
          </p:nvSpPr>
          <p:spPr bwMode="auto">
            <a:xfrm>
              <a:off x="7695823" y="1676400"/>
              <a:ext cx="381756" cy="38100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9434" name="Oval 9"/>
            <p:cNvSpPr>
              <a:spLocks noChangeArrowheads="1"/>
            </p:cNvSpPr>
            <p:nvPr/>
          </p:nvSpPr>
          <p:spPr bwMode="auto">
            <a:xfrm>
              <a:off x="84582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35" name="AutoShape 10"/>
            <p:cNvCxnSpPr>
              <a:cxnSpLocks noChangeShapeType="1"/>
              <a:stCxn id="59432" idx="6"/>
              <a:endCxn id="92" idx="2"/>
            </p:cNvCxnSpPr>
            <p:nvPr/>
          </p:nvCxnSpPr>
          <p:spPr bwMode="auto">
            <a:xfrm>
              <a:off x="73152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9436" name="AutoShape 10"/>
            <p:cNvCxnSpPr>
              <a:cxnSpLocks noChangeShapeType="1"/>
              <a:stCxn id="92" idx="6"/>
              <a:endCxn id="59434" idx="2"/>
            </p:cNvCxnSpPr>
            <p:nvPr/>
          </p:nvCxnSpPr>
          <p:spPr bwMode="auto">
            <a:xfrm>
              <a:off x="80772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9397" name="Group 187"/>
          <p:cNvGrpSpPr>
            <a:grpSpLocks/>
          </p:cNvGrpSpPr>
          <p:nvPr/>
        </p:nvGrpSpPr>
        <p:grpSpPr bwMode="auto">
          <a:xfrm>
            <a:off x="7620000" y="2776538"/>
            <a:ext cx="1600200" cy="576262"/>
            <a:chOff x="4572000" y="2362200"/>
            <a:chExt cx="1905000" cy="685800"/>
          </a:xfrm>
        </p:grpSpPr>
        <p:sp>
          <p:nvSpPr>
            <p:cNvPr id="59427" name="Oval 9"/>
            <p:cNvSpPr>
              <a:spLocks noChangeArrowheads="1"/>
            </p:cNvSpPr>
            <p:nvPr/>
          </p:nvSpPr>
          <p:spPr bwMode="auto">
            <a:xfrm>
              <a:off x="45720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28" name="Oval 9"/>
            <p:cNvSpPr>
              <a:spLocks noChangeArrowheads="1"/>
            </p:cNvSpPr>
            <p:nvPr/>
          </p:nvSpPr>
          <p:spPr bwMode="auto">
            <a:xfrm>
              <a:off x="5334000" y="23622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29" name="Oval 9"/>
            <p:cNvSpPr>
              <a:spLocks noChangeArrowheads="1"/>
            </p:cNvSpPr>
            <p:nvPr/>
          </p:nvSpPr>
          <p:spPr bwMode="auto">
            <a:xfrm>
              <a:off x="60960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30" name="AutoShape 10"/>
            <p:cNvCxnSpPr>
              <a:cxnSpLocks noChangeShapeType="1"/>
              <a:stCxn id="59428" idx="2"/>
              <a:endCxn id="59427" idx="7"/>
            </p:cNvCxnSpPr>
            <p:nvPr/>
          </p:nvCxnSpPr>
          <p:spPr bwMode="auto">
            <a:xfrm rot="10800000" flipV="1">
              <a:off x="4897204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9431" name="AutoShape 10"/>
            <p:cNvCxnSpPr>
              <a:cxnSpLocks noChangeShapeType="1"/>
              <a:stCxn id="59428" idx="6"/>
              <a:endCxn id="59429" idx="1"/>
            </p:cNvCxnSpPr>
            <p:nvPr/>
          </p:nvCxnSpPr>
          <p:spPr bwMode="auto">
            <a:xfrm>
              <a:off x="5715000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9398" name="Group 184"/>
          <p:cNvGrpSpPr>
            <a:grpSpLocks/>
          </p:cNvGrpSpPr>
          <p:nvPr/>
        </p:nvGrpSpPr>
        <p:grpSpPr bwMode="auto">
          <a:xfrm>
            <a:off x="9982200" y="2776538"/>
            <a:ext cx="1600200" cy="576262"/>
            <a:chOff x="6934200" y="2362200"/>
            <a:chExt cx="1905000" cy="685800"/>
          </a:xfrm>
        </p:grpSpPr>
        <p:sp>
          <p:nvSpPr>
            <p:cNvPr id="59422" name="Oval 9"/>
            <p:cNvSpPr>
              <a:spLocks noChangeArrowheads="1"/>
            </p:cNvSpPr>
            <p:nvPr/>
          </p:nvSpPr>
          <p:spPr bwMode="auto">
            <a:xfrm>
              <a:off x="69342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07" name="Oval 9"/>
            <p:cNvSpPr>
              <a:spLocks noChangeArrowheads="1"/>
            </p:cNvSpPr>
            <p:nvPr/>
          </p:nvSpPr>
          <p:spPr bwMode="auto">
            <a:xfrm>
              <a:off x="7695823" y="2362200"/>
              <a:ext cx="381756" cy="38163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9424" name="Oval 9"/>
            <p:cNvSpPr>
              <a:spLocks noChangeArrowheads="1"/>
            </p:cNvSpPr>
            <p:nvPr/>
          </p:nvSpPr>
          <p:spPr bwMode="auto">
            <a:xfrm>
              <a:off x="84582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25" name="AutoShape 10"/>
            <p:cNvCxnSpPr>
              <a:cxnSpLocks noChangeShapeType="1"/>
              <a:stCxn id="107" idx="2"/>
              <a:endCxn id="59422" idx="7"/>
            </p:cNvCxnSpPr>
            <p:nvPr/>
          </p:nvCxnSpPr>
          <p:spPr bwMode="auto">
            <a:xfrm rot="10800000" flipV="1">
              <a:off x="7259404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9426" name="AutoShape 10"/>
            <p:cNvCxnSpPr>
              <a:cxnSpLocks noChangeShapeType="1"/>
              <a:stCxn id="107" idx="6"/>
              <a:endCxn id="59424" idx="1"/>
            </p:cNvCxnSpPr>
            <p:nvPr/>
          </p:nvCxnSpPr>
          <p:spPr bwMode="auto">
            <a:xfrm>
              <a:off x="8077200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9399" name="Group 183"/>
          <p:cNvGrpSpPr>
            <a:grpSpLocks/>
          </p:cNvGrpSpPr>
          <p:nvPr/>
        </p:nvGrpSpPr>
        <p:grpSpPr bwMode="auto">
          <a:xfrm>
            <a:off x="9982200" y="4084638"/>
            <a:ext cx="1600200" cy="639762"/>
            <a:chOff x="6934200" y="3810000"/>
            <a:chExt cx="1905000" cy="762000"/>
          </a:xfrm>
        </p:grpSpPr>
        <p:sp>
          <p:nvSpPr>
            <p:cNvPr id="59417" name="Oval 9"/>
            <p:cNvSpPr>
              <a:spLocks noChangeArrowheads="1"/>
            </p:cNvSpPr>
            <p:nvPr/>
          </p:nvSpPr>
          <p:spPr bwMode="auto">
            <a:xfrm>
              <a:off x="69342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18" name="Oval 9"/>
            <p:cNvSpPr>
              <a:spLocks noChangeArrowheads="1"/>
            </p:cNvSpPr>
            <p:nvPr/>
          </p:nvSpPr>
          <p:spPr bwMode="auto">
            <a:xfrm>
              <a:off x="7696200" y="4191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19" name="Oval 9"/>
            <p:cNvSpPr>
              <a:spLocks noChangeArrowheads="1"/>
            </p:cNvSpPr>
            <p:nvPr/>
          </p:nvSpPr>
          <p:spPr bwMode="auto">
            <a:xfrm>
              <a:off x="84582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20" name="AutoShape 10"/>
            <p:cNvCxnSpPr>
              <a:cxnSpLocks noChangeShapeType="1"/>
              <a:stCxn id="59417" idx="6"/>
              <a:endCxn id="59418" idx="1"/>
            </p:cNvCxnSpPr>
            <p:nvPr/>
          </p:nvCxnSpPr>
          <p:spPr bwMode="auto">
            <a:xfrm>
              <a:off x="7315200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9421" name="AutoShape 10"/>
            <p:cNvCxnSpPr>
              <a:cxnSpLocks noChangeShapeType="1"/>
              <a:stCxn id="59419" idx="2"/>
              <a:endCxn id="59418" idx="7"/>
            </p:cNvCxnSpPr>
            <p:nvPr/>
          </p:nvCxnSpPr>
          <p:spPr bwMode="auto">
            <a:xfrm rot="10800000" flipV="1">
              <a:off x="8021404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9400" name="Group 188"/>
          <p:cNvGrpSpPr>
            <a:grpSpLocks/>
          </p:cNvGrpSpPr>
          <p:nvPr/>
        </p:nvGrpSpPr>
        <p:grpSpPr bwMode="auto">
          <a:xfrm>
            <a:off x="7620000" y="4084638"/>
            <a:ext cx="1600200" cy="639762"/>
            <a:chOff x="4572000" y="3810000"/>
            <a:chExt cx="1905000" cy="762000"/>
          </a:xfrm>
        </p:grpSpPr>
        <p:sp>
          <p:nvSpPr>
            <p:cNvPr id="59412" name="Oval 9"/>
            <p:cNvSpPr>
              <a:spLocks noChangeArrowheads="1"/>
            </p:cNvSpPr>
            <p:nvPr/>
          </p:nvSpPr>
          <p:spPr bwMode="auto">
            <a:xfrm>
              <a:off x="45720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34" name="Oval 9"/>
            <p:cNvSpPr>
              <a:spLocks noChangeArrowheads="1"/>
            </p:cNvSpPr>
            <p:nvPr/>
          </p:nvSpPr>
          <p:spPr bwMode="auto">
            <a:xfrm>
              <a:off x="5333623" y="4191946"/>
              <a:ext cx="381756" cy="380054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9414" name="Oval 9"/>
            <p:cNvSpPr>
              <a:spLocks noChangeArrowheads="1"/>
            </p:cNvSpPr>
            <p:nvPr/>
          </p:nvSpPr>
          <p:spPr bwMode="auto">
            <a:xfrm>
              <a:off x="60960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15" name="AutoShape 10"/>
            <p:cNvCxnSpPr>
              <a:cxnSpLocks noChangeShapeType="1"/>
              <a:stCxn id="59412" idx="6"/>
              <a:endCxn id="134" idx="1"/>
            </p:cNvCxnSpPr>
            <p:nvPr/>
          </p:nvCxnSpPr>
          <p:spPr bwMode="auto">
            <a:xfrm>
              <a:off x="4953000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9416" name="AutoShape 10"/>
            <p:cNvCxnSpPr>
              <a:cxnSpLocks noChangeShapeType="1"/>
              <a:stCxn id="59414" idx="2"/>
              <a:endCxn id="134" idx="7"/>
            </p:cNvCxnSpPr>
            <p:nvPr/>
          </p:nvCxnSpPr>
          <p:spPr bwMode="auto">
            <a:xfrm rot="10800000" flipV="1">
              <a:off x="5659204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9401" name="Group 189"/>
          <p:cNvGrpSpPr>
            <a:grpSpLocks/>
          </p:cNvGrpSpPr>
          <p:nvPr/>
        </p:nvGrpSpPr>
        <p:grpSpPr bwMode="auto">
          <a:xfrm>
            <a:off x="7620000" y="5029200"/>
            <a:ext cx="1600200" cy="1600200"/>
            <a:chOff x="4572000" y="4800600"/>
            <a:chExt cx="1905000" cy="1905000"/>
          </a:xfrm>
        </p:grpSpPr>
        <p:sp>
          <p:nvSpPr>
            <p:cNvPr id="59405" name="Oval 9"/>
            <p:cNvSpPr>
              <a:spLocks noChangeArrowheads="1"/>
            </p:cNvSpPr>
            <p:nvPr/>
          </p:nvSpPr>
          <p:spPr bwMode="auto">
            <a:xfrm>
              <a:off x="4572000" y="48006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06" name="Oval 9"/>
            <p:cNvSpPr>
              <a:spLocks noChangeArrowheads="1"/>
            </p:cNvSpPr>
            <p:nvPr/>
          </p:nvSpPr>
          <p:spPr bwMode="auto">
            <a:xfrm>
              <a:off x="6096000" y="48006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07" name="AutoShape 10"/>
            <p:cNvCxnSpPr>
              <a:cxnSpLocks noChangeShapeType="1"/>
              <a:stCxn id="59405" idx="6"/>
              <a:endCxn id="59410" idx="1"/>
            </p:cNvCxnSpPr>
            <p:nvPr/>
          </p:nvCxnSpPr>
          <p:spPr bwMode="auto">
            <a:xfrm>
              <a:off x="4953000" y="49911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9408" name="AutoShape 10"/>
            <p:cNvCxnSpPr>
              <a:cxnSpLocks noChangeShapeType="1"/>
              <a:stCxn id="59406" idx="2"/>
              <a:endCxn id="59410" idx="7"/>
            </p:cNvCxnSpPr>
            <p:nvPr/>
          </p:nvCxnSpPr>
          <p:spPr bwMode="auto">
            <a:xfrm rot="10800000" flipV="1">
              <a:off x="5659204" y="49911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49" name="Oval 9"/>
            <p:cNvSpPr>
              <a:spLocks noChangeArrowheads="1"/>
            </p:cNvSpPr>
            <p:nvPr/>
          </p:nvSpPr>
          <p:spPr bwMode="auto">
            <a:xfrm>
              <a:off x="5333623" y="6323844"/>
              <a:ext cx="381756" cy="381756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9410" name="Oval 9"/>
            <p:cNvSpPr>
              <a:spLocks noChangeArrowheads="1"/>
            </p:cNvSpPr>
            <p:nvPr/>
          </p:nvSpPr>
          <p:spPr bwMode="auto">
            <a:xfrm>
              <a:off x="5334000" y="51816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58" name="Freeform 157"/>
            <p:cNvSpPr/>
            <p:nvPr/>
          </p:nvSpPr>
          <p:spPr>
            <a:xfrm>
              <a:off x="5312833" y="5562223"/>
              <a:ext cx="468690" cy="752173"/>
            </a:xfrm>
            <a:custGeom>
              <a:avLst/>
              <a:gdLst>
                <a:gd name="connsiteX0" fmla="*/ 200186 w 467532"/>
                <a:gd name="connsiteY0" fmla="*/ 0 h 836909"/>
                <a:gd name="connsiteX1" fmla="*/ 440410 w 467532"/>
                <a:gd name="connsiteY1" fmla="*/ 294468 h 836909"/>
                <a:gd name="connsiteX2" fmla="*/ 37454 w 467532"/>
                <a:gd name="connsiteY2" fmla="*/ 503695 h 836909"/>
                <a:gd name="connsiteX3" fmla="*/ 215684 w 467532"/>
                <a:gd name="connsiteY3" fmla="*/ 836909 h 83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7532" h="836909">
                  <a:moveTo>
                    <a:pt x="200186" y="0"/>
                  </a:moveTo>
                  <a:cubicBezTo>
                    <a:pt x="333859" y="105259"/>
                    <a:pt x="467532" y="210519"/>
                    <a:pt x="440410" y="294468"/>
                  </a:cubicBezTo>
                  <a:cubicBezTo>
                    <a:pt x="413288" y="378417"/>
                    <a:pt x="74908" y="413288"/>
                    <a:pt x="37454" y="503695"/>
                  </a:cubicBezTo>
                  <a:cubicBezTo>
                    <a:pt x="0" y="594102"/>
                    <a:pt x="107842" y="715505"/>
                    <a:pt x="215684" y="836909"/>
                  </a:cubicBezTo>
                </a:path>
              </a:pathLst>
            </a:cu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</p:grpSp>
      <p:cxnSp>
        <p:nvCxnSpPr>
          <p:cNvPr id="182" name="Straight Connector 181"/>
          <p:cNvCxnSpPr/>
          <p:nvPr/>
        </p:nvCxnSpPr>
        <p:spPr>
          <a:xfrm rot="5400000">
            <a:off x="7124700" y="4076700"/>
            <a:ext cx="4954588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03" name="TextBox 190"/>
          <p:cNvSpPr txBox="1">
            <a:spLocks noChangeArrowheads="1"/>
          </p:cNvSpPr>
          <p:nvPr/>
        </p:nvSpPr>
        <p:spPr bwMode="auto">
          <a:xfrm>
            <a:off x="7620000" y="1371600"/>
            <a:ext cx="1600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B050"/>
                </a:solidFill>
                <a:latin typeface="Calibri"/>
                <a:cs typeface="Calibri"/>
              </a:rPr>
              <a:t>Active Triples</a:t>
            </a:r>
          </a:p>
        </p:txBody>
      </p:sp>
      <p:sp>
        <p:nvSpPr>
          <p:cNvPr id="59404" name="TextBox 191"/>
          <p:cNvSpPr txBox="1">
            <a:spLocks noChangeArrowheads="1"/>
          </p:cNvSpPr>
          <p:nvPr/>
        </p:nvSpPr>
        <p:spPr bwMode="auto">
          <a:xfrm>
            <a:off x="9982200" y="1371600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C00000"/>
                </a:solidFill>
                <a:latin typeface="Calibri"/>
                <a:cs typeface="Calibri"/>
              </a:rPr>
              <a:t>Inactive Triples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227774"/>
            <a:ext cx="4583532" cy="3384163"/>
          </a:xfrm>
          <a:prstGeom prst="rect">
            <a:avLst/>
          </a:prstGeom>
        </p:spPr>
      </p:pic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10591800" cy="4678363"/>
          </a:xfrm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ru-RU" sz="2800" dirty="0">
                <a:latin typeface="Calibri"/>
                <a:cs typeface="Calibri"/>
              </a:rPr>
              <a:t>Запрос</a:t>
            </a:r>
            <a:r>
              <a:rPr lang="en-US" sz="2800" dirty="0">
                <a:latin typeface="Calibri"/>
                <a:cs typeface="Calibri"/>
              </a:rPr>
              <a:t>:	</a:t>
            </a:r>
            <a:endParaRPr lang="en-US" sz="1200" dirty="0">
              <a:latin typeface="Calibri"/>
              <a:cs typeface="Calibri"/>
            </a:endParaRPr>
          </a:p>
          <a:p>
            <a:pPr>
              <a:buFont typeface="Wingdings" charset="0"/>
              <a:buChar char="§"/>
              <a:defRPr/>
            </a:pPr>
            <a:endParaRPr lang="en-US" sz="1600" dirty="0">
              <a:latin typeface="Calibri"/>
              <a:cs typeface="Calibri"/>
            </a:endParaRPr>
          </a:p>
          <a:p>
            <a:pPr>
              <a:buFont typeface="Wingdings" charset="0"/>
              <a:buChar char="§"/>
              <a:defRPr/>
            </a:pPr>
            <a:r>
              <a:rPr lang="ru-RU" sz="2800" dirty="0">
                <a:latin typeface="Calibri"/>
                <a:cs typeface="Calibri"/>
              </a:rPr>
              <a:t>Проверить все </a:t>
            </a:r>
            <a:r>
              <a:rPr lang="en-US" sz="2800" dirty="0">
                <a:latin typeface="Calibri"/>
                <a:cs typeface="Calibri"/>
              </a:rPr>
              <a:t>(</a:t>
            </a:r>
            <a:r>
              <a:rPr lang="ru-RU" sz="2800" dirty="0">
                <a:latin typeface="Calibri"/>
                <a:cs typeface="Calibri"/>
              </a:rPr>
              <a:t>неориентированные</a:t>
            </a:r>
            <a:r>
              <a:rPr lang="en-US" sz="2800" dirty="0">
                <a:latin typeface="Calibri"/>
                <a:cs typeface="Calibri"/>
              </a:rPr>
              <a:t>!) </a:t>
            </a:r>
            <a:r>
              <a:rPr lang="ru-RU" sz="2800" dirty="0">
                <a:latin typeface="Calibri"/>
                <a:cs typeface="Calibri"/>
              </a:rPr>
              <a:t>пути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ru-RU" sz="2800" dirty="0">
                <a:latin typeface="Calibri"/>
                <a:cs typeface="Calibri"/>
              </a:rPr>
              <a:t>между</a:t>
            </a:r>
            <a:r>
              <a:rPr lang="en-US" sz="2800" dirty="0">
                <a:latin typeface="Calibri"/>
                <a:cs typeface="Calibri"/>
              </a:rPr>
              <a:t>        </a:t>
            </a:r>
            <a:r>
              <a:rPr lang="ru-RU" sz="2800" dirty="0">
                <a:latin typeface="Calibri"/>
                <a:cs typeface="Calibri"/>
              </a:rPr>
              <a:t>и</a:t>
            </a:r>
            <a:r>
              <a:rPr lang="en-US" sz="2800" dirty="0">
                <a:latin typeface="Calibri"/>
                <a:cs typeface="Calibri"/>
              </a:rPr>
              <a:t> </a:t>
            </a:r>
          </a:p>
          <a:p>
            <a:pPr lvl="7">
              <a:buFont typeface="Wingdings" charset="0"/>
              <a:buChar char="§"/>
              <a:defRPr/>
            </a:pPr>
            <a:endParaRPr lang="en-US" sz="600" dirty="0">
              <a:latin typeface="Calibri"/>
              <a:cs typeface="Calibri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ru-RU" sz="2400" dirty="0">
                <a:latin typeface="Calibri"/>
                <a:cs typeface="Calibri"/>
              </a:rPr>
              <a:t>Если один или несколько активно, то независимость не гарантируется</a:t>
            </a: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  <a:defRPr/>
            </a:pPr>
            <a:r>
              <a:rPr lang="en-US" sz="2800" dirty="0">
                <a:latin typeface="Calibri"/>
                <a:cs typeface="Calibri"/>
              </a:rPr>
              <a:t>   </a:t>
            </a:r>
            <a:endParaRPr lang="en-US" dirty="0">
              <a:latin typeface="Calibri"/>
              <a:cs typeface="Calibri"/>
            </a:endParaRPr>
          </a:p>
          <a:p>
            <a:pPr lvl="1">
              <a:buFont typeface="Wingdings" charset="0"/>
              <a:buChar char="§"/>
              <a:defRPr/>
            </a:pPr>
            <a:endParaRPr lang="en-US" sz="2400" dirty="0">
              <a:latin typeface="Calibri"/>
              <a:cs typeface="Calibri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ru-RU" sz="2400" dirty="0">
                <a:latin typeface="Calibri"/>
                <a:cs typeface="Calibri"/>
              </a:rPr>
              <a:t>В противном случае (т.е. если все пути </a:t>
            </a:r>
          </a:p>
          <a:p>
            <a:pPr marL="457176" lvl="1" indent="0">
              <a:buNone/>
              <a:defRPr/>
            </a:pPr>
            <a:r>
              <a:rPr lang="ru-RU" sz="2400" dirty="0">
                <a:latin typeface="Calibri"/>
                <a:cs typeface="Calibri"/>
              </a:rPr>
              <a:t>неактивны), тогда независимость гарантирована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D-</a:t>
            </a:r>
            <a:r>
              <a:rPr lang="ru-RU" dirty="0">
                <a:latin typeface="Calibri"/>
                <a:ea typeface="ＭＳ Ｐゴシック" pitchFamily="34" charset="-128"/>
                <a:cs typeface="Calibri"/>
              </a:rPr>
              <a:t>Разделимость</a:t>
            </a:r>
            <a:endParaRPr lang="en-US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60420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47800"/>
            <a:ext cx="47625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29000"/>
            <a:ext cx="451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2" name="TextBox 8"/>
          <p:cNvSpPr txBox="1">
            <a:spLocks noChangeArrowheads="1"/>
          </p:cNvSpPr>
          <p:nvPr/>
        </p:nvSpPr>
        <p:spPr bwMode="auto">
          <a:xfrm>
            <a:off x="7299566" y="1219200"/>
            <a:ext cx="4461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4400" dirty="0">
                <a:latin typeface="Calibri"/>
                <a:cs typeface="Calibri"/>
              </a:rPr>
              <a:t>?</a:t>
            </a:r>
          </a:p>
        </p:txBody>
      </p:sp>
      <p:pic>
        <p:nvPicPr>
          <p:cNvPr id="60423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503862"/>
            <a:ext cx="43434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425" y="2246700"/>
            <a:ext cx="457200" cy="381000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99612" y="2246700"/>
            <a:ext cx="495300" cy="4191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2895600" y="3429000"/>
            <a:ext cx="381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ea typeface="ＭＳ Ｐゴシック" pitchFamily="34" charset="-128"/>
              </a:rPr>
              <a:t>Пример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096709" name="Text Box 5"/>
          <p:cNvSpPr txBox="1">
            <a:spLocks noChangeArrowheads="1"/>
          </p:cNvSpPr>
          <p:nvPr/>
        </p:nvSpPr>
        <p:spPr bwMode="auto">
          <a:xfrm>
            <a:off x="4972050" y="24384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2800" i="1" dirty="0">
                <a:solidFill>
                  <a:srgbClr val="CC0000"/>
                </a:solidFill>
                <a:latin typeface="Calibri"/>
                <a:cs typeface="Calibri"/>
              </a:rPr>
              <a:t>Да</a:t>
            </a:r>
            <a:endParaRPr lang="en-US" sz="2800" i="1" dirty="0">
              <a:solidFill>
                <a:srgbClr val="CC0000"/>
              </a:solidFill>
              <a:latin typeface="Calibri"/>
              <a:cs typeface="Calibri"/>
            </a:endParaRP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3" y="2578100"/>
            <a:ext cx="9810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3181350"/>
            <a:ext cx="1347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Rectangle 8"/>
          <p:cNvSpPr>
            <a:spLocks noChangeArrowheads="1"/>
          </p:cNvSpPr>
          <p:nvPr/>
        </p:nvSpPr>
        <p:spPr bwMode="auto">
          <a:xfrm>
            <a:off x="6096000" y="4267200"/>
            <a:ext cx="1447800" cy="228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Oval 4"/>
          <p:cNvSpPr>
            <a:spLocks noChangeArrowheads="1"/>
          </p:cNvSpPr>
          <p:nvPr/>
        </p:nvSpPr>
        <p:spPr bwMode="auto">
          <a:xfrm>
            <a:off x="7772400" y="2362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R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49" name="Oval 5"/>
          <p:cNvSpPr>
            <a:spLocks noChangeArrowheads="1"/>
          </p:cNvSpPr>
          <p:nvPr/>
        </p:nvSpPr>
        <p:spPr bwMode="auto">
          <a:xfrm>
            <a:off x="8382000" y="3733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450" name="AutoShape 6"/>
          <p:cNvCxnSpPr>
            <a:cxnSpLocks noChangeShapeType="1"/>
            <a:stCxn id="61448" idx="4"/>
            <a:endCxn id="61449" idx="1"/>
          </p:cNvCxnSpPr>
          <p:nvPr/>
        </p:nvCxnSpPr>
        <p:spPr bwMode="auto">
          <a:xfrm>
            <a:off x="8039100" y="29098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451" name="Oval 7"/>
          <p:cNvSpPr>
            <a:spLocks noChangeArrowheads="1"/>
          </p:cNvSpPr>
          <p:nvPr/>
        </p:nvSpPr>
        <p:spPr bwMode="auto">
          <a:xfrm>
            <a:off x="9220200" y="2362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cxnSp>
        <p:nvCxnSpPr>
          <p:cNvPr id="61452" name="AutoShape 8"/>
          <p:cNvCxnSpPr>
            <a:cxnSpLocks noChangeShapeType="1"/>
            <a:stCxn id="61451" idx="4"/>
            <a:endCxn id="61449" idx="7"/>
          </p:cNvCxnSpPr>
          <p:nvPr/>
        </p:nvCxnSpPr>
        <p:spPr bwMode="auto">
          <a:xfrm flipH="1">
            <a:off x="8837613" y="2909888"/>
            <a:ext cx="6492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453" name="Oval 13"/>
          <p:cNvSpPr>
            <a:spLocks noChangeArrowheads="1"/>
          </p:cNvSpPr>
          <p:nvPr/>
        </p:nvSpPr>
        <p:spPr bwMode="auto">
          <a:xfrm>
            <a:off x="8382000" y="5105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ja-JP" altLang="en-US" sz="2400" i="1">
                <a:latin typeface="Times New Roman" pitchFamily="18" charset="0"/>
                <a:cs typeface="Times New Roman" pitchFamily="18" charset="0"/>
              </a:rPr>
              <a:t>’</a:t>
            </a:r>
            <a:endParaRPr lang="en-US" sz="24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454" name="AutoShape 14"/>
          <p:cNvCxnSpPr>
            <a:cxnSpLocks noChangeShapeType="1"/>
            <a:stCxn id="61449" idx="4"/>
            <a:endCxn id="61453" idx="0"/>
          </p:cNvCxnSpPr>
          <p:nvPr/>
        </p:nvCxnSpPr>
        <p:spPr bwMode="auto">
          <a:xfrm>
            <a:off x="8648700" y="4281488"/>
            <a:ext cx="0" cy="809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810000"/>
            <a:ext cx="143668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70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ea typeface="ＭＳ Ｐゴシック" pitchFamily="34" charset="-128"/>
              </a:rPr>
              <a:t>Пример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63491" name="Oval 4"/>
          <p:cNvSpPr>
            <a:spLocks noChangeArrowheads="1"/>
          </p:cNvSpPr>
          <p:nvPr/>
        </p:nvSpPr>
        <p:spPr bwMode="auto">
          <a:xfrm>
            <a:off x="7831137" y="2819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R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492" name="Oval 5"/>
          <p:cNvSpPr>
            <a:spLocks noChangeArrowheads="1"/>
          </p:cNvSpPr>
          <p:nvPr/>
        </p:nvSpPr>
        <p:spPr bwMode="auto">
          <a:xfrm>
            <a:off x="8440737" y="4191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493" name="AutoShape 6"/>
          <p:cNvCxnSpPr>
            <a:cxnSpLocks noChangeShapeType="1"/>
            <a:stCxn id="63491" idx="4"/>
            <a:endCxn id="63492" idx="1"/>
          </p:cNvCxnSpPr>
          <p:nvPr/>
        </p:nvCxnSpPr>
        <p:spPr bwMode="auto">
          <a:xfrm>
            <a:off x="8097837" y="33670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3494" name="Oval 7"/>
          <p:cNvSpPr>
            <a:spLocks noChangeArrowheads="1"/>
          </p:cNvSpPr>
          <p:nvPr/>
        </p:nvSpPr>
        <p:spPr bwMode="auto">
          <a:xfrm>
            <a:off x="9278937" y="2819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cxnSp>
        <p:nvCxnSpPr>
          <p:cNvPr id="63495" name="AutoShape 8"/>
          <p:cNvCxnSpPr>
            <a:cxnSpLocks noChangeShapeType="1"/>
            <a:stCxn id="63494" idx="4"/>
            <a:endCxn id="63492" idx="7"/>
          </p:cNvCxnSpPr>
          <p:nvPr/>
        </p:nvCxnSpPr>
        <p:spPr bwMode="auto">
          <a:xfrm flipH="1">
            <a:off x="8896350" y="3367088"/>
            <a:ext cx="6492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3496" name="Oval 9"/>
          <p:cNvSpPr>
            <a:spLocks noChangeArrowheads="1"/>
          </p:cNvSpPr>
          <p:nvPr/>
        </p:nvSpPr>
        <p:spPr bwMode="auto">
          <a:xfrm>
            <a:off x="7259637" y="4176713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D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497" name="AutoShape 10"/>
          <p:cNvCxnSpPr>
            <a:cxnSpLocks noChangeShapeType="1"/>
            <a:stCxn id="63491" idx="4"/>
            <a:endCxn id="63496" idx="0"/>
          </p:cNvCxnSpPr>
          <p:nvPr/>
        </p:nvCxnSpPr>
        <p:spPr bwMode="auto">
          <a:xfrm flipH="1">
            <a:off x="7526337" y="3367088"/>
            <a:ext cx="571500" cy="795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3498" name="Oval 11"/>
          <p:cNvSpPr>
            <a:spLocks noChangeArrowheads="1"/>
          </p:cNvSpPr>
          <p:nvPr/>
        </p:nvSpPr>
        <p:spPr bwMode="auto">
          <a:xfrm>
            <a:off x="7832725" y="1676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cxnSp>
        <p:nvCxnSpPr>
          <p:cNvPr id="63499" name="AutoShape 12"/>
          <p:cNvCxnSpPr>
            <a:cxnSpLocks noChangeShapeType="1"/>
            <a:stCxn id="63498" idx="4"/>
            <a:endCxn id="63491" idx="0"/>
          </p:cNvCxnSpPr>
          <p:nvPr/>
        </p:nvCxnSpPr>
        <p:spPr bwMode="auto">
          <a:xfrm flipH="1">
            <a:off x="8097837" y="2224088"/>
            <a:ext cx="1588" cy="581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3500" name="Oval 13"/>
          <p:cNvSpPr>
            <a:spLocks noChangeArrowheads="1"/>
          </p:cNvSpPr>
          <p:nvPr/>
        </p:nvSpPr>
        <p:spPr bwMode="auto">
          <a:xfrm>
            <a:off x="8440737" y="5562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ja-JP" altLang="en-US" sz="2400" i="1">
                <a:latin typeface="Times New Roman" pitchFamily="18" charset="0"/>
                <a:cs typeface="Times New Roman" pitchFamily="18" charset="0"/>
              </a:rPr>
              <a:t>’</a:t>
            </a:r>
            <a:endParaRPr lang="en-US" sz="24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501" name="AutoShape 14"/>
          <p:cNvCxnSpPr>
            <a:cxnSpLocks noChangeShapeType="1"/>
            <a:stCxn id="63492" idx="4"/>
            <a:endCxn id="63500" idx="0"/>
          </p:cNvCxnSpPr>
          <p:nvPr/>
        </p:nvCxnSpPr>
        <p:spPr bwMode="auto">
          <a:xfrm>
            <a:off x="8707437" y="4738688"/>
            <a:ext cx="0" cy="809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1097743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7" y="2514600"/>
            <a:ext cx="13843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4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137" y="3238500"/>
            <a:ext cx="94615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5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087" y="3860800"/>
            <a:ext cx="1314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6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4514850"/>
            <a:ext cx="140176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7" name="Picture 1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295900"/>
            <a:ext cx="1735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7748" name="Text Box 20"/>
          <p:cNvSpPr txBox="1">
            <a:spLocks noChangeArrowheads="1"/>
          </p:cNvSpPr>
          <p:nvPr/>
        </p:nvSpPr>
        <p:spPr bwMode="auto">
          <a:xfrm>
            <a:off x="4935537" y="24384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2800" i="1" dirty="0">
                <a:solidFill>
                  <a:srgbClr val="CC0000"/>
                </a:solidFill>
                <a:latin typeface="Calibri"/>
                <a:cs typeface="Calibri"/>
              </a:rPr>
              <a:t>Да</a:t>
            </a:r>
            <a:endParaRPr lang="en-US" sz="2800" i="1" dirty="0">
              <a:solidFill>
                <a:srgbClr val="CC0000"/>
              </a:solidFill>
              <a:latin typeface="Calibri"/>
              <a:cs typeface="Calibri"/>
            </a:endParaRPr>
          </a:p>
        </p:txBody>
      </p:sp>
      <p:sp>
        <p:nvSpPr>
          <p:cNvPr id="1097749" name="Text Box 21"/>
          <p:cNvSpPr txBox="1">
            <a:spLocks noChangeArrowheads="1"/>
          </p:cNvSpPr>
          <p:nvPr/>
        </p:nvSpPr>
        <p:spPr bwMode="auto">
          <a:xfrm>
            <a:off x="4935537" y="30480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2800" i="1" dirty="0">
                <a:solidFill>
                  <a:srgbClr val="CC0000"/>
                </a:solidFill>
                <a:latin typeface="Calibri"/>
                <a:cs typeface="Calibri"/>
              </a:rPr>
              <a:t>Да</a:t>
            </a:r>
            <a:endParaRPr lang="en-US" sz="2800" i="1" dirty="0">
              <a:solidFill>
                <a:srgbClr val="CC0000"/>
              </a:solidFill>
              <a:latin typeface="Calibri"/>
              <a:cs typeface="Calibri"/>
            </a:endParaRPr>
          </a:p>
        </p:txBody>
      </p:sp>
      <p:sp>
        <p:nvSpPr>
          <p:cNvPr id="1097750" name="Text Box 22"/>
          <p:cNvSpPr txBox="1">
            <a:spLocks noChangeArrowheads="1"/>
          </p:cNvSpPr>
          <p:nvPr/>
        </p:nvSpPr>
        <p:spPr bwMode="auto">
          <a:xfrm>
            <a:off x="4935537" y="51054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2800" i="1" dirty="0">
                <a:solidFill>
                  <a:srgbClr val="CC0000"/>
                </a:solidFill>
                <a:latin typeface="Calibri"/>
                <a:cs typeface="Calibri"/>
              </a:rPr>
              <a:t>Да</a:t>
            </a:r>
            <a:endParaRPr lang="en-US" sz="2800" i="1" dirty="0">
              <a:solidFill>
                <a:srgbClr val="CC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748" grpId="0"/>
      <p:bldP spid="1097749" grpId="0"/>
      <p:bldP spid="109775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ea typeface="ＭＳ Ｐゴシック" pitchFamily="34" charset="-128"/>
              </a:rPr>
              <a:t>Пример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098755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1371600"/>
            <a:ext cx="11379200" cy="4729164"/>
          </a:xfrm>
        </p:spPr>
        <p:txBody>
          <a:bodyPr/>
          <a:lstStyle/>
          <a:p>
            <a:pPr eaLnBrk="1" hangingPunct="1"/>
            <a:r>
              <a:rPr lang="ru-RU" dirty="0">
                <a:ea typeface="ＭＳ Ｐゴシック" pitchFamily="34" charset="-128"/>
              </a:rPr>
              <a:t>Переменные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R: </a:t>
            </a:r>
            <a:r>
              <a:rPr lang="ru-RU" dirty="0">
                <a:ea typeface="ＭＳ Ｐゴシック" pitchFamily="34" charset="-128"/>
              </a:rPr>
              <a:t>Дождь</a:t>
            </a:r>
            <a:endParaRPr lang="en-US" dirty="0">
              <a:ea typeface="ＭＳ Ｐゴシック" pitchFamily="34" charset="-128"/>
            </a:endParaRP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T: </a:t>
            </a:r>
            <a:r>
              <a:rPr lang="ru-RU" dirty="0">
                <a:ea typeface="ＭＳ Ｐゴシック" pitchFamily="34" charset="-128"/>
              </a:rPr>
              <a:t>Пробки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>
                <a:ea typeface="ＭＳ Ｐゴシック" pitchFamily="34" charset="-128"/>
              </a:rPr>
              <a:t>D: </a:t>
            </a:r>
            <a:r>
              <a:rPr lang="ru-RU" dirty="0">
                <a:ea typeface="ＭＳ Ｐゴシック" pitchFamily="34" charset="-128"/>
              </a:rPr>
              <a:t>Капли с крыши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>
                <a:ea typeface="ＭＳ Ｐゴシック" pitchFamily="34" charset="-128"/>
              </a:rPr>
              <a:t>S: </a:t>
            </a:r>
            <a:r>
              <a:rPr lang="ru-RU" dirty="0">
                <a:ea typeface="ＭＳ Ｐゴシック" pitchFamily="34" charset="-128"/>
              </a:rPr>
              <a:t>Мне грустно</a:t>
            </a:r>
            <a:endParaRPr lang="en-US" altLang="ja-JP" dirty="0">
              <a:ea typeface="ＭＳ Ｐゴシック" pitchFamily="34" charset="-128"/>
            </a:endParaRPr>
          </a:p>
          <a:p>
            <a:pPr eaLnBrk="1" hangingPunct="1"/>
            <a:r>
              <a:rPr lang="ru-RU" dirty="0">
                <a:ea typeface="ＭＳ Ｐゴシック" pitchFamily="34" charset="-128"/>
              </a:rPr>
              <a:t>Запросы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lvl="1" eaLnBrk="1" hangingPunct="1"/>
            <a:endParaRPr lang="en-US" dirty="0">
              <a:ea typeface="ＭＳ Ｐゴシック" pitchFamily="34" charset="-128"/>
            </a:endParaRPr>
          </a:p>
        </p:txBody>
      </p:sp>
      <p:sp>
        <p:nvSpPr>
          <p:cNvPr id="64515" name="Oval 4"/>
          <p:cNvSpPr>
            <a:spLocks noChangeArrowheads="1"/>
          </p:cNvSpPr>
          <p:nvPr/>
        </p:nvSpPr>
        <p:spPr bwMode="auto">
          <a:xfrm>
            <a:off x="7239000" y="3352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516" name="Oval 5"/>
          <p:cNvSpPr>
            <a:spLocks noChangeArrowheads="1"/>
          </p:cNvSpPr>
          <p:nvPr/>
        </p:nvSpPr>
        <p:spPr bwMode="auto">
          <a:xfrm>
            <a:off x="7924800" y="4495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cxnSp>
        <p:nvCxnSpPr>
          <p:cNvPr id="64517" name="AutoShape 6"/>
          <p:cNvCxnSpPr>
            <a:cxnSpLocks noChangeShapeType="1"/>
            <a:stCxn id="64515" idx="4"/>
            <a:endCxn id="64516" idx="1"/>
          </p:cNvCxnSpPr>
          <p:nvPr/>
        </p:nvCxnSpPr>
        <p:spPr bwMode="auto">
          <a:xfrm>
            <a:off x="7505700" y="3900488"/>
            <a:ext cx="496888" cy="6588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4518" name="Oval 7"/>
          <p:cNvSpPr>
            <a:spLocks noChangeArrowheads="1"/>
          </p:cNvSpPr>
          <p:nvPr/>
        </p:nvSpPr>
        <p:spPr bwMode="auto">
          <a:xfrm>
            <a:off x="8686800" y="3352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64519" name="AutoShape 8"/>
          <p:cNvCxnSpPr>
            <a:cxnSpLocks noChangeShapeType="1"/>
            <a:stCxn id="64518" idx="4"/>
            <a:endCxn id="64516" idx="7"/>
          </p:cNvCxnSpPr>
          <p:nvPr/>
        </p:nvCxnSpPr>
        <p:spPr bwMode="auto">
          <a:xfrm flipH="1">
            <a:off x="8380413" y="3900488"/>
            <a:ext cx="573087" cy="6588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4520" name="Oval 9"/>
          <p:cNvSpPr>
            <a:spLocks noChangeArrowheads="1"/>
          </p:cNvSpPr>
          <p:nvPr/>
        </p:nvSpPr>
        <p:spPr bwMode="auto">
          <a:xfrm>
            <a:off x="7924800" y="2209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cxnSp>
        <p:nvCxnSpPr>
          <p:cNvPr id="64521" name="AutoShape 10"/>
          <p:cNvCxnSpPr>
            <a:cxnSpLocks noChangeShapeType="1"/>
            <a:stCxn id="64520" idx="3"/>
            <a:endCxn id="64515" idx="0"/>
          </p:cNvCxnSpPr>
          <p:nvPr/>
        </p:nvCxnSpPr>
        <p:spPr bwMode="auto">
          <a:xfrm flipH="1">
            <a:off x="7505700" y="2679700"/>
            <a:ext cx="496888" cy="6588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4522" name="AutoShape 11"/>
          <p:cNvCxnSpPr>
            <a:cxnSpLocks noChangeShapeType="1"/>
            <a:stCxn id="64520" idx="5"/>
            <a:endCxn id="64518" idx="0"/>
          </p:cNvCxnSpPr>
          <p:nvPr/>
        </p:nvCxnSpPr>
        <p:spPr bwMode="auto">
          <a:xfrm>
            <a:off x="8380413" y="2679700"/>
            <a:ext cx="573087" cy="6588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98764" name="Text Box 12"/>
          <p:cNvSpPr txBox="1">
            <a:spLocks noChangeArrowheads="1"/>
          </p:cNvSpPr>
          <p:nvPr/>
        </p:nvSpPr>
        <p:spPr bwMode="auto">
          <a:xfrm>
            <a:off x="5410200" y="54102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2800" i="1" dirty="0">
                <a:solidFill>
                  <a:srgbClr val="CC0000"/>
                </a:solidFill>
                <a:latin typeface="Calibri"/>
                <a:cs typeface="Calibri"/>
              </a:rPr>
              <a:t>Да</a:t>
            </a:r>
            <a:endParaRPr lang="en-US" sz="2800" i="1" dirty="0">
              <a:solidFill>
                <a:srgbClr val="CC0000"/>
              </a:solidFill>
              <a:latin typeface="Calibri"/>
              <a:cs typeface="Calibri"/>
            </a:endParaRPr>
          </a:p>
        </p:txBody>
      </p:sp>
      <p:pic>
        <p:nvPicPr>
          <p:cNvPr id="1098765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4948238"/>
            <a:ext cx="98107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66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5499100"/>
            <a:ext cx="1384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67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096000"/>
            <a:ext cx="1787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876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ＭＳ Ｐゴシック" pitchFamily="34" charset="-128"/>
              </a:rPr>
              <a:t>Значение структуры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6375400" cy="4729164"/>
          </a:xfrm>
        </p:spPr>
        <p:txBody>
          <a:bodyPr/>
          <a:lstStyle/>
          <a:p>
            <a:r>
              <a:rPr lang="ru-RU" sz="2400" dirty="0">
                <a:ea typeface="ＭＳ Ｐゴシック" pitchFamily="34" charset="-128"/>
              </a:rPr>
              <a:t>Учитывая структуру байесовской сети, можно запустить алгоритм </a:t>
            </a:r>
            <a:r>
              <a:rPr lang="en-US" sz="2400" dirty="0">
                <a:ea typeface="ＭＳ Ｐゴシック" pitchFamily="34" charset="-128"/>
              </a:rPr>
              <a:t>d-</a:t>
            </a:r>
            <a:r>
              <a:rPr lang="ru-RU" sz="2400" dirty="0">
                <a:ea typeface="ＭＳ Ｐゴシック" pitchFamily="34" charset="-128"/>
              </a:rPr>
              <a:t>разделения, чтобы построить полный список условных зависимостей, которые обязательно верны для формы</a:t>
            </a:r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r>
              <a:rPr lang="ru-RU" sz="2400" dirty="0">
                <a:ea typeface="ＭＳ Ｐゴシック" pitchFamily="34" charset="-128"/>
              </a:rPr>
              <a:t>Этот список определяет множество вероятностных распределений, которые могут быть представлены</a:t>
            </a:r>
            <a:endParaRPr lang="en-US" sz="2400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pPr marL="457200" lvl="1" indent="0">
              <a:buFont typeface="Wingdings" pitchFamily="2" charset="2"/>
              <a:buNone/>
            </a:pPr>
            <a:endParaRPr lang="en-US" dirty="0">
              <a:ea typeface="ＭＳ Ｐゴシック" pitchFamily="34" charset="-128"/>
            </a:endParaRPr>
          </a:p>
        </p:txBody>
      </p:sp>
      <p:pic>
        <p:nvPicPr>
          <p:cNvPr id="2560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03600"/>
            <a:ext cx="47625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447800"/>
            <a:ext cx="5150759" cy="427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3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Сеть Байеса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>
                <a:latin typeface="Calibri"/>
                <a:cs typeface="Calibri"/>
              </a:rPr>
              <a:t>Байесовская сеть —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ru-RU" sz="2800" dirty="0">
                <a:latin typeface="Calibri"/>
                <a:cs typeface="Calibri"/>
              </a:rPr>
              <a:t>это эффективное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ru-RU" sz="2800" dirty="0">
                <a:latin typeface="Calibri"/>
                <a:cs typeface="Calibri"/>
              </a:rPr>
              <a:t>кодирование вероятностной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ru-RU" sz="2800" dirty="0">
                <a:latin typeface="Calibri"/>
                <a:cs typeface="Calibri"/>
              </a:rPr>
              <a:t>модели предметной области.</a:t>
            </a:r>
            <a:endParaRPr lang="en-US" sz="28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ru-RU" sz="2800" dirty="0">
                <a:latin typeface="Calibri"/>
                <a:cs typeface="Calibri"/>
              </a:rPr>
              <a:t>Вопросы, которые мы можем задать</a:t>
            </a:r>
            <a:r>
              <a:rPr lang="en-US" sz="2800" dirty="0">
                <a:latin typeface="Calibri"/>
                <a:cs typeface="Calibri"/>
              </a:rPr>
              <a:t>:</a:t>
            </a:r>
          </a:p>
          <a:p>
            <a:pPr lvl="6">
              <a:lnSpc>
                <a:spcPct val="9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ru-RU" sz="2400" dirty="0">
                <a:latin typeface="Calibri"/>
                <a:cs typeface="Calibri"/>
              </a:rPr>
              <a:t>Вывод: при фиксированной сети Байеса</a:t>
            </a:r>
            <a:r>
              <a:rPr lang="en-US" sz="2400" dirty="0">
                <a:latin typeface="Calibri"/>
                <a:cs typeface="Calibri"/>
              </a:rPr>
              <a:t>, </a:t>
            </a:r>
            <a:r>
              <a:rPr lang="ru-RU" sz="2400" dirty="0">
                <a:latin typeface="Calibri"/>
                <a:cs typeface="Calibri"/>
              </a:rPr>
              <a:t>что представляет собой </a:t>
            </a:r>
            <a:r>
              <a:rPr lang="en-US" sz="2400" dirty="0">
                <a:latin typeface="Calibri"/>
                <a:cs typeface="Calibri"/>
              </a:rPr>
              <a:t>P(X | e)?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400" dirty="0">
                <a:latin typeface="Calibri"/>
                <a:cs typeface="Calibri"/>
              </a:rPr>
              <a:t>Представление: учитывая граф сети Байеса</a:t>
            </a:r>
            <a:r>
              <a:rPr lang="en-US" sz="2400" dirty="0">
                <a:latin typeface="Calibri"/>
                <a:cs typeface="Calibri"/>
              </a:rPr>
              <a:t>, </a:t>
            </a:r>
            <a:r>
              <a:rPr lang="ru-RU" sz="2400" dirty="0">
                <a:latin typeface="Calibri"/>
                <a:cs typeface="Calibri"/>
              </a:rPr>
              <a:t>какие типы распределений он может кодировать?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400" dirty="0">
                <a:latin typeface="Calibri"/>
                <a:cs typeface="Calibri"/>
              </a:rPr>
              <a:t>Моделирование: какая сеть Байеса наиболее подходит для данной предметной области?</a:t>
            </a: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524000"/>
            <a:ext cx="4138471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4404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/>
                <a:ea typeface="ＭＳ Ｐゴシック" pitchFamily="34" charset="-128"/>
                <a:cs typeface="Calibri"/>
              </a:rPr>
              <a:t>Вычисление всех независимостей</a:t>
            </a:r>
            <a:endParaRPr lang="en-US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01" y="1759560"/>
            <a:ext cx="5714899" cy="4107839"/>
          </a:xfrm>
          <a:prstGeom prst="rect">
            <a:avLst/>
          </a:prstGeom>
        </p:spPr>
      </p:pic>
      <p:grpSp>
        <p:nvGrpSpPr>
          <p:cNvPr id="15" name="Group 17"/>
          <p:cNvGrpSpPr>
            <a:grpSpLocks/>
          </p:cNvGrpSpPr>
          <p:nvPr/>
        </p:nvGrpSpPr>
        <p:grpSpPr bwMode="auto">
          <a:xfrm>
            <a:off x="6629400" y="1219200"/>
            <a:ext cx="1428750" cy="1143000"/>
            <a:chOff x="4272" y="1152"/>
            <a:chExt cx="1200" cy="1008"/>
          </a:xfrm>
        </p:grpSpPr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4272" y="1776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 dirty="0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4656" y="1152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Y</a:t>
              </a:r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5088" y="1776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 dirty="0">
                  <a:latin typeface="Calibri"/>
                  <a:cs typeface="Calibri"/>
                </a:rPr>
                <a:t>Z</a:t>
              </a:r>
            </a:p>
          </p:txBody>
        </p:sp>
        <p:cxnSp>
          <p:nvCxnSpPr>
            <p:cNvPr id="19" name="AutoShape 15"/>
            <p:cNvCxnSpPr>
              <a:cxnSpLocks noChangeShapeType="1"/>
              <a:stCxn id="17" idx="3"/>
              <a:endCxn id="16" idx="0"/>
            </p:cNvCxnSpPr>
            <p:nvPr/>
          </p:nvCxnSpPr>
          <p:spPr bwMode="auto">
            <a:xfrm flipH="1">
              <a:off x="4464" y="1489"/>
              <a:ext cx="248" cy="2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" name="AutoShape 16"/>
            <p:cNvCxnSpPr>
              <a:cxnSpLocks noChangeShapeType="1"/>
              <a:stCxn id="17" idx="5"/>
              <a:endCxn id="18" idx="0"/>
            </p:cNvCxnSpPr>
            <p:nvPr/>
          </p:nvCxnSpPr>
          <p:spPr bwMode="auto">
            <a:xfrm>
              <a:off x="4984" y="1489"/>
              <a:ext cx="296" cy="2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1" name="Group 17"/>
          <p:cNvGrpSpPr>
            <a:grpSpLocks/>
          </p:cNvGrpSpPr>
          <p:nvPr/>
        </p:nvGrpSpPr>
        <p:grpSpPr bwMode="auto">
          <a:xfrm>
            <a:off x="6705600" y="2514600"/>
            <a:ext cx="1402080" cy="1219200"/>
            <a:chOff x="4272" y="1152"/>
            <a:chExt cx="1200" cy="1008"/>
          </a:xfrm>
        </p:grpSpPr>
        <p:sp>
          <p:nvSpPr>
            <p:cNvPr id="22" name="Oval 12"/>
            <p:cNvSpPr>
              <a:spLocks noChangeArrowheads="1"/>
            </p:cNvSpPr>
            <p:nvPr/>
          </p:nvSpPr>
          <p:spPr bwMode="auto">
            <a:xfrm>
              <a:off x="4272" y="1776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23" name="Oval 13"/>
            <p:cNvSpPr>
              <a:spLocks noChangeArrowheads="1"/>
            </p:cNvSpPr>
            <p:nvPr/>
          </p:nvSpPr>
          <p:spPr bwMode="auto">
            <a:xfrm>
              <a:off x="4656" y="1152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Y</a:t>
              </a:r>
            </a:p>
          </p:txBody>
        </p:sp>
        <p:sp>
          <p:nvSpPr>
            <p:cNvPr id="24" name="Oval 14"/>
            <p:cNvSpPr>
              <a:spLocks noChangeArrowheads="1"/>
            </p:cNvSpPr>
            <p:nvPr/>
          </p:nvSpPr>
          <p:spPr bwMode="auto">
            <a:xfrm>
              <a:off x="5088" y="1776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 dirty="0">
                  <a:latin typeface="Calibri"/>
                  <a:cs typeface="Calibri"/>
                </a:rPr>
                <a:t>Z</a:t>
              </a:r>
            </a:p>
          </p:txBody>
        </p:sp>
        <p:cxnSp>
          <p:nvCxnSpPr>
            <p:cNvPr id="25" name="AutoShape 15"/>
            <p:cNvCxnSpPr>
              <a:cxnSpLocks noChangeShapeType="1"/>
              <a:stCxn id="23" idx="3"/>
              <a:endCxn id="22" idx="0"/>
            </p:cNvCxnSpPr>
            <p:nvPr/>
          </p:nvCxnSpPr>
          <p:spPr bwMode="auto">
            <a:xfrm flipH="1">
              <a:off x="4464" y="1489"/>
              <a:ext cx="248" cy="2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" name="AutoShape 16"/>
            <p:cNvCxnSpPr>
              <a:cxnSpLocks noChangeShapeType="1"/>
              <a:stCxn id="23" idx="5"/>
              <a:endCxn id="24" idx="0"/>
            </p:cNvCxnSpPr>
            <p:nvPr/>
          </p:nvCxnSpPr>
          <p:spPr bwMode="auto">
            <a:xfrm>
              <a:off x="4984" y="1489"/>
              <a:ext cx="296" cy="2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7" name="Group 31"/>
          <p:cNvGrpSpPr>
            <a:grpSpLocks/>
          </p:cNvGrpSpPr>
          <p:nvPr/>
        </p:nvGrpSpPr>
        <p:grpSpPr bwMode="auto">
          <a:xfrm>
            <a:off x="6705600" y="3962400"/>
            <a:ext cx="1447800" cy="1273629"/>
            <a:chOff x="3089" y="3828"/>
            <a:chExt cx="665" cy="585"/>
          </a:xfrm>
        </p:grpSpPr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3089" y="3828"/>
              <a:ext cx="218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3339" y="4195"/>
              <a:ext cx="217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 dirty="0">
                  <a:latin typeface="Calibri"/>
                  <a:cs typeface="Calibri"/>
                </a:rPr>
                <a:t>Y</a:t>
              </a:r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auto">
            <a:xfrm>
              <a:off x="3536" y="3828"/>
              <a:ext cx="218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Z</a:t>
              </a:r>
            </a:p>
          </p:txBody>
        </p:sp>
        <p:cxnSp>
          <p:nvCxnSpPr>
            <p:cNvPr id="31" name="AutoShape 28"/>
            <p:cNvCxnSpPr>
              <a:cxnSpLocks noChangeShapeType="1"/>
              <a:stCxn id="28" idx="4"/>
              <a:endCxn id="29" idx="1"/>
            </p:cNvCxnSpPr>
            <p:nvPr/>
          </p:nvCxnSpPr>
          <p:spPr bwMode="auto">
            <a:xfrm>
              <a:off x="3198" y="4046"/>
              <a:ext cx="173" cy="1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" name="AutoShape 29"/>
            <p:cNvCxnSpPr>
              <a:cxnSpLocks noChangeShapeType="1"/>
              <a:stCxn id="29" idx="7"/>
              <a:endCxn id="30" idx="4"/>
            </p:cNvCxnSpPr>
            <p:nvPr/>
          </p:nvCxnSpPr>
          <p:spPr bwMode="auto">
            <a:xfrm flipV="1">
              <a:off x="3524" y="4046"/>
              <a:ext cx="121" cy="1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3" name="Group 31"/>
          <p:cNvGrpSpPr>
            <a:grpSpLocks/>
          </p:cNvGrpSpPr>
          <p:nvPr/>
        </p:nvGrpSpPr>
        <p:grpSpPr bwMode="auto">
          <a:xfrm>
            <a:off x="6781800" y="5410200"/>
            <a:ext cx="1447800" cy="1243149"/>
            <a:chOff x="3089" y="3475"/>
            <a:chExt cx="665" cy="571"/>
          </a:xfrm>
        </p:grpSpPr>
        <p:sp>
          <p:nvSpPr>
            <p:cNvPr id="44" name="Oval 25"/>
            <p:cNvSpPr>
              <a:spLocks noChangeArrowheads="1"/>
            </p:cNvSpPr>
            <p:nvPr/>
          </p:nvSpPr>
          <p:spPr bwMode="auto">
            <a:xfrm>
              <a:off x="3089" y="3828"/>
              <a:ext cx="218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45" name="Oval 26"/>
            <p:cNvSpPr>
              <a:spLocks noChangeArrowheads="1"/>
            </p:cNvSpPr>
            <p:nvPr/>
          </p:nvSpPr>
          <p:spPr bwMode="auto">
            <a:xfrm>
              <a:off x="3307" y="3475"/>
              <a:ext cx="217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 dirty="0">
                  <a:latin typeface="Calibri"/>
                  <a:cs typeface="Calibri"/>
                </a:rPr>
                <a:t>Y</a:t>
              </a:r>
            </a:p>
          </p:txBody>
        </p:sp>
        <p:sp>
          <p:nvSpPr>
            <p:cNvPr id="46" name="Oval 27"/>
            <p:cNvSpPr>
              <a:spLocks noChangeArrowheads="1"/>
            </p:cNvSpPr>
            <p:nvPr/>
          </p:nvSpPr>
          <p:spPr bwMode="auto">
            <a:xfrm>
              <a:off x="3536" y="3828"/>
              <a:ext cx="218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Z</a:t>
              </a:r>
            </a:p>
          </p:txBody>
        </p:sp>
        <p:cxnSp>
          <p:nvCxnSpPr>
            <p:cNvPr id="47" name="AutoShape 28"/>
            <p:cNvCxnSpPr>
              <a:cxnSpLocks noChangeShapeType="1"/>
              <a:stCxn id="45" idx="3"/>
              <a:endCxn id="44" idx="0"/>
            </p:cNvCxnSpPr>
            <p:nvPr/>
          </p:nvCxnSpPr>
          <p:spPr bwMode="auto">
            <a:xfrm flipH="1">
              <a:off x="3198" y="3666"/>
              <a:ext cx="140" cy="15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" name="AutoShape 29"/>
            <p:cNvCxnSpPr>
              <a:cxnSpLocks noChangeShapeType="1"/>
              <a:stCxn id="45" idx="5"/>
              <a:endCxn id="46" idx="0"/>
            </p:cNvCxnSpPr>
            <p:nvPr/>
          </p:nvCxnSpPr>
          <p:spPr bwMode="auto">
            <a:xfrm>
              <a:off x="3492" y="3670"/>
              <a:ext cx="153" cy="14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" name="AutoShape 30"/>
            <p:cNvCxnSpPr>
              <a:cxnSpLocks noChangeShapeType="1"/>
              <a:stCxn id="44" idx="6"/>
              <a:endCxn id="46" idx="2"/>
            </p:cNvCxnSpPr>
            <p:nvPr/>
          </p:nvCxnSpPr>
          <p:spPr bwMode="auto">
            <a:xfrm>
              <a:off x="3316" y="3937"/>
              <a:ext cx="211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61234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82"/>
          <p:cNvGrpSpPr>
            <a:grpSpLocks/>
          </p:cNvGrpSpPr>
          <p:nvPr/>
        </p:nvGrpSpPr>
        <p:grpSpPr bwMode="auto">
          <a:xfrm>
            <a:off x="3657600" y="1219200"/>
            <a:ext cx="3276600" cy="1600200"/>
            <a:chOff x="3505200" y="1295400"/>
            <a:chExt cx="3276600" cy="1600200"/>
          </a:xfrm>
        </p:grpSpPr>
        <p:sp>
          <p:nvSpPr>
            <p:cNvPr id="75" name="Rounded Rectangle 74"/>
            <p:cNvSpPr/>
            <p:nvPr/>
          </p:nvSpPr>
          <p:spPr>
            <a:xfrm>
              <a:off x="3505200" y="1295400"/>
              <a:ext cx="3276600" cy="1600200"/>
            </a:xfrm>
            <a:prstGeom prst="roundRect">
              <a:avLst/>
            </a:prstGeom>
            <a:solidFill>
              <a:srgbClr val="CCFFCC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latin typeface="Calibri"/>
                <a:cs typeface="Calibri"/>
              </a:endParaRPr>
            </a:p>
          </p:txBody>
        </p:sp>
        <p:grpSp>
          <p:nvGrpSpPr>
            <p:cNvPr id="76" name="Group 38"/>
            <p:cNvGrpSpPr>
              <a:grpSpLocks/>
            </p:cNvGrpSpPr>
            <p:nvPr/>
          </p:nvGrpSpPr>
          <p:grpSpPr bwMode="auto">
            <a:xfrm>
              <a:off x="4706941" y="2016125"/>
              <a:ext cx="973138" cy="727075"/>
              <a:chOff x="3286" y="962"/>
              <a:chExt cx="613" cy="458"/>
            </a:xfrm>
          </p:grpSpPr>
          <p:sp>
            <p:nvSpPr>
              <p:cNvPr id="78" name="Oval 33"/>
              <p:cNvSpPr>
                <a:spLocks noChangeArrowheads="1"/>
              </p:cNvSpPr>
              <p:nvPr/>
            </p:nvSpPr>
            <p:spPr bwMode="auto">
              <a:xfrm>
                <a:off x="3286" y="1202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79" name="Oval 34"/>
              <p:cNvSpPr>
                <a:spLocks noChangeArrowheads="1"/>
              </p:cNvSpPr>
              <p:nvPr/>
            </p:nvSpPr>
            <p:spPr bwMode="auto">
              <a:xfrm>
                <a:off x="3480" y="962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80" name="Oval 35"/>
              <p:cNvSpPr>
                <a:spLocks noChangeArrowheads="1"/>
              </p:cNvSpPr>
              <p:nvPr/>
            </p:nvSpPr>
            <p:spPr bwMode="auto">
              <a:xfrm>
                <a:off x="3681" y="1202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Z</a:t>
                </a:r>
              </a:p>
            </p:txBody>
          </p:sp>
        </p:grpSp>
        <p:pic>
          <p:nvPicPr>
            <p:cNvPr id="77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6338" y="1447800"/>
              <a:ext cx="29892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ea typeface="ＭＳ Ｐゴシック" pitchFamily="34" charset="-128"/>
                <a:cs typeface="Calibri"/>
              </a:rPr>
              <a:t>Распределения ограничений топологии</a:t>
            </a:r>
            <a:endParaRPr lang="en-US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3505200" cy="5181600"/>
          </a:xfrm>
        </p:spPr>
        <p:txBody>
          <a:bodyPr/>
          <a:lstStyle/>
          <a:p>
            <a:pPr eaLnBrk="1" hangingPunct="1"/>
            <a:r>
              <a:rPr lang="ru-RU" sz="1800" dirty="0">
                <a:latin typeface="Calibri"/>
                <a:ea typeface="ＭＳ Ｐゴシック" pitchFamily="34" charset="-128"/>
                <a:cs typeface="Calibri"/>
              </a:rPr>
              <a:t>Учитывая некоторую топологию графа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G, </a:t>
            </a:r>
            <a:r>
              <a:rPr lang="ru-RU" sz="1800" dirty="0">
                <a:latin typeface="Calibri"/>
                <a:ea typeface="ＭＳ Ｐゴシック" pitchFamily="34" charset="-128"/>
                <a:cs typeface="Calibri"/>
              </a:rPr>
              <a:t>можно закодировать только определенные совместные распределения.</a:t>
            </a:r>
            <a:endParaRPr lang="en-US" sz="1800" dirty="0">
              <a:latin typeface="Calibri"/>
              <a:ea typeface="ＭＳ Ｐゴシック" pitchFamily="34" charset="-128"/>
              <a:cs typeface="Calibri"/>
            </a:endParaRPr>
          </a:p>
          <a:p>
            <a:pPr lvl="6"/>
            <a:endParaRPr lang="en-US" sz="7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/>
            <a:r>
              <a:rPr lang="ru-RU" sz="1800" dirty="0">
                <a:latin typeface="Calibri"/>
                <a:ea typeface="ＭＳ Ｐゴシック" pitchFamily="34" charset="-128"/>
                <a:cs typeface="Calibri"/>
              </a:rPr>
              <a:t>Структура графа гарантирует определенные (условные) независимости</a:t>
            </a:r>
            <a:endParaRPr lang="en-US" sz="1800" dirty="0">
              <a:latin typeface="Calibri"/>
              <a:ea typeface="ＭＳ Ｐゴシック" pitchFamily="34" charset="-128"/>
              <a:cs typeface="Calibri"/>
            </a:endParaRPr>
          </a:p>
          <a:p>
            <a:pPr lvl="5"/>
            <a:endParaRPr lang="en-US" sz="7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/>
            <a:r>
              <a:rPr lang="ru-RU" sz="1800" dirty="0">
                <a:latin typeface="Calibri"/>
                <a:ea typeface="ＭＳ Ｐゴシック" pitchFamily="34" charset="-128"/>
                <a:cs typeface="Calibri"/>
              </a:rPr>
              <a:t>(Там может быть больше независимостей)</a:t>
            </a:r>
            <a:endParaRPr lang="en-US" sz="1800" dirty="0">
              <a:latin typeface="Calibri"/>
              <a:ea typeface="ＭＳ Ｐゴシック" pitchFamily="34" charset="-128"/>
              <a:cs typeface="Calibri"/>
            </a:endParaRPr>
          </a:p>
          <a:p>
            <a:pPr lvl="5"/>
            <a:endParaRPr lang="en-US" sz="7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/>
            <a:r>
              <a:rPr lang="ru-RU" sz="1800" dirty="0">
                <a:latin typeface="Calibri"/>
                <a:ea typeface="ＭＳ Ｐゴシック" pitchFamily="34" charset="-128"/>
                <a:cs typeface="Calibri"/>
              </a:rPr>
              <a:t>Добавление дуг увеличивает набор распределений, но влечет затраты</a:t>
            </a:r>
            <a:endParaRPr lang="en-US" sz="1800" dirty="0">
              <a:latin typeface="Calibri"/>
              <a:ea typeface="ＭＳ Ｐゴシック" pitchFamily="34" charset="-128"/>
              <a:cs typeface="Calibri"/>
            </a:endParaRPr>
          </a:p>
          <a:p>
            <a:pPr lvl="5"/>
            <a:endParaRPr lang="en-US" sz="7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/>
            <a:r>
              <a:rPr lang="ru-RU" sz="1800" dirty="0">
                <a:latin typeface="Calibri"/>
                <a:ea typeface="ＭＳ Ｐゴシック" pitchFamily="34" charset="-128"/>
                <a:cs typeface="Calibri"/>
              </a:rPr>
              <a:t>Полное </a:t>
            </a:r>
            <a:r>
              <a:rPr lang="ru-RU" sz="1800" dirty="0" err="1">
                <a:latin typeface="Calibri"/>
                <a:ea typeface="ＭＳ Ｐゴシック" pitchFamily="34" charset="-128"/>
                <a:cs typeface="Calibri"/>
              </a:rPr>
              <a:t>обусловливание</a:t>
            </a:r>
            <a:r>
              <a:rPr lang="ru-RU" sz="1800" dirty="0">
                <a:latin typeface="Calibri"/>
                <a:ea typeface="ＭＳ Ｐゴシック" pitchFamily="34" charset="-128"/>
                <a:cs typeface="Calibri"/>
              </a:rPr>
              <a:t> может кодировать любое распределение</a:t>
            </a:r>
            <a:endParaRPr lang="en-US" sz="1800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68611" name="Freeform 4"/>
          <p:cNvSpPr>
            <a:spLocks/>
          </p:cNvSpPr>
          <p:nvPr/>
        </p:nvSpPr>
        <p:spPr bwMode="auto">
          <a:xfrm>
            <a:off x="6115050" y="2171700"/>
            <a:ext cx="2617788" cy="2717800"/>
          </a:xfrm>
          <a:custGeom>
            <a:avLst/>
            <a:gdLst>
              <a:gd name="T0" fmla="*/ 2147483647 w 1649"/>
              <a:gd name="T1" fmla="*/ 2147483647 h 1712"/>
              <a:gd name="T2" fmla="*/ 2147483647 w 1649"/>
              <a:gd name="T3" fmla="*/ 2147483647 h 1712"/>
              <a:gd name="T4" fmla="*/ 2147483647 w 1649"/>
              <a:gd name="T5" fmla="*/ 2147483647 h 1712"/>
              <a:gd name="T6" fmla="*/ 2147483647 w 1649"/>
              <a:gd name="T7" fmla="*/ 2147483647 h 1712"/>
              <a:gd name="T8" fmla="*/ 2147483647 w 1649"/>
              <a:gd name="T9" fmla="*/ 2147483647 h 1712"/>
              <a:gd name="T10" fmla="*/ 2147483647 w 1649"/>
              <a:gd name="T11" fmla="*/ 2147483647 h 1712"/>
              <a:gd name="T12" fmla="*/ 2147483647 w 1649"/>
              <a:gd name="T13" fmla="*/ 2147483647 h 1712"/>
              <a:gd name="T14" fmla="*/ 2147483647 w 1649"/>
              <a:gd name="T15" fmla="*/ 2147483647 h 1712"/>
              <a:gd name="T16" fmla="*/ 2147483647 w 1649"/>
              <a:gd name="T17" fmla="*/ 2147483647 h 1712"/>
              <a:gd name="T18" fmla="*/ 2147483647 w 1649"/>
              <a:gd name="T19" fmla="*/ 2147483647 h 1712"/>
              <a:gd name="T20" fmla="*/ 2147483647 w 1649"/>
              <a:gd name="T21" fmla="*/ 2147483647 h 171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49"/>
              <a:gd name="T34" fmla="*/ 0 h 1712"/>
              <a:gd name="T35" fmla="*/ 1649 w 1649"/>
              <a:gd name="T36" fmla="*/ 1712 h 171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49" h="1712">
                <a:moveTo>
                  <a:pt x="1196" y="253"/>
                </a:moveTo>
                <a:cubicBezTo>
                  <a:pt x="1083" y="260"/>
                  <a:pt x="906" y="107"/>
                  <a:pt x="752" y="121"/>
                </a:cubicBezTo>
                <a:cubicBezTo>
                  <a:pt x="598" y="135"/>
                  <a:pt x="395" y="204"/>
                  <a:pt x="273" y="335"/>
                </a:cubicBezTo>
                <a:cubicBezTo>
                  <a:pt x="151" y="466"/>
                  <a:pt x="0" y="785"/>
                  <a:pt x="18" y="906"/>
                </a:cubicBezTo>
                <a:cubicBezTo>
                  <a:pt x="36" y="1027"/>
                  <a:pt x="354" y="933"/>
                  <a:pt x="380" y="1059"/>
                </a:cubicBezTo>
                <a:cubicBezTo>
                  <a:pt x="406" y="1185"/>
                  <a:pt x="53" y="1618"/>
                  <a:pt x="176" y="1665"/>
                </a:cubicBezTo>
                <a:cubicBezTo>
                  <a:pt x="299" y="1712"/>
                  <a:pt x="884" y="1398"/>
                  <a:pt x="1119" y="1339"/>
                </a:cubicBezTo>
                <a:cubicBezTo>
                  <a:pt x="1354" y="1280"/>
                  <a:pt x="1527" y="1409"/>
                  <a:pt x="1588" y="1308"/>
                </a:cubicBezTo>
                <a:cubicBezTo>
                  <a:pt x="1649" y="1207"/>
                  <a:pt x="1512" y="937"/>
                  <a:pt x="1486" y="732"/>
                </a:cubicBezTo>
                <a:cubicBezTo>
                  <a:pt x="1460" y="527"/>
                  <a:pt x="1478" y="160"/>
                  <a:pt x="1430" y="80"/>
                </a:cubicBezTo>
                <a:cubicBezTo>
                  <a:pt x="1382" y="0"/>
                  <a:pt x="1285" y="232"/>
                  <a:pt x="1196" y="253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2" name="Freeform 40"/>
          <p:cNvSpPr>
            <a:spLocks/>
          </p:cNvSpPr>
          <p:nvPr/>
        </p:nvSpPr>
        <p:spPr bwMode="auto">
          <a:xfrm>
            <a:off x="6434138" y="2579688"/>
            <a:ext cx="1820862" cy="1382712"/>
          </a:xfrm>
          <a:custGeom>
            <a:avLst/>
            <a:gdLst>
              <a:gd name="T0" fmla="*/ 2147483647 w 1147"/>
              <a:gd name="T1" fmla="*/ 2147483647 h 871"/>
              <a:gd name="T2" fmla="*/ 2147483647 w 1147"/>
              <a:gd name="T3" fmla="*/ 2147483647 h 871"/>
              <a:gd name="T4" fmla="*/ 2147483647 w 1147"/>
              <a:gd name="T5" fmla="*/ 2147483647 h 871"/>
              <a:gd name="T6" fmla="*/ 2147483647 w 1147"/>
              <a:gd name="T7" fmla="*/ 2147483647 h 871"/>
              <a:gd name="T8" fmla="*/ 2147483647 w 1147"/>
              <a:gd name="T9" fmla="*/ 2147483647 h 871"/>
              <a:gd name="T10" fmla="*/ 2147483647 w 1147"/>
              <a:gd name="T11" fmla="*/ 2147483647 h 871"/>
              <a:gd name="T12" fmla="*/ 2147483647 w 1147"/>
              <a:gd name="T13" fmla="*/ 2147483647 h 871"/>
              <a:gd name="T14" fmla="*/ 2147483647 w 1147"/>
              <a:gd name="T15" fmla="*/ 2147483647 h 871"/>
              <a:gd name="T16" fmla="*/ 2147483647 w 1147"/>
              <a:gd name="T17" fmla="*/ 2147483647 h 87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47"/>
              <a:gd name="T28" fmla="*/ 0 h 871"/>
              <a:gd name="T29" fmla="*/ 1147 w 1147"/>
              <a:gd name="T30" fmla="*/ 871 h 87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47" h="871">
                <a:moveTo>
                  <a:pt x="112" y="511"/>
                </a:moveTo>
                <a:cubicBezTo>
                  <a:pt x="192" y="592"/>
                  <a:pt x="340" y="863"/>
                  <a:pt x="494" y="867"/>
                </a:cubicBezTo>
                <a:cubicBezTo>
                  <a:pt x="648" y="871"/>
                  <a:pt x="933" y="669"/>
                  <a:pt x="1035" y="536"/>
                </a:cubicBezTo>
                <a:cubicBezTo>
                  <a:pt x="1137" y="403"/>
                  <a:pt x="1147" y="144"/>
                  <a:pt x="1106" y="72"/>
                </a:cubicBezTo>
                <a:cubicBezTo>
                  <a:pt x="1065" y="0"/>
                  <a:pt x="890" y="114"/>
                  <a:pt x="790" y="103"/>
                </a:cubicBezTo>
                <a:cubicBezTo>
                  <a:pt x="690" y="92"/>
                  <a:pt x="602" y="3"/>
                  <a:pt x="504" y="6"/>
                </a:cubicBezTo>
                <a:cubicBezTo>
                  <a:pt x="406" y="9"/>
                  <a:pt x="285" y="55"/>
                  <a:pt x="204" y="118"/>
                </a:cubicBezTo>
                <a:cubicBezTo>
                  <a:pt x="123" y="181"/>
                  <a:pt x="30" y="318"/>
                  <a:pt x="15" y="383"/>
                </a:cubicBezTo>
                <a:cubicBezTo>
                  <a:pt x="0" y="448"/>
                  <a:pt x="32" y="430"/>
                  <a:pt x="112" y="511"/>
                </a:cubicBezTo>
                <a:close/>
              </a:path>
            </a:pathLst>
          </a:cu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3" name="Freeform 5"/>
          <p:cNvSpPr>
            <a:spLocks/>
          </p:cNvSpPr>
          <p:nvPr/>
        </p:nvSpPr>
        <p:spPr bwMode="auto">
          <a:xfrm>
            <a:off x="6638925" y="2767013"/>
            <a:ext cx="904875" cy="858837"/>
          </a:xfrm>
          <a:custGeom>
            <a:avLst/>
            <a:gdLst>
              <a:gd name="T0" fmla="*/ 2147483647 w 570"/>
              <a:gd name="T1" fmla="*/ 2147483647 h 541"/>
              <a:gd name="T2" fmla="*/ 2147483647 w 570"/>
              <a:gd name="T3" fmla="*/ 2147483647 h 541"/>
              <a:gd name="T4" fmla="*/ 2147483647 w 570"/>
              <a:gd name="T5" fmla="*/ 2147483647 h 541"/>
              <a:gd name="T6" fmla="*/ 2147483647 w 570"/>
              <a:gd name="T7" fmla="*/ 2147483647 h 541"/>
              <a:gd name="T8" fmla="*/ 2147483647 w 570"/>
              <a:gd name="T9" fmla="*/ 2147483647 h 541"/>
              <a:gd name="T10" fmla="*/ 2147483647 w 570"/>
              <a:gd name="T11" fmla="*/ 2147483647 h 5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0"/>
              <a:gd name="T19" fmla="*/ 0 h 541"/>
              <a:gd name="T20" fmla="*/ 570 w 570"/>
              <a:gd name="T21" fmla="*/ 541 h 5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0" h="541">
                <a:moveTo>
                  <a:pt x="279" y="31"/>
                </a:moveTo>
                <a:cubicBezTo>
                  <a:pt x="193" y="50"/>
                  <a:pt x="38" y="135"/>
                  <a:pt x="19" y="194"/>
                </a:cubicBezTo>
                <a:cubicBezTo>
                  <a:pt x="0" y="253"/>
                  <a:pt x="83" y="334"/>
                  <a:pt x="162" y="383"/>
                </a:cubicBezTo>
                <a:cubicBezTo>
                  <a:pt x="241" y="432"/>
                  <a:pt x="431" y="541"/>
                  <a:pt x="493" y="490"/>
                </a:cubicBezTo>
                <a:cubicBezTo>
                  <a:pt x="555" y="439"/>
                  <a:pt x="570" y="154"/>
                  <a:pt x="534" y="77"/>
                </a:cubicBezTo>
                <a:cubicBezTo>
                  <a:pt x="498" y="0"/>
                  <a:pt x="365" y="12"/>
                  <a:pt x="279" y="31"/>
                </a:cubicBezTo>
                <a:close/>
              </a:path>
            </a:pathLst>
          </a:cu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6233320" y="2678113"/>
            <a:ext cx="704056" cy="3416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5" name="Line 9"/>
          <p:cNvSpPr>
            <a:spLocks noChangeShapeType="1"/>
          </p:cNvSpPr>
          <p:nvPr/>
        </p:nvSpPr>
        <p:spPr bwMode="auto">
          <a:xfrm flipH="1" flipV="1">
            <a:off x="7653539" y="4165515"/>
            <a:ext cx="869419" cy="756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9" name="Line 41"/>
          <p:cNvSpPr>
            <a:spLocks noChangeShapeType="1"/>
          </p:cNvSpPr>
          <p:nvPr/>
        </p:nvSpPr>
        <p:spPr bwMode="auto">
          <a:xfrm flipH="1">
            <a:off x="8056562" y="2678113"/>
            <a:ext cx="1468437" cy="404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81" name="Group 79"/>
          <p:cNvGrpSpPr>
            <a:grpSpLocks/>
          </p:cNvGrpSpPr>
          <p:nvPr/>
        </p:nvGrpSpPr>
        <p:grpSpPr bwMode="auto">
          <a:xfrm>
            <a:off x="9601200" y="1398959"/>
            <a:ext cx="1425575" cy="3124200"/>
            <a:chOff x="7315200" y="1371600"/>
            <a:chExt cx="1600200" cy="3505200"/>
          </a:xfrm>
        </p:grpSpPr>
        <p:sp>
          <p:nvSpPr>
            <p:cNvPr id="82" name="Rounded Rectangle 81"/>
            <p:cNvSpPr/>
            <p:nvPr/>
          </p:nvSpPr>
          <p:spPr>
            <a:xfrm>
              <a:off x="7315200" y="1371600"/>
              <a:ext cx="1600200" cy="3505200"/>
            </a:xfrm>
            <a:prstGeom prst="roundRect">
              <a:avLst/>
            </a:prstGeom>
            <a:solidFill>
              <a:srgbClr val="FF99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83" name="Group 17"/>
            <p:cNvGrpSpPr>
              <a:grpSpLocks/>
            </p:cNvGrpSpPr>
            <p:nvPr/>
          </p:nvGrpSpPr>
          <p:grpSpPr bwMode="auto">
            <a:xfrm>
              <a:off x="7632700" y="1828800"/>
              <a:ext cx="1079500" cy="906463"/>
              <a:chOff x="4272" y="1152"/>
              <a:chExt cx="1200" cy="1008"/>
            </a:xfrm>
          </p:grpSpPr>
          <p:sp>
            <p:nvSpPr>
              <p:cNvPr id="97" name="Oval 12"/>
              <p:cNvSpPr>
                <a:spLocks noChangeArrowheads="1"/>
              </p:cNvSpPr>
              <p:nvPr/>
            </p:nvSpPr>
            <p:spPr bwMode="auto">
              <a:xfrm>
                <a:off x="4272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98" name="Oval 13"/>
              <p:cNvSpPr>
                <a:spLocks noChangeArrowheads="1"/>
              </p:cNvSpPr>
              <p:nvPr/>
            </p:nvSpPr>
            <p:spPr bwMode="auto">
              <a:xfrm>
                <a:off x="4656" y="1152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99" name="Oval 14"/>
              <p:cNvSpPr>
                <a:spLocks noChangeArrowheads="1"/>
              </p:cNvSpPr>
              <p:nvPr/>
            </p:nvSpPr>
            <p:spPr bwMode="auto">
              <a:xfrm>
                <a:off x="5088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00" name="AutoShape 15"/>
              <p:cNvCxnSpPr>
                <a:cxnSpLocks noChangeShapeType="1"/>
                <a:stCxn id="98" idx="3"/>
                <a:endCxn id="97" idx="0"/>
              </p:cNvCxnSpPr>
              <p:nvPr/>
            </p:nvCxnSpPr>
            <p:spPr bwMode="auto">
              <a:xfrm flipH="1">
                <a:off x="4464" y="1489"/>
                <a:ext cx="248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01" name="AutoShape 16"/>
              <p:cNvCxnSpPr>
                <a:cxnSpLocks noChangeShapeType="1"/>
                <a:stCxn id="98" idx="5"/>
                <a:endCxn id="99" idx="0"/>
              </p:cNvCxnSpPr>
              <p:nvPr/>
            </p:nvCxnSpPr>
            <p:spPr bwMode="auto">
              <a:xfrm>
                <a:off x="4984" y="1489"/>
                <a:ext cx="296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84" name="Group 17"/>
            <p:cNvGrpSpPr>
              <a:grpSpLocks/>
            </p:cNvGrpSpPr>
            <p:nvPr/>
          </p:nvGrpSpPr>
          <p:grpSpPr bwMode="auto">
            <a:xfrm>
              <a:off x="7632700" y="2743200"/>
              <a:ext cx="1079500" cy="906463"/>
              <a:chOff x="4272" y="1152"/>
              <a:chExt cx="1200" cy="1008"/>
            </a:xfrm>
          </p:grpSpPr>
          <p:sp>
            <p:nvSpPr>
              <p:cNvPr id="92" name="Oval 12"/>
              <p:cNvSpPr>
                <a:spLocks noChangeArrowheads="1"/>
              </p:cNvSpPr>
              <p:nvPr/>
            </p:nvSpPr>
            <p:spPr bwMode="auto">
              <a:xfrm>
                <a:off x="4272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93" name="Oval 13"/>
              <p:cNvSpPr>
                <a:spLocks noChangeArrowheads="1"/>
              </p:cNvSpPr>
              <p:nvPr/>
            </p:nvSpPr>
            <p:spPr bwMode="auto">
              <a:xfrm>
                <a:off x="4656" y="1152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94" name="Oval 14"/>
              <p:cNvSpPr>
                <a:spLocks noChangeArrowheads="1"/>
              </p:cNvSpPr>
              <p:nvPr/>
            </p:nvSpPr>
            <p:spPr bwMode="auto">
              <a:xfrm>
                <a:off x="5088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95" name="AutoShape 15"/>
              <p:cNvCxnSpPr>
                <a:cxnSpLocks noChangeShapeType="1"/>
                <a:stCxn id="93" idx="3"/>
                <a:endCxn id="92" idx="0"/>
              </p:cNvCxnSpPr>
              <p:nvPr/>
            </p:nvCxnSpPr>
            <p:spPr bwMode="auto">
              <a:xfrm flipH="1">
                <a:off x="4464" y="1489"/>
                <a:ext cx="248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96" name="AutoShape 16"/>
              <p:cNvCxnSpPr>
                <a:cxnSpLocks noChangeShapeType="1"/>
                <a:stCxn id="93" idx="5"/>
                <a:endCxn id="94" idx="0"/>
              </p:cNvCxnSpPr>
              <p:nvPr/>
            </p:nvCxnSpPr>
            <p:spPr bwMode="auto">
              <a:xfrm>
                <a:off x="4984" y="1489"/>
                <a:ext cx="296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85" name="Group 17"/>
            <p:cNvGrpSpPr>
              <a:grpSpLocks/>
            </p:cNvGrpSpPr>
            <p:nvPr/>
          </p:nvGrpSpPr>
          <p:grpSpPr bwMode="auto">
            <a:xfrm>
              <a:off x="7620000" y="3741738"/>
              <a:ext cx="1079500" cy="906462"/>
              <a:chOff x="4272" y="1152"/>
              <a:chExt cx="1200" cy="1008"/>
            </a:xfrm>
          </p:grpSpPr>
          <p:sp>
            <p:nvSpPr>
              <p:cNvPr id="87" name="Oval 12"/>
              <p:cNvSpPr>
                <a:spLocks noChangeArrowheads="1"/>
              </p:cNvSpPr>
              <p:nvPr/>
            </p:nvSpPr>
            <p:spPr bwMode="auto">
              <a:xfrm>
                <a:off x="4272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88" name="Oval 13"/>
              <p:cNvSpPr>
                <a:spLocks noChangeArrowheads="1"/>
              </p:cNvSpPr>
              <p:nvPr/>
            </p:nvSpPr>
            <p:spPr bwMode="auto">
              <a:xfrm>
                <a:off x="4656" y="1152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89" name="Oval 14"/>
              <p:cNvSpPr>
                <a:spLocks noChangeArrowheads="1"/>
              </p:cNvSpPr>
              <p:nvPr/>
            </p:nvSpPr>
            <p:spPr bwMode="auto">
              <a:xfrm>
                <a:off x="5088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90" name="AutoShape 15"/>
              <p:cNvCxnSpPr>
                <a:cxnSpLocks noChangeShapeType="1"/>
                <a:stCxn id="88" idx="3"/>
                <a:endCxn id="87" idx="0"/>
              </p:cNvCxnSpPr>
              <p:nvPr/>
            </p:nvCxnSpPr>
            <p:spPr bwMode="auto">
              <a:xfrm flipH="1">
                <a:off x="4464" y="1489"/>
                <a:ext cx="248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91" name="AutoShape 16"/>
              <p:cNvCxnSpPr>
                <a:cxnSpLocks noChangeShapeType="1"/>
                <a:stCxn id="88" idx="5"/>
                <a:endCxn id="89" idx="0"/>
              </p:cNvCxnSpPr>
              <p:nvPr/>
            </p:nvCxnSpPr>
            <p:spPr bwMode="auto">
              <a:xfrm>
                <a:off x="4984" y="1489"/>
                <a:ext cx="296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pic>
          <p:nvPicPr>
            <p:cNvPr id="86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1447800"/>
              <a:ext cx="1303338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" name="Group 80"/>
          <p:cNvGrpSpPr>
            <a:grpSpLocks/>
          </p:cNvGrpSpPr>
          <p:nvPr/>
        </p:nvGrpSpPr>
        <p:grpSpPr bwMode="auto">
          <a:xfrm>
            <a:off x="7543800" y="4648200"/>
            <a:ext cx="3418332" cy="2065337"/>
            <a:chOff x="5029200" y="4648200"/>
            <a:chExt cx="3810000" cy="2209800"/>
          </a:xfrm>
        </p:grpSpPr>
        <p:sp>
          <p:nvSpPr>
            <p:cNvPr id="103" name="Rounded Rectangle 102"/>
            <p:cNvSpPr/>
            <p:nvPr/>
          </p:nvSpPr>
          <p:spPr>
            <a:xfrm>
              <a:off x="5029200" y="4648200"/>
              <a:ext cx="3810000" cy="22098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latin typeface="Calibri"/>
                <a:cs typeface="Calibri"/>
              </a:endParaRPr>
            </a:p>
          </p:txBody>
        </p:sp>
        <p:grpSp>
          <p:nvGrpSpPr>
            <p:cNvPr id="104" name="Group 31"/>
            <p:cNvGrpSpPr>
              <a:grpSpLocks/>
            </p:cNvGrpSpPr>
            <p:nvPr/>
          </p:nvGrpSpPr>
          <p:grpSpPr bwMode="auto">
            <a:xfrm>
              <a:off x="5181600" y="5265737"/>
              <a:ext cx="930275" cy="677863"/>
              <a:chOff x="3089" y="3475"/>
              <a:chExt cx="665" cy="571"/>
            </a:xfrm>
          </p:grpSpPr>
          <p:sp>
            <p:nvSpPr>
              <p:cNvPr id="141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42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43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44" name="AutoShape 28"/>
              <p:cNvCxnSpPr>
                <a:cxnSpLocks noChangeShapeType="1"/>
                <a:stCxn id="142" idx="3"/>
                <a:endCxn id="141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45" name="AutoShape 29"/>
              <p:cNvCxnSpPr>
                <a:cxnSpLocks noChangeShapeType="1"/>
                <a:stCxn id="142" idx="5"/>
                <a:endCxn id="143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46" name="AutoShape 30"/>
              <p:cNvCxnSpPr>
                <a:cxnSpLocks noChangeShapeType="1"/>
                <a:stCxn id="141" idx="6"/>
                <a:endCxn id="143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105" name="Group 31"/>
            <p:cNvGrpSpPr>
              <a:grpSpLocks/>
            </p:cNvGrpSpPr>
            <p:nvPr/>
          </p:nvGrpSpPr>
          <p:grpSpPr bwMode="auto">
            <a:xfrm>
              <a:off x="6461125" y="5243512"/>
              <a:ext cx="930275" cy="677863"/>
              <a:chOff x="3089" y="3475"/>
              <a:chExt cx="665" cy="571"/>
            </a:xfrm>
          </p:grpSpPr>
          <p:sp>
            <p:nvSpPr>
              <p:cNvPr id="135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36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37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38" name="AutoShape 28"/>
              <p:cNvCxnSpPr>
                <a:cxnSpLocks noChangeShapeType="1"/>
                <a:stCxn id="136" idx="3"/>
                <a:endCxn id="135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39" name="AutoShape 29"/>
              <p:cNvCxnSpPr>
                <a:cxnSpLocks noChangeShapeType="1"/>
                <a:stCxn id="136" idx="5"/>
                <a:endCxn id="137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40" name="AutoShape 30"/>
              <p:cNvCxnSpPr>
                <a:cxnSpLocks noChangeShapeType="1"/>
                <a:stCxn id="135" idx="6"/>
                <a:endCxn id="137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106" name="Group 31"/>
            <p:cNvGrpSpPr>
              <a:grpSpLocks/>
            </p:cNvGrpSpPr>
            <p:nvPr/>
          </p:nvGrpSpPr>
          <p:grpSpPr bwMode="auto">
            <a:xfrm>
              <a:off x="7680325" y="5243512"/>
              <a:ext cx="930275" cy="677863"/>
              <a:chOff x="3089" y="3475"/>
              <a:chExt cx="665" cy="571"/>
            </a:xfrm>
          </p:grpSpPr>
          <p:sp>
            <p:nvSpPr>
              <p:cNvPr id="129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30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31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32" name="AutoShape 28"/>
              <p:cNvCxnSpPr>
                <a:cxnSpLocks noChangeShapeType="1"/>
                <a:stCxn id="130" idx="3"/>
                <a:endCxn id="129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33" name="AutoShape 29"/>
              <p:cNvCxnSpPr>
                <a:cxnSpLocks noChangeShapeType="1"/>
                <a:stCxn id="130" idx="5"/>
                <a:endCxn id="131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34" name="AutoShape 30"/>
              <p:cNvCxnSpPr>
                <a:cxnSpLocks noChangeShapeType="1"/>
                <a:stCxn id="129" idx="6"/>
                <a:endCxn id="131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107" name="Group 31"/>
            <p:cNvGrpSpPr>
              <a:grpSpLocks/>
            </p:cNvGrpSpPr>
            <p:nvPr/>
          </p:nvGrpSpPr>
          <p:grpSpPr bwMode="auto">
            <a:xfrm>
              <a:off x="5181600" y="6118225"/>
              <a:ext cx="930275" cy="677863"/>
              <a:chOff x="3089" y="3475"/>
              <a:chExt cx="665" cy="571"/>
            </a:xfrm>
          </p:grpSpPr>
          <p:sp>
            <p:nvSpPr>
              <p:cNvPr id="123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24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25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26" name="AutoShape 28"/>
              <p:cNvCxnSpPr>
                <a:cxnSpLocks noChangeShapeType="1"/>
                <a:stCxn id="124" idx="3"/>
                <a:endCxn id="123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27" name="AutoShape 29"/>
              <p:cNvCxnSpPr>
                <a:cxnSpLocks noChangeShapeType="1"/>
                <a:stCxn id="124" idx="5"/>
                <a:endCxn id="125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28" name="AutoShape 30"/>
              <p:cNvCxnSpPr>
                <a:cxnSpLocks noChangeShapeType="1"/>
                <a:stCxn id="123" idx="6"/>
                <a:endCxn id="125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108" name="Group 31"/>
            <p:cNvGrpSpPr>
              <a:grpSpLocks/>
            </p:cNvGrpSpPr>
            <p:nvPr/>
          </p:nvGrpSpPr>
          <p:grpSpPr bwMode="auto">
            <a:xfrm>
              <a:off x="6461125" y="6096000"/>
              <a:ext cx="930275" cy="677863"/>
              <a:chOff x="3089" y="3475"/>
              <a:chExt cx="665" cy="571"/>
            </a:xfrm>
          </p:grpSpPr>
          <p:sp>
            <p:nvSpPr>
              <p:cNvPr id="117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18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19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20" name="AutoShape 28"/>
              <p:cNvCxnSpPr>
                <a:cxnSpLocks noChangeShapeType="1"/>
                <a:stCxn id="118" idx="3"/>
                <a:endCxn id="117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21" name="AutoShape 29"/>
              <p:cNvCxnSpPr>
                <a:cxnSpLocks noChangeShapeType="1"/>
                <a:stCxn id="118" idx="5"/>
                <a:endCxn id="119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22" name="AutoShape 30"/>
              <p:cNvCxnSpPr>
                <a:cxnSpLocks noChangeShapeType="1"/>
                <a:stCxn id="117" idx="6"/>
                <a:endCxn id="119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109" name="Group 31"/>
            <p:cNvGrpSpPr>
              <a:grpSpLocks/>
            </p:cNvGrpSpPr>
            <p:nvPr/>
          </p:nvGrpSpPr>
          <p:grpSpPr bwMode="auto">
            <a:xfrm>
              <a:off x="7680325" y="6096000"/>
              <a:ext cx="930275" cy="677863"/>
              <a:chOff x="3089" y="3475"/>
              <a:chExt cx="665" cy="571"/>
            </a:xfrm>
          </p:grpSpPr>
          <p:sp>
            <p:nvSpPr>
              <p:cNvPr id="111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12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13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14" name="AutoShape 28"/>
              <p:cNvCxnSpPr>
                <a:cxnSpLocks noChangeShapeType="1"/>
                <a:stCxn id="112" idx="3"/>
                <a:endCxn id="111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15" name="AutoShape 29"/>
              <p:cNvCxnSpPr>
                <a:cxnSpLocks noChangeShapeType="1"/>
                <a:stCxn id="112" idx="5"/>
                <a:endCxn id="113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16" name="AutoShape 30"/>
              <p:cNvCxnSpPr>
                <a:cxnSpLocks noChangeShapeType="1"/>
                <a:stCxn id="111" idx="6"/>
                <a:endCxn id="113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pic>
          <p:nvPicPr>
            <p:cNvPr id="110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4724400"/>
              <a:ext cx="2555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 dirty="0">
                <a:latin typeface="Calibri"/>
                <a:ea typeface="ＭＳ Ｐゴシック" pitchFamily="34" charset="-128"/>
                <a:cs typeface="Calibri"/>
              </a:rPr>
              <a:t>Резюме по представлению байесовских сетей</a:t>
            </a:r>
            <a:endParaRPr lang="en-US" sz="3600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397001"/>
            <a:ext cx="8686800" cy="47291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>
                <a:latin typeface="Calibri"/>
                <a:ea typeface="ＭＳ Ｐゴシック" pitchFamily="34" charset="-128"/>
                <a:cs typeface="Calibri"/>
              </a:rPr>
              <a:t>Сети Байеса компактно кодируют совместные распределения (используя условную независимость!)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>
                <a:latin typeface="Calibri"/>
                <a:ea typeface="ＭＳ Ｐゴシック" pitchFamily="34" charset="-128"/>
                <a:cs typeface="Calibri"/>
              </a:rPr>
              <a:t>Гарантированная независимость распределений может быть выведена из структуры графа</a:t>
            </a: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D-</a:t>
            </a:r>
            <a:r>
              <a:rPr lang="ru-RU" sz="2800" dirty="0">
                <a:latin typeface="Calibri"/>
                <a:ea typeface="ＭＳ Ｐゴシック" pitchFamily="34" charset="-128"/>
                <a:cs typeface="Calibri"/>
              </a:rPr>
              <a:t>разделение дает точные гарантии условной независимости прямо из графа.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>
                <a:latin typeface="Calibri"/>
                <a:ea typeface="ＭＳ Ｐゴシック" pitchFamily="34" charset="-128"/>
                <a:cs typeface="Calibri"/>
              </a:rPr>
              <a:t>Совместное распределение байесовской сети может иметь дополнительную (условную) независимость, которую невозможно обнаружить, пока вы не проверите ее конкретное распределение.</a:t>
            </a:r>
            <a:endParaRPr lang="en-US" altLang="ja-JP" sz="2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ＭＳ Ｐゴシック" pitchFamily="34" charset="-128"/>
              </a:rPr>
              <a:t>Байесовские сети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2362200" y="1397001"/>
            <a:ext cx="9423400" cy="4729164"/>
          </a:xfrm>
        </p:spPr>
        <p:txBody>
          <a:bodyPr/>
          <a:lstStyle/>
          <a:p>
            <a:r>
              <a:rPr lang="ru-RU" dirty="0">
                <a:ea typeface="ＭＳ Ｐゴシック" pitchFamily="34" charset="-128"/>
              </a:rPr>
              <a:t>Представление</a:t>
            </a:r>
            <a:endParaRPr lang="en-US" dirty="0">
              <a:ea typeface="ＭＳ Ｐゴシック" pitchFamily="34" charset="-128"/>
            </a:endParaRPr>
          </a:p>
          <a:p>
            <a:pPr lvl="4"/>
            <a:endParaRPr lang="en-US" sz="400" dirty="0">
              <a:ea typeface="ＭＳ Ｐゴシック" pitchFamily="34" charset="-128"/>
            </a:endParaRPr>
          </a:p>
          <a:p>
            <a:pPr lvl="4"/>
            <a:endParaRPr lang="en-US" sz="400" dirty="0">
              <a:ea typeface="ＭＳ Ｐゴシック" pitchFamily="34" charset="-128"/>
            </a:endParaRPr>
          </a:p>
          <a:p>
            <a:r>
              <a:rPr lang="ru-RU" dirty="0">
                <a:ea typeface="ＭＳ Ｐゴシック" pitchFamily="34" charset="-128"/>
              </a:rPr>
              <a:t>Вероятностный вывод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ru-RU" dirty="0">
                <a:ea typeface="ＭＳ Ｐゴシック" pitchFamily="34" charset="-128"/>
              </a:rPr>
              <a:t>Перечисление (точное, экспоненциальная сложность)</a:t>
            </a:r>
          </a:p>
          <a:p>
            <a:pPr lvl="1"/>
            <a:r>
              <a:rPr lang="ru-RU" dirty="0">
                <a:ea typeface="ＭＳ Ｐゴシック" pitchFamily="34" charset="-128"/>
              </a:rPr>
              <a:t>Исключение переменных (точное, наихудший случай экспоненциальная сложность, часто лучше)</a:t>
            </a:r>
          </a:p>
          <a:p>
            <a:pPr lvl="1"/>
            <a:r>
              <a:rPr lang="ru-RU" dirty="0">
                <a:ea typeface="ＭＳ Ｐゴシック" pitchFamily="34" charset="-128"/>
              </a:rPr>
              <a:t>Вероятностный вывод является </a:t>
            </a:r>
            <a:r>
              <a:rPr lang="en-US" dirty="0">
                <a:ea typeface="ＭＳ Ｐゴシック" pitchFamily="34" charset="-128"/>
              </a:rPr>
              <a:t>NP-</a:t>
            </a:r>
            <a:r>
              <a:rPr lang="ru-RU" dirty="0">
                <a:ea typeface="ＭＳ Ｐゴシック" pitchFamily="34" charset="-128"/>
              </a:rPr>
              <a:t>полным</a:t>
            </a:r>
            <a:endParaRPr lang="en-US" dirty="0">
              <a:ea typeface="ＭＳ Ｐゴシック" pitchFamily="34" charset="-128"/>
            </a:endParaRPr>
          </a:p>
          <a:p>
            <a:r>
              <a:rPr lang="ru-RU" dirty="0">
                <a:ea typeface="ＭＳ Ｐゴシック" pitchFamily="34" charset="-128"/>
              </a:rPr>
              <a:t>Условная независимость</a:t>
            </a:r>
            <a:endParaRPr lang="en-US" dirty="0">
              <a:ea typeface="ＭＳ Ｐゴシック" pitchFamily="34" charset="-128"/>
            </a:endParaRPr>
          </a:p>
          <a:p>
            <a:pPr lvl="3"/>
            <a:endParaRPr lang="en-US" sz="400" dirty="0">
              <a:ea typeface="ＭＳ Ｐゴシック" pitchFamily="34" charset="-128"/>
            </a:endParaRPr>
          </a:p>
          <a:p>
            <a:r>
              <a:rPr lang="ru-RU" dirty="0" err="1">
                <a:ea typeface="ＭＳ Ｐゴシック" pitchFamily="34" charset="-128"/>
              </a:rPr>
              <a:t>Сэмплирование</a:t>
            </a:r>
            <a:r>
              <a:rPr lang="en-US" dirty="0">
                <a:ea typeface="ＭＳ Ｐゴシック" pitchFamily="34" charset="-128"/>
              </a:rPr>
              <a:t> </a:t>
            </a:r>
          </a:p>
          <a:p>
            <a:r>
              <a:rPr lang="ru-RU" dirty="0">
                <a:ea typeface="ＭＳ Ｐゴシック" pitchFamily="34" charset="-128"/>
              </a:rPr>
              <a:t>Обучение на данных</a:t>
            </a:r>
            <a:endParaRPr lang="en-US" dirty="0">
              <a:ea typeface="ＭＳ Ｐゴシック" pitchFamily="34" charset="-128"/>
            </a:endParaRPr>
          </a:p>
        </p:txBody>
      </p:sp>
      <p:pic>
        <p:nvPicPr>
          <p:cNvPr id="7373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2" y="1428750"/>
            <a:ext cx="5667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2028825"/>
            <a:ext cx="5667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2" y="4800600"/>
            <a:ext cx="5667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ea typeface="ＭＳ Ｐゴシック" pitchFamily="34" charset="-128"/>
                <a:cs typeface="Calibri"/>
              </a:rPr>
              <a:t>Семантика Байесовской сети</a:t>
            </a:r>
            <a:endParaRPr lang="en-US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7467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 dirty="0">
                <a:latin typeface="Calibri"/>
                <a:ea typeface="ＭＳ Ｐゴシック" pitchFamily="34" charset="-128"/>
                <a:cs typeface="Calibri"/>
              </a:rPr>
              <a:t>Направленный ациклический граф, по одному узлу на случайную величину</a:t>
            </a:r>
            <a:endParaRPr lang="en-US" sz="7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2400" dirty="0">
                <a:latin typeface="Calibri"/>
                <a:ea typeface="ＭＳ Ｐゴシック" pitchFamily="34" charset="-128"/>
                <a:cs typeface="Calibri"/>
              </a:rPr>
              <a:t>Таблица условной вероятности (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CPT) </a:t>
            </a:r>
            <a:r>
              <a:rPr lang="ru-RU" sz="2400" dirty="0">
                <a:latin typeface="Calibri"/>
                <a:ea typeface="ＭＳ Ｐゴシック" pitchFamily="34" charset="-128"/>
                <a:cs typeface="Calibri"/>
              </a:rPr>
              <a:t>для каждого узла</a:t>
            </a: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ru-RU" sz="2000" dirty="0">
                <a:latin typeface="Calibri"/>
                <a:ea typeface="ＭＳ Ｐゴシック" pitchFamily="34" charset="-128"/>
                <a:cs typeface="Calibri"/>
              </a:rPr>
              <a:t>Набор распределений по 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X, </a:t>
            </a:r>
            <a:r>
              <a:rPr lang="ru-RU" sz="2000" dirty="0">
                <a:latin typeface="Calibri"/>
                <a:ea typeface="ＭＳ Ｐゴシック" pitchFamily="34" charset="-128"/>
                <a:cs typeface="Calibri"/>
              </a:rPr>
              <a:t>по одному для каждой комбинации родительских значений:</a:t>
            </a: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000" dirty="0">
              <a:latin typeface="Calibri"/>
              <a:ea typeface="ＭＳ Ｐゴシック" pitchFamily="34" charset="-128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altLang="ja-JP" sz="12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latin typeface="Calibri"/>
                <a:ea typeface="ＭＳ Ｐゴシック" pitchFamily="34" charset="-128"/>
                <a:cs typeface="Calibri"/>
              </a:rPr>
              <a:t>Сети Байеса неявно кодируют совместные распределения</a:t>
            </a:r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altLang="ja-JP" sz="12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2000" dirty="0">
                <a:latin typeface="Calibri"/>
                <a:ea typeface="ＭＳ Ｐゴシック" pitchFamily="34" charset="-128"/>
                <a:cs typeface="Calibri"/>
              </a:rPr>
              <a:t>Как произведение локальных условных распределений</a:t>
            </a: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2000" dirty="0">
                <a:latin typeface="Calibri"/>
                <a:ea typeface="ＭＳ Ｐゴシック" pitchFamily="34" charset="-128"/>
                <a:cs typeface="Calibri"/>
              </a:rPr>
              <a:t>Чтобы увидеть, какую вероятность сеть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 </a:t>
            </a:r>
            <a:r>
              <a:rPr lang="ru-RU" sz="2000" dirty="0">
                <a:latin typeface="Calibri"/>
                <a:ea typeface="ＭＳ Ｐゴシック" pitchFamily="34" charset="-128"/>
                <a:cs typeface="Calibri"/>
              </a:rPr>
              <a:t>дает для полного назначения, перемножьте все соответствующие условные вероятности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: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27660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228395"/>
            <a:ext cx="19272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593" y="5867400"/>
            <a:ext cx="55356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4495801"/>
            <a:ext cx="2062553" cy="23621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312" y="1371600"/>
            <a:ext cx="3724088" cy="2713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972" y="1143000"/>
            <a:ext cx="2635227" cy="1752599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/>
                <a:cs typeface="Calibri"/>
              </a:rPr>
              <a:t>Пример: Сигнализация</a:t>
            </a:r>
            <a:endParaRPr lang="en-US" dirty="0">
              <a:latin typeface="Calibri"/>
              <a:cs typeface="Calibri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566437"/>
              </p:ext>
            </p:extLst>
          </p:nvPr>
        </p:nvGraphicFramePr>
        <p:xfrm>
          <a:off x="1447800" y="1350313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148393"/>
              </p:ext>
            </p:extLst>
          </p:nvPr>
        </p:nvGraphicFramePr>
        <p:xfrm>
          <a:off x="6248400" y="1350313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42010"/>
              </p:ext>
            </p:extLst>
          </p:nvPr>
        </p:nvGraphicFramePr>
        <p:xfrm>
          <a:off x="8686800" y="3165132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238424"/>
              </p:ext>
            </p:extLst>
          </p:nvPr>
        </p:nvGraphicFramePr>
        <p:xfrm>
          <a:off x="762000" y="2923054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259111"/>
              </p:ext>
            </p:extLst>
          </p:nvPr>
        </p:nvGraphicFramePr>
        <p:xfrm>
          <a:off x="6248400" y="2923054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69018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B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5277150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E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4266497" y="2484872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A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5388742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M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3333449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J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31" name="AutoShape 6"/>
          <p:cNvCxnSpPr>
            <a:cxnSpLocks noChangeShapeType="1"/>
            <a:stCxn id="26" idx="5"/>
            <a:endCxn id="27" idx="1"/>
          </p:cNvCxnSpPr>
          <p:nvPr/>
        </p:nvCxnSpPr>
        <p:spPr bwMode="auto">
          <a:xfrm>
            <a:off x="4916905" y="3135280"/>
            <a:ext cx="583429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6"/>
          <p:cNvCxnSpPr>
            <a:cxnSpLocks noChangeShapeType="1"/>
            <a:stCxn id="26" idx="3"/>
            <a:endCxn id="29" idx="7"/>
          </p:cNvCxnSpPr>
          <p:nvPr/>
        </p:nvCxnSpPr>
        <p:spPr bwMode="auto">
          <a:xfrm flipH="1">
            <a:off x="3983857" y="3135280"/>
            <a:ext cx="394232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6"/>
          <p:cNvCxnSpPr>
            <a:cxnSpLocks noChangeShapeType="1"/>
            <a:stCxn id="25" idx="3"/>
            <a:endCxn id="26" idx="7"/>
          </p:cNvCxnSpPr>
          <p:nvPr/>
        </p:nvCxnSpPr>
        <p:spPr bwMode="auto">
          <a:xfrm flipH="1">
            <a:off x="4916905" y="2023413"/>
            <a:ext cx="471837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6"/>
          <p:cNvCxnSpPr>
            <a:cxnSpLocks noChangeShapeType="1"/>
            <a:stCxn id="24" idx="5"/>
            <a:endCxn id="26" idx="1"/>
          </p:cNvCxnSpPr>
          <p:nvPr/>
        </p:nvCxnSpPr>
        <p:spPr bwMode="auto">
          <a:xfrm>
            <a:off x="3819426" y="2023413"/>
            <a:ext cx="558663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257800"/>
            <a:ext cx="4267200" cy="43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9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972" y="1143000"/>
            <a:ext cx="2635227" cy="1752600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/>
                <a:cs typeface="Calibri"/>
              </a:rPr>
              <a:t>Пример: Сигнализация</a:t>
            </a:r>
            <a:endParaRPr lang="en-US" dirty="0">
              <a:latin typeface="Calibri"/>
              <a:cs typeface="Calibri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151250"/>
              </p:ext>
            </p:extLst>
          </p:nvPr>
        </p:nvGraphicFramePr>
        <p:xfrm>
          <a:off x="1447800" y="1350313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375716"/>
              </p:ext>
            </p:extLst>
          </p:nvPr>
        </p:nvGraphicFramePr>
        <p:xfrm>
          <a:off x="6248400" y="1350313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154602"/>
              </p:ext>
            </p:extLst>
          </p:nvPr>
        </p:nvGraphicFramePr>
        <p:xfrm>
          <a:off x="8686800" y="3165132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351627"/>
              </p:ext>
            </p:extLst>
          </p:nvPr>
        </p:nvGraphicFramePr>
        <p:xfrm>
          <a:off x="762000" y="2923054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423698"/>
              </p:ext>
            </p:extLst>
          </p:nvPr>
        </p:nvGraphicFramePr>
        <p:xfrm>
          <a:off x="6248400" y="2923054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69018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B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5277150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E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4266497" y="2484872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A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5388742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M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3333449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J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31" name="AutoShape 6"/>
          <p:cNvCxnSpPr>
            <a:cxnSpLocks noChangeShapeType="1"/>
            <a:stCxn id="26" idx="5"/>
            <a:endCxn id="27" idx="1"/>
          </p:cNvCxnSpPr>
          <p:nvPr/>
        </p:nvCxnSpPr>
        <p:spPr bwMode="auto">
          <a:xfrm>
            <a:off x="4916905" y="3135280"/>
            <a:ext cx="583429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6"/>
          <p:cNvCxnSpPr>
            <a:cxnSpLocks noChangeShapeType="1"/>
            <a:stCxn id="26" idx="3"/>
            <a:endCxn id="29" idx="7"/>
          </p:cNvCxnSpPr>
          <p:nvPr/>
        </p:nvCxnSpPr>
        <p:spPr bwMode="auto">
          <a:xfrm flipH="1">
            <a:off x="3983857" y="3135280"/>
            <a:ext cx="394232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6"/>
          <p:cNvCxnSpPr>
            <a:cxnSpLocks noChangeShapeType="1"/>
            <a:stCxn id="25" idx="3"/>
            <a:endCxn id="26" idx="7"/>
          </p:cNvCxnSpPr>
          <p:nvPr/>
        </p:nvCxnSpPr>
        <p:spPr bwMode="auto">
          <a:xfrm flipH="1">
            <a:off x="4916905" y="2023413"/>
            <a:ext cx="471837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6"/>
          <p:cNvCxnSpPr>
            <a:cxnSpLocks noChangeShapeType="1"/>
            <a:stCxn id="24" idx="5"/>
            <a:endCxn id="26" idx="1"/>
          </p:cNvCxnSpPr>
          <p:nvPr/>
        </p:nvCxnSpPr>
        <p:spPr bwMode="auto">
          <a:xfrm>
            <a:off x="3819426" y="2023413"/>
            <a:ext cx="558663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257800"/>
            <a:ext cx="4267200" cy="430635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5791200"/>
            <a:ext cx="8197144" cy="39034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6324600"/>
            <a:ext cx="4896995" cy="28388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305256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ea typeface="ＭＳ Ｐゴシック" pitchFamily="34" charset="-128"/>
                <a:cs typeface="Calibri"/>
              </a:rPr>
              <a:t>Размер байесовской сети</a:t>
            </a:r>
            <a:endParaRPr lang="en-US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07622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5181600" cy="3124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400" dirty="0">
                <a:latin typeface="Calibri"/>
                <a:ea typeface="ＭＳ Ｐゴシック" pitchFamily="34" charset="-128"/>
                <a:cs typeface="Calibri"/>
              </a:rPr>
              <a:t>Насколько велико совместное распределение по 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N </a:t>
            </a:r>
            <a:r>
              <a:rPr lang="ru-RU" sz="2400" dirty="0">
                <a:latin typeface="Calibri"/>
                <a:ea typeface="ＭＳ Ｐゴシック" pitchFamily="34" charset="-128"/>
                <a:cs typeface="Calibri"/>
              </a:rPr>
              <a:t>булевым переменным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>
                <a:latin typeface="Calibri"/>
                <a:ea typeface="ＭＳ Ｐゴシック" pitchFamily="34" charset="-128"/>
                <a:cs typeface="Calibri"/>
              </a:rPr>
              <a:t>2</a:t>
            </a:r>
            <a:r>
              <a:rPr lang="en-US" sz="3200" baseline="30000" dirty="0">
                <a:latin typeface="Calibri"/>
                <a:ea typeface="ＭＳ Ｐゴシック" pitchFamily="34" charset="-128"/>
                <a:cs typeface="Calibri"/>
              </a:rPr>
              <a:t>N</a:t>
            </a:r>
          </a:p>
          <a:p>
            <a:pPr lvl="7">
              <a:lnSpc>
                <a:spcPct val="9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ru-RU" sz="2400" dirty="0">
                <a:latin typeface="Calibri"/>
                <a:ea typeface="ＭＳ Ｐゴシック" pitchFamily="34" charset="-128"/>
                <a:cs typeface="Calibri"/>
              </a:rPr>
              <a:t>Насколько велика сеть из 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N </a:t>
            </a:r>
            <a:r>
              <a:rPr lang="ru-RU" sz="2400" dirty="0">
                <a:latin typeface="Calibri"/>
                <a:ea typeface="ＭＳ Ｐゴシック" pitchFamily="34" charset="-128"/>
                <a:cs typeface="Calibri"/>
              </a:rPr>
              <a:t>узлов, если узлы имеют до 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k </a:t>
            </a:r>
            <a:r>
              <a:rPr lang="ru-RU" sz="2400" dirty="0">
                <a:latin typeface="Calibri"/>
                <a:ea typeface="ＭＳ Ｐゴシック" pitchFamily="34" charset="-128"/>
                <a:cs typeface="Calibri"/>
              </a:rPr>
              <a:t>родителей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>
                <a:latin typeface="Calibri"/>
                <a:ea typeface="ＭＳ Ｐゴシック" pitchFamily="34" charset="-128"/>
                <a:cs typeface="Calibri"/>
              </a:rPr>
              <a:t>O(N * 2</a:t>
            </a:r>
            <a:r>
              <a:rPr lang="en-US" sz="3200" baseline="30000" dirty="0">
                <a:latin typeface="Calibri"/>
                <a:ea typeface="ＭＳ Ｐゴシック" pitchFamily="34" charset="-128"/>
                <a:cs typeface="Calibri"/>
              </a:rPr>
              <a:t>k+1</a:t>
            </a:r>
            <a:r>
              <a:rPr lang="en-US" sz="3200" dirty="0">
                <a:latin typeface="Calibri"/>
                <a:ea typeface="ＭＳ Ｐゴシック" pitchFamily="34" charset="-128"/>
                <a:cs typeface="Calibri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107622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23304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4208551"/>
            <a:ext cx="7696198" cy="2674428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38800" y="1371600"/>
            <a:ext cx="6400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ru-RU" sz="2400" dirty="0">
                <a:latin typeface="Calibri"/>
                <a:ea typeface="ＭＳ Ｐゴシック" pitchFamily="34" charset="-128"/>
                <a:cs typeface="Calibri"/>
              </a:rPr>
              <a:t>Оба дают вам возможность вычислить</a:t>
            </a: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7">
              <a:lnSpc>
                <a:spcPct val="9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ru-RU" sz="2400" dirty="0">
                <a:latin typeface="Calibri"/>
                <a:ea typeface="ＭＳ Ｐゴシック" pitchFamily="34" charset="-128"/>
                <a:cs typeface="Calibri"/>
              </a:rPr>
              <a:t>Сеть </a:t>
            </a:r>
            <a:r>
              <a:rPr lang="ru-RU" sz="2400" dirty="0" err="1">
                <a:latin typeface="Calibri"/>
                <a:ea typeface="ＭＳ Ｐゴシック" pitchFamily="34" charset="-128"/>
                <a:cs typeface="Calibri"/>
              </a:rPr>
              <a:t>Баейса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: </a:t>
            </a:r>
            <a:r>
              <a:rPr lang="ru-RU" sz="2400" dirty="0">
                <a:latin typeface="Calibri"/>
                <a:ea typeface="ＭＳ Ｐゴシック" pitchFamily="34" charset="-128"/>
                <a:cs typeface="Calibri"/>
              </a:rPr>
              <a:t>Огромная экономия пространства!</a:t>
            </a: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ru-RU" sz="2400" dirty="0">
                <a:latin typeface="Calibri"/>
                <a:ea typeface="ＭＳ Ｐゴシック" pitchFamily="34" charset="-128"/>
                <a:cs typeface="Calibri"/>
              </a:rPr>
              <a:t>Также легче выявить местные 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CPT</a:t>
            </a:r>
          </a:p>
          <a:p>
            <a:pPr>
              <a:lnSpc>
                <a:spcPct val="90000"/>
              </a:lnSpc>
            </a:pPr>
            <a:r>
              <a:rPr lang="ru-RU" sz="2400" dirty="0">
                <a:latin typeface="Calibri"/>
                <a:ea typeface="ＭＳ Ｐゴシック" pitchFamily="34" charset="-128"/>
                <a:cs typeface="Calibri"/>
              </a:rPr>
              <a:t>Также быстрее отвечать на вопросы (прошлая лекция!) 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	</a:t>
            </a:r>
          </a:p>
          <a:p>
            <a:pPr lvl="5">
              <a:lnSpc>
                <a:spcPct val="9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ＭＳ Ｐゴシック" pitchFamily="34" charset="-128"/>
              </a:rPr>
              <a:t>Байесовская сеть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3124200" y="1397001"/>
            <a:ext cx="8661400" cy="4729164"/>
          </a:xfrm>
        </p:spPr>
        <p:txBody>
          <a:bodyPr/>
          <a:lstStyle/>
          <a:p>
            <a:r>
              <a:rPr lang="ru-RU" dirty="0">
                <a:ea typeface="ＭＳ Ｐゴシック" pitchFamily="34" charset="-128"/>
              </a:rPr>
              <a:t>Представление</a:t>
            </a:r>
            <a:endParaRPr lang="en-US" dirty="0">
              <a:ea typeface="ＭＳ Ｐゴシック" pitchFamily="34" charset="-128"/>
            </a:endParaRPr>
          </a:p>
          <a:p>
            <a:pPr lvl="3"/>
            <a:endParaRPr lang="en-US" dirty="0">
              <a:ea typeface="ＭＳ Ｐゴシック" pitchFamily="34" charset="-128"/>
            </a:endParaRPr>
          </a:p>
          <a:p>
            <a:r>
              <a:rPr lang="ru-RU" dirty="0">
                <a:ea typeface="ＭＳ Ｐゴシック" pitchFamily="34" charset="-128"/>
              </a:rPr>
              <a:t>Вероятностный вывод</a:t>
            </a:r>
            <a:endParaRPr lang="en-US" dirty="0">
              <a:ea typeface="ＭＳ Ｐゴシック" pitchFamily="34" charset="-128"/>
            </a:endParaRPr>
          </a:p>
          <a:p>
            <a:r>
              <a:rPr lang="ru-RU" dirty="0">
                <a:ea typeface="ＭＳ Ｐゴシック" pitchFamily="34" charset="-128"/>
              </a:rPr>
              <a:t>Условная независимость</a:t>
            </a:r>
            <a:endParaRPr lang="en-US" dirty="0">
              <a:ea typeface="ＭＳ Ｐゴシック" pitchFamily="34" charset="-128"/>
            </a:endParaRPr>
          </a:p>
          <a:p>
            <a:r>
              <a:rPr lang="ru-RU" dirty="0" err="1">
                <a:ea typeface="ＭＳ Ｐゴシック" pitchFamily="34" charset="-128"/>
              </a:rPr>
              <a:t>Сэмплирование</a:t>
            </a:r>
            <a:endParaRPr lang="en-US" dirty="0">
              <a:ea typeface="ＭＳ Ｐゴシック" pitchFamily="34" charset="-128"/>
            </a:endParaRPr>
          </a:p>
          <a:p>
            <a:r>
              <a:rPr lang="ru-RU" dirty="0">
                <a:ea typeface="ＭＳ Ｐゴシック" pitchFamily="34" charset="-128"/>
              </a:rPr>
              <a:t>Обучение Байесовской сети на данных</a:t>
            </a:r>
            <a:endParaRPr lang="en-US" dirty="0">
              <a:ea typeface="ＭＳ Ｐゴシック" pitchFamily="34" charset="-128"/>
            </a:endParaRPr>
          </a:p>
        </p:txBody>
      </p:sp>
      <p:pic>
        <p:nvPicPr>
          <p:cNvPr id="3891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47800"/>
            <a:ext cx="5667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2367722"/>
            <a:ext cx="5667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7162800" y="39624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Условная независимость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8749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1087120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X </a:t>
            </a:r>
            <a:r>
              <a:rPr lang="ru-RU" dirty="0">
                <a:latin typeface="Calibri"/>
                <a:cs typeface="Calibri"/>
              </a:rPr>
              <a:t>и</a:t>
            </a:r>
            <a:r>
              <a:rPr lang="en-US" dirty="0">
                <a:latin typeface="Calibri"/>
                <a:cs typeface="Calibri"/>
              </a:rPr>
              <a:t> Y </a:t>
            </a:r>
            <a:r>
              <a:rPr lang="ru-RU" dirty="0">
                <a:latin typeface="Calibri"/>
                <a:cs typeface="Calibri"/>
              </a:rPr>
              <a:t>независимы если</a:t>
            </a:r>
            <a:endParaRPr lang="en-US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X </a:t>
            </a:r>
            <a:r>
              <a:rPr lang="ru-RU" dirty="0">
                <a:latin typeface="Calibri"/>
                <a:cs typeface="Calibri"/>
              </a:rPr>
              <a:t>и</a:t>
            </a:r>
            <a:r>
              <a:rPr lang="en-US" dirty="0">
                <a:latin typeface="Calibri"/>
                <a:cs typeface="Calibri"/>
              </a:rPr>
              <a:t> Y </a:t>
            </a:r>
            <a:r>
              <a:rPr lang="ru-RU" dirty="0">
                <a:solidFill>
                  <a:srgbClr val="CC0000"/>
                </a:solidFill>
                <a:latin typeface="Calibri"/>
                <a:cs typeface="Calibri"/>
              </a:rPr>
              <a:t>условно независимы </a:t>
            </a:r>
            <a:r>
              <a:rPr lang="ru-RU" dirty="0">
                <a:latin typeface="Calibri"/>
                <a:cs typeface="Calibri"/>
              </a:rPr>
              <a:t>при данном</a:t>
            </a:r>
            <a:r>
              <a:rPr lang="en-US" dirty="0">
                <a:latin typeface="Calibri"/>
                <a:cs typeface="Calibri"/>
              </a:rPr>
              <a:t> Z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(</a:t>
            </a:r>
            <a:r>
              <a:rPr lang="ru-RU" dirty="0">
                <a:latin typeface="Calibri"/>
                <a:cs typeface="Calibri"/>
              </a:rPr>
              <a:t>Условная</a:t>
            </a:r>
            <a:r>
              <a:rPr lang="en-US" dirty="0">
                <a:latin typeface="Calibri"/>
                <a:cs typeface="Calibri"/>
              </a:rPr>
              <a:t>) </a:t>
            </a:r>
            <a:r>
              <a:rPr lang="ru-RU" dirty="0">
                <a:latin typeface="Calibri"/>
                <a:cs typeface="Calibri"/>
              </a:rPr>
              <a:t>независимость это свойство распределения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ru-RU" dirty="0">
                <a:latin typeface="Calibri"/>
                <a:cs typeface="Calibri"/>
              </a:rPr>
              <a:t>Пример</a:t>
            </a:r>
            <a:r>
              <a:rPr lang="en-US" dirty="0">
                <a:latin typeface="Calibri"/>
                <a:cs typeface="Calibri"/>
              </a:rPr>
              <a:t>: 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</p:txBody>
      </p:sp>
      <p:pic>
        <p:nvPicPr>
          <p:cNvPr id="108749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51075"/>
            <a:ext cx="10160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7493" name="Line 5"/>
          <p:cNvSpPr>
            <a:spLocks noChangeShapeType="1"/>
          </p:cNvSpPr>
          <p:nvPr/>
        </p:nvSpPr>
        <p:spPr bwMode="auto">
          <a:xfrm>
            <a:off x="5867400" y="23622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10000"/>
            <a:ext cx="553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7496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12975"/>
            <a:ext cx="431006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7497" name="Picture 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810000"/>
            <a:ext cx="1401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4724400"/>
            <a:ext cx="4327711" cy="2885140"/>
          </a:xfrm>
          <a:prstGeom prst="rect">
            <a:avLst/>
          </a:prstGeom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3800" y="5638800"/>
            <a:ext cx="3469361" cy="367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7908186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$ P(+b, -e, +a, -j, +m) =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9"/>
  <p:tag name="PICTUREFILESIZE" val="558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$ P(+b, -e, +a, -j, +m) =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9"/>
  <p:tag name="PICTUREFILESIZE" val="558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 P(+b) P(-e) P(+a | +b, -e) P( -j | +a) P( +m | +a )  =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31"/>
  <p:tag name="PICTUREFILESIZE" val="1050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 0.001 \times 0.998 \times 0.94 \times 0.1 \times 0.7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8"/>
  <p:tag name="PICTUREFILESIZE" val="69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796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X \indep Y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8"/>
  <p:tag name="PICTUREFILESIZE" val="241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\forall x,y,z \,\,\, P(x,y|z) = P(x|z)P(y|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6"/>
  <p:tag name="PICTUREFILESIZE" val="1827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\forall x,y \,\,\, P(x,y) = P(x)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46"/>
  <p:tag name="PICTUREFILESIZE" val="1241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X \indep Y | Z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380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Alarm  \indep  Fire  |   Smoke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8"/>
  <p:tag name="PICTUREFILESIZE" val="10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x, y)}{P(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1314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x,y,z) = P(x)P(y|x)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1637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x,y,z) = P(x)P(y|x)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1637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z|x,y) = \frac{P(x,y,z)}{P(x,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4"/>
  <p:tag name="PICTUREFILESIZE" val="1693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\frac{P(x)P(y|x)P(z|y)}{P(x)P(y|x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1"/>
  <p:tag name="PICTUREFILESIZE" val="1871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6"/>
  <p:tag name="PICTUREFILESIZE" val="453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P(x,y,z) = P(y)P(x|y)P(z|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1"/>
  <p:tag name="PICTUREFILESIZE" val="1617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z|x,y) = \frac{P(x,y,z)}{P(x,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4"/>
  <p:tag name="PICTUREFILESIZE" val="1693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6"/>
  <p:tag name="PICTUREFILESIZE" val="45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\frac{P(y)P(x|y)P(z|y)}{P(y)P(x|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0"/>
  <p:tag name="PICTUREFILESIZE" val="1959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P(x,y,z) = P(y)P(x|y)P(z|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1"/>
  <p:tag name="PICTUREFILESIZE" val="1617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, y) = P(x | y) 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1045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i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"/>
  <p:tag name="PICTUREFILESIZE" val="149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j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"/>
  <p:tag name="PICTUREFILESIZE" val="161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R \indep B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223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R \indep B | T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320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R \indep B | T'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2"/>
  <p:tag name="PICTUREFILESIZE" val="353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T' | T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9"/>
  <p:tag name="PICTUREFILESIZE" val="284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183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 | T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282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 | T'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322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 | T, R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440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T \indep D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6"/>
  <p:tag name="PICTUREFILESIZE" val="184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T \indep D | R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9"/>
  <p:tag name="PICTUREFILESIZE" val="309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T \indep D | R, 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02"/>
  <p:tag name="PICTUREFILESIZE" val="467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4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begin{eqnarray*}&#10;P(X_1, X_2, \ldots X_n) &amp; = &amp; P(X_1) P(X_2 | X_1) P(X_3|X_1,X_2) \ldots \\&#10;&amp; = &amp; \prod_{i=1}^n P(X_i | X_1, \ldots, X_{i-1})&#10;\end{eqnarray*}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1"/>
  <p:tag name="PICTUREFILESIZE" val="4129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|a_1 \ldots a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34"/>
  <p:tag name="PICTUREFILESIZE" val="67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 = \prod_{i=1}^n P(x_i | \mbox{\it parents}(X_i)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92"/>
  <p:tag name="PICTUREFILESIZE" val="23952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60414</TotalTime>
  <Words>1848</Words>
  <Application>Microsoft Macintosh PowerPoint</Application>
  <PresentationFormat>Широкоэкранный</PresentationFormat>
  <Paragraphs>578</Paragraphs>
  <Slides>33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8" baseType="lpstr">
      <vt:lpstr>Arial</vt:lpstr>
      <vt:lpstr>Calibri</vt:lpstr>
      <vt:lpstr>Times New Roman</vt:lpstr>
      <vt:lpstr>Wingdings</vt:lpstr>
      <vt:lpstr>dan-berkeley-nlp-v1</vt:lpstr>
      <vt:lpstr>Презентация PowerPoint</vt:lpstr>
      <vt:lpstr>Резюме по вероятностям</vt:lpstr>
      <vt:lpstr>Сеть Байеса</vt:lpstr>
      <vt:lpstr>Семантика Байесовской сети</vt:lpstr>
      <vt:lpstr>Пример: Сигнализация</vt:lpstr>
      <vt:lpstr>Пример: Сигнализация</vt:lpstr>
      <vt:lpstr>Размер байесовской сети</vt:lpstr>
      <vt:lpstr>Байесовская сеть</vt:lpstr>
      <vt:lpstr>Условная независимость</vt:lpstr>
      <vt:lpstr>Сеть Байеса: Предположение</vt:lpstr>
      <vt:lpstr>Пример</vt:lpstr>
      <vt:lpstr>Независимость в сети Байеса</vt:lpstr>
      <vt:lpstr>D-разделимость: План</vt:lpstr>
      <vt:lpstr>D-разделимость: План</vt:lpstr>
      <vt:lpstr>Причинные цепочки</vt:lpstr>
      <vt:lpstr>Причинные цепочки</vt:lpstr>
      <vt:lpstr>Общие причины</vt:lpstr>
      <vt:lpstr>Общая причина</vt:lpstr>
      <vt:lpstr>Общий эффект</vt:lpstr>
      <vt:lpstr>Общий эффект</vt:lpstr>
      <vt:lpstr>Общий случай</vt:lpstr>
      <vt:lpstr>Общий случай</vt:lpstr>
      <vt:lpstr>Достижимость</vt:lpstr>
      <vt:lpstr>Активные / Неактивные Пути</vt:lpstr>
      <vt:lpstr>D-Разделимость</vt:lpstr>
      <vt:lpstr>Пример</vt:lpstr>
      <vt:lpstr>Пример</vt:lpstr>
      <vt:lpstr>Пример</vt:lpstr>
      <vt:lpstr>Значение структуры</vt:lpstr>
      <vt:lpstr>Вычисление всех независимостей</vt:lpstr>
      <vt:lpstr>Распределения ограничений топологии</vt:lpstr>
      <vt:lpstr>Резюме по представлению байесовских сетей</vt:lpstr>
      <vt:lpstr>Байесовские сети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Microsoft Office User</cp:lastModifiedBy>
  <cp:revision>3729</cp:revision>
  <cp:lastPrinted>2015-03-05T17:18:25Z</cp:lastPrinted>
  <dcterms:created xsi:type="dcterms:W3CDTF">2004-08-27T04:16:05Z</dcterms:created>
  <dcterms:modified xsi:type="dcterms:W3CDTF">2023-04-18T18:06:56Z</dcterms:modified>
</cp:coreProperties>
</file>