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60" r:id="rId2"/>
    <p:sldId id="598" r:id="rId3"/>
    <p:sldId id="599" r:id="rId4"/>
    <p:sldId id="600" r:id="rId5"/>
    <p:sldId id="601" r:id="rId6"/>
    <p:sldId id="602" r:id="rId7"/>
    <p:sldId id="603" r:id="rId8"/>
    <p:sldId id="604" r:id="rId9"/>
    <p:sldId id="605" r:id="rId10"/>
    <p:sldId id="606" r:id="rId11"/>
    <p:sldId id="607" r:id="rId12"/>
    <p:sldId id="608" r:id="rId13"/>
    <p:sldId id="609" r:id="rId14"/>
    <p:sldId id="610" r:id="rId15"/>
    <p:sldId id="611" r:id="rId16"/>
    <p:sldId id="612" r:id="rId17"/>
    <p:sldId id="613" r:id="rId18"/>
    <p:sldId id="614" r:id="rId19"/>
    <p:sldId id="615" r:id="rId20"/>
    <p:sldId id="616" r:id="rId21"/>
    <p:sldId id="617" r:id="rId22"/>
    <p:sldId id="61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pos="2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262626"/>
    <a:srgbClr val="FF00CB"/>
    <a:srgbClr val="5151FF"/>
    <a:srgbClr val="FF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277"/>
    <p:restoredTop sz="94676"/>
  </p:normalViewPr>
  <p:slideViewPr>
    <p:cSldViewPr snapToGrid="0" snapToObjects="1" showGuides="1">
      <p:cViewPr varScale="1">
        <p:scale>
          <a:sx n="120" d="100"/>
          <a:sy n="120" d="100"/>
        </p:scale>
        <p:origin x="1000" y="184"/>
      </p:cViewPr>
      <p:guideLst>
        <p:guide orient="horz" pos="709"/>
        <p:guide pos="2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80036-D26A-B341-B034-B9FD2002476C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4754B-849D-2349-9DA7-2029B90F5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895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28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06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512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21567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51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09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97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36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21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85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70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23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252AE-C3AD-F64D-9D8B-E93D532416B6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0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6VGMdfp8xvsBNBhMttWlzsJHuLKXPc6D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6VGMdfp8xvsBNBhMttWlzsJHuLKXPc6D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H2oZnJRXir3GrjzHHZtqcmNkr89OfL9y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H2oZnJRXir3GrjzHHZtqcmNkr89OfL9y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3DAD7-96C5-2441-A99D-6DEE1C621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290" y="178676"/>
            <a:ext cx="8711165" cy="1639491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Математика для </a:t>
            </a:r>
            <a:r>
              <a:rPr lang="en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Data Science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9F196A-0719-F34C-B4AC-31A46D933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8297" y="3344249"/>
            <a:ext cx="5487158" cy="2886429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Владимир Анатольевич Судаков</a:t>
            </a:r>
          </a:p>
          <a:p>
            <a:pPr algn="l"/>
            <a:r>
              <a:rPr lang="ru-RU" dirty="0"/>
              <a:t>доктор технических наук,</a:t>
            </a:r>
          </a:p>
          <a:p>
            <a:pPr algn="l"/>
            <a:r>
              <a:rPr lang="ru-RU" dirty="0"/>
              <a:t>Профессор кафедры 806 МАИ</a:t>
            </a:r>
          </a:p>
          <a:p>
            <a:pPr algn="l"/>
            <a:r>
              <a:rPr lang="en-US" dirty="0" err="1"/>
              <a:t>sudakov@ws-dss.com</a:t>
            </a:r>
            <a:endParaRPr lang="ru-RU" dirty="0"/>
          </a:p>
          <a:p>
            <a:pPr algn="l"/>
            <a:r>
              <a:rPr lang="en-US" dirty="0"/>
              <a:t>Telegram</a:t>
            </a:r>
            <a:r>
              <a:rPr lang="ru-RU" dirty="0"/>
              <a:t>:</a:t>
            </a:r>
            <a:r>
              <a:rPr lang="en-US" dirty="0"/>
              <a:t> @</a:t>
            </a:r>
            <a:r>
              <a:rPr lang="en" dirty="0"/>
              <a:t>vladimir_255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9CE4C-0A07-5049-8B5F-232E1C68F429}"/>
              </a:ext>
            </a:extLst>
          </p:cNvPr>
          <p:cNvSpPr txBox="1"/>
          <p:nvPr/>
        </p:nvSpPr>
        <p:spPr>
          <a:xfrm>
            <a:off x="1906293" y="2288820"/>
            <a:ext cx="54871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rgbClr val="00B0F0"/>
                </a:solidFill>
                <a:latin typeface="Consolas" charset="0"/>
                <a:cs typeface="Consolas" charset="0"/>
              </a:rPr>
              <a:t>Оценивание параметров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31288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C1DFD-2661-2C45-B44D-FE302121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Нахождение доверительного интервала для </a:t>
            </a:r>
            <a:r>
              <a:rPr lang="ru-RU" sz="4000" dirty="0" err="1"/>
              <a:t>мат.ожидания</a:t>
            </a:r>
            <a:endParaRPr lang="ru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966B944-6918-3849-9E42-7585E9D633A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46567" y="1600200"/>
                <a:ext cx="8229600" cy="4967600"/>
              </a:xfrm>
            </p:spPr>
            <p:txBody>
              <a:bodyPr/>
              <a:lstStyle/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;   </m:t>
                      </m:r>
                      <m:acc>
                        <m:accPr>
                          <m:chr m:val="̃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ru-RU" sz="1600" dirty="0"/>
                  <a:t>При большом </a:t>
                </a:r>
                <a:r>
                  <a:rPr lang="en-US" sz="1600" dirty="0"/>
                  <a:t>n</a:t>
                </a:r>
                <a:r>
                  <a:rPr lang="ru-RU" sz="1600" dirty="0"/>
                  <a:t> (на практике даже для </a:t>
                </a:r>
                <a:r>
                  <a:rPr lang="en-US" sz="1600" dirty="0"/>
                  <a:t>n</a:t>
                </a:r>
                <a:r>
                  <a:rPr lang="ru-RU" sz="1600" dirty="0"/>
                  <a:t> </a:t>
                </a:r>
                <a:r>
                  <a:rPr lang="en-US" sz="1600" dirty="0"/>
                  <a:t>10</a:t>
                </a:r>
                <a:r>
                  <a:rPr lang="ru-RU" sz="1600" dirty="0"/>
                  <a:t>-</a:t>
                </a:r>
                <a:r>
                  <a:rPr lang="en-US" sz="1600" dirty="0"/>
                  <a:t>20</a:t>
                </a:r>
                <a:r>
                  <a:rPr lang="ru-RU" sz="1600" dirty="0"/>
                  <a:t>)</a:t>
                </a:r>
                <a:r>
                  <a:rPr lang="en-US" sz="1600" dirty="0"/>
                  <a:t> </a:t>
                </a:r>
                <a:r>
                  <a:rPr lang="ru-RU" sz="1600" dirty="0"/>
                  <a:t>закон распределения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ru-RU" sz="1600" dirty="0"/>
                  <a:t> приближенно можно считать нормальным. Параметры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dirty="0"/>
                  <a:t> </a:t>
                </a:r>
                <a:r>
                  <a:rPr lang="ru-RU" sz="1600" dirty="0"/>
                  <a:t>и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600" dirty="0"/>
                  <a:t>.</a:t>
                </a:r>
                <a:endParaRPr lang="ru-RU" sz="16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6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Ф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−1,</m:t>
                      </m:r>
                    </m:oMath>
                  </m:oMathPara>
                </a14:m>
                <a:endParaRPr lang="en-US" sz="16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skw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ru-RU" sz="16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Ф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−1=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Ф</m:t>
                          </m:r>
                        </m:e>
                        <m:sup>
                          <m:r>
                            <a:rPr lang="ru-RU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ru-RU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sz="16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ru-RU" sz="1600" dirty="0"/>
                  <a:t>Приближенно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skw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̃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sz="16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Ф</m:t>
                          </m:r>
                        </m:e>
                        <m:sup>
                          <m:r>
                            <a:rPr lang="ru-RU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ru-RU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sz="16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̃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966B944-6918-3849-9E42-7585E9D633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6567" y="1600200"/>
                <a:ext cx="8229600" cy="4967600"/>
              </a:xfrm>
              <a:blipFill>
                <a:blip r:embed="rId2"/>
                <a:stretch>
                  <a:fillRect t="-48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426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741F1E-7D1F-0947-9CEF-B8429C95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Пример нахождения доверительного интервала для </a:t>
            </a:r>
            <a:r>
              <a:rPr lang="ru-RU" sz="4000" dirty="0" err="1"/>
              <a:t>мат.ожидания</a:t>
            </a:r>
            <a:endParaRPr lang="ru-RU" sz="40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0A688B-CF23-3246-81F9-52A7701F9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" dirty="0">
                <a:hlinkClick r:id="rId2"/>
              </a:rPr>
              <a:t>https://colab.research.google.com/drive/16VGMdfp8xvsBNBhMttWlzsJHuLKXPc6D</a:t>
            </a:r>
            <a:endParaRPr lang="ru-RU" dirty="0"/>
          </a:p>
          <a:p>
            <a:pPr marL="381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2313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C9367-7A73-4C4E-A2A9-9BE7572F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Доверительный интервал для дисперсии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25AE3B2-76C3-4A49-902C-C64001E974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</m:t>
                      </m:r>
                      <m:acc>
                        <m:accPr>
                          <m:chr m:val="̃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  <a:p>
                <a:pPr marL="3810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величины не являются независимыми, они зависят от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ru-RU" dirty="0"/>
                  <a:t> куда входят все. Но при </a:t>
                </a:r>
                <a:r>
                  <a:rPr lang="en-US" dirty="0"/>
                  <a:t>n 2—30 </a:t>
                </a:r>
                <a:r>
                  <a:rPr lang="ru-RU" dirty="0" err="1"/>
                  <a:t>гео</a:t>
                </a:r>
                <a:r>
                  <a:rPr lang="ru-RU" dirty="0"/>
                  <a:t> можно считать нормальным.</a:t>
                </a: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b="0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38100" indent="0">
                  <a:buNone/>
                </a:pPr>
                <a:endParaRPr lang="en-US" dirty="0"/>
              </a:p>
              <a:p>
                <a:pPr marL="3810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даст невысокую точность</a:t>
                </a: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25AE3B2-76C3-4A49-902C-C64001E974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14066" r="-926" b="-35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755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24A23-DA98-CC4B-AC3C-9993E9B1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Доверительный интервал для дисперсии</a:t>
            </a:r>
            <a:r>
              <a:rPr lang="en-US" dirty="0"/>
              <a:t> (2)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57B3A58-1CDC-2D47-AB01-5D22BF4976C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199" y="1600200"/>
                <a:ext cx="6794205" cy="5257800"/>
              </a:xfrm>
            </p:spPr>
            <p:txBody>
              <a:bodyPr/>
              <a:lstStyle/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en-US" sz="1400" b="0" dirty="0"/>
                  <a:t> </a:t>
                </a:r>
                <a:r>
                  <a:rPr lang="ru-RU" sz="1400" b="0" dirty="0"/>
                  <a:t>Для нормального </a:t>
                </a:r>
                <a:r>
                  <a:rPr lang="ru-RU" sz="1400" dirty="0"/>
                  <a:t>закона: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ru-RU" sz="1400" b="0" i="0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sz="14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  <m:acc>
                        <m:accPr>
                          <m:chr m:val="̃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ru-RU" sz="14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ru-RU" sz="1400" dirty="0"/>
                  <a:t>Для равномерного закона:</a:t>
                </a:r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RU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ru-RU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u-RU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ru-RU" sz="1400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den>
                      </m:f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RU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1.8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14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.8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+1.2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.8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+1.2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e>
                      </m:rad>
                      <m:acc>
                        <m:accPr>
                          <m:chr m:val="̃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ru-RU" sz="1400" dirty="0"/>
                  <a:t>Когда закон не известен и нет оснований считать что он сильно отличается от нормального (не обладает заметным эксцессом), то рекомендуется считать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sub>
                    </m:sSub>
                  </m:oMath>
                </a14:m>
                <a:r>
                  <a:rPr lang="ru-RU" sz="1400" dirty="0"/>
                  <a:t> по формуле для нормального закона. </a:t>
                </a:r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57B3A58-1CDC-2D47-AB01-5D22BF4976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199" y="1600200"/>
                <a:ext cx="6794205" cy="5257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Статистическая помощь! .Общая теория статистики. - 5.9. Моменты  распределения и показатели его формы">
            <a:extLst>
              <a:ext uri="{FF2B5EF4-FFF2-40B4-BE49-F238E27FC236}">
                <a16:creationId xmlns:a16="http://schemas.microsoft.com/office/drawing/2014/main" id="{5613E38A-C4A0-1A46-9CCD-5F3FCDF5C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832" y="3429000"/>
            <a:ext cx="3191680" cy="167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04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741F1E-7D1F-0947-9CEF-B8429C95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Пример нахождения доверительного интервала для дисперсии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0A688B-CF23-3246-81F9-52A7701F9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" dirty="0">
                <a:hlinkClick r:id="rId2"/>
              </a:rPr>
              <a:t>https://colab.research.google.com/drive/16VGMdfp8xvsBNBhMttWlzsJHuLKXPc6D</a:t>
            </a:r>
            <a:endParaRPr lang="ru-RU" dirty="0"/>
          </a:p>
          <a:p>
            <a:pPr marL="381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6288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DC59C-4FE4-F445-BF00-C738935A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Точные методы построения доверительных интервалов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DCD6F0-178D-2F43-B11A-D1AC6395DB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точного нахождения доверительных интервалов нужно знать закон распределения Х</a:t>
            </a:r>
          </a:p>
          <a:p>
            <a:r>
              <a:rPr lang="ru-RU" dirty="0"/>
              <a:t>Параметры этого закона иногда можно и не знать. Задача решается путем перехода к другой случайной величине. </a:t>
            </a:r>
          </a:p>
          <a:p>
            <a:r>
              <a:rPr lang="ru-RU" dirty="0"/>
              <a:t>Например, для нормального закона. </a:t>
            </a:r>
          </a:p>
          <a:p>
            <a:pPr marL="381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401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46703-AE68-FB49-A5F9-43617D98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Доверительные интервалы </a:t>
            </a:r>
            <a:r>
              <a:rPr lang="ru-RU" dirty="0" err="1"/>
              <a:t>дла</a:t>
            </a:r>
            <a:r>
              <a:rPr lang="ru-RU" dirty="0"/>
              <a:t> нормального закона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5B67E976-1D06-634E-989E-FFF31A56B3C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38100" indent="0">
                  <a:buNone/>
                </a:pPr>
                <a:r>
                  <a:rPr lang="ru-RU" dirty="0"/>
                  <a:t>Подчиняется закону распределения Стьюдента с </a:t>
                </a:r>
                <a:r>
                  <a:rPr lang="en-US" dirty="0"/>
                  <a:t>n-1 </a:t>
                </a:r>
                <a:r>
                  <a:rPr lang="ru-RU" dirty="0"/>
                  <a:t>степенью свободы:</a:t>
                </a:r>
              </a:p>
              <a:p>
                <a:pPr marL="38100" indent="0">
                  <a:buNone/>
                </a:pPr>
                <a:endParaRPr lang="ru-RU" dirty="0"/>
              </a:p>
              <a:p>
                <a:pPr marL="3810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5B67E976-1D06-634E-989E-FFF31A56B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1279" r="-16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4CCD8F-474D-2542-817F-2D48AADB9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90" y="3667937"/>
            <a:ext cx="6931732" cy="248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34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3CDEA-1D6C-6341-82D8-02E55D836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Доверительные интервалы </a:t>
            </a:r>
            <a:r>
              <a:rPr lang="ru-RU" dirty="0" err="1"/>
              <a:t>дла</a:t>
            </a:r>
            <a:r>
              <a:rPr lang="ru-RU" dirty="0"/>
              <a:t> нормального закона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C93110D8-0C71-374C-9920-1854DD38552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38100" indent="0">
                  <a:buNone/>
                </a:pPr>
                <a:r>
                  <a:rPr lang="ru-RU" dirty="0"/>
                  <a:t>имеет распределение хи-квадрат </a:t>
                </a:r>
                <a:r>
                  <a:rPr lang="en-US" dirty="0"/>
                  <a:t>c n-1 </a:t>
                </a:r>
                <a:r>
                  <a:rPr lang="ru-RU" dirty="0"/>
                  <a:t>степенью свободы. </a:t>
                </a: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num>
                                        <m:den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l-G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num>
                                    <m:den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при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при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C93110D8-0C71-374C-9920-1854DD3855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91" t="-43478" b="-718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7227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484F4-B85F-1543-93AE-61ED3D7B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Переход к величине </a:t>
            </a:r>
            <a:r>
              <a:rPr lang="en-US" dirty="0"/>
              <a:t>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B3A483E-7F7D-BC41-A347-DD999B4B743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38100" indent="0">
                  <a:buNone/>
                </a:pPr>
                <a:endParaRPr lang="en-US" sz="2000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rad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38100" indent="0">
                  <a:buNone/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38100" indent="0">
                  <a:buNone/>
                </a:pPr>
                <a:r>
                  <a:rPr lang="ru-RU" sz="2000" dirty="0">
                    <a:ea typeface="Cambria Math" panose="02040503050406030204" pitchFamily="18" charset="0"/>
                  </a:rPr>
                  <a:t>Так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sz="2000" dirty="0">
                    <a:ea typeface="Cambria Math" panose="02040503050406030204" pitchFamily="18" charset="0"/>
                  </a:rPr>
                  <a:t> четная функция: </a:t>
                </a:r>
                <a14:m>
                  <m:oMath xmlns:m="http://schemas.openxmlformats.org/officeDocument/2006/math"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ru-RU" sz="2000" dirty="0">
                    <a:ea typeface="Cambria Math" panose="02040503050406030204" pitchFamily="18" charset="0"/>
                  </a:rPr>
                  <a:t> по таблице можно найти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ru-RU" sz="2000" dirty="0">
                    <a:ea typeface="Cambria Math" panose="02040503050406030204" pitchFamily="18" charset="0"/>
                  </a:rPr>
                  <a:t> по заданному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sz="2000" dirty="0">
                    <a:ea typeface="Cambria Math" panose="02040503050406030204" pitchFamily="18" charset="0"/>
                  </a:rPr>
                  <a:t> </a:t>
                </a: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ru-R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.                  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̃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̃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38100" indent="0">
                  <a:buNone/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38100" indent="0">
                  <a:buNone/>
                </a:pPr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38100" indent="0">
                  <a:buNone/>
                </a:pPr>
                <a:endParaRPr lang="ru-RU" sz="2000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B3A483E-7F7D-BC41-A347-DD999B4B74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309" t="-512" r="-1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7155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88748-54E4-A942-B3E9-578234C2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расчетов</a:t>
            </a:r>
            <a:r>
              <a:rPr lang="en-US" dirty="0"/>
              <a:t> </a:t>
            </a:r>
            <a:r>
              <a:rPr lang="ru-RU" dirty="0"/>
              <a:t>интервала </a:t>
            </a:r>
            <a:r>
              <a:rPr lang="ru-RU" dirty="0" err="1"/>
              <a:t>мат.ожидания</a:t>
            </a:r>
            <a:r>
              <a:rPr lang="ru-RU" dirty="0"/>
              <a:t> Т-критерием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DF762F-AD41-1B41-8A66-42C648FD95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" dirty="0">
                <a:hlinkClick r:id="rId2"/>
              </a:rPr>
              <a:t>https://colab.research.google.com/drive/1H2oZnJRXir3GrjzHHZtqcmNkr89OfL9y</a:t>
            </a:r>
            <a:endParaRPr lang="ru-RU" dirty="0"/>
          </a:p>
          <a:p>
            <a:pPr marL="381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918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CFA1A-4026-3E40-A4C1-A4E74AEB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09CFCA-115A-4A42-B221-1B76011285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поиска закона распределения нужно много наблюдений</a:t>
            </a:r>
          </a:p>
          <a:p>
            <a:r>
              <a:rPr lang="ru-RU" dirty="0"/>
              <a:t>А что делать если их мало?</a:t>
            </a:r>
          </a:p>
          <a:p>
            <a:r>
              <a:rPr lang="ru-RU" dirty="0"/>
              <a:t>На основе ограниченного числа наблюдений можно приблизительно найти параметры законов – мат. ожидание, дисперсия …</a:t>
            </a:r>
          </a:p>
          <a:p>
            <a:r>
              <a:rPr lang="ru-RU" dirty="0"/>
              <a:t>Любая оценка на основе опытов – случайная величина</a:t>
            </a:r>
          </a:p>
          <a:p>
            <a:r>
              <a:rPr lang="ru-RU" dirty="0"/>
              <a:t>Будем заниматься поиском «оценок параметров»</a:t>
            </a:r>
          </a:p>
          <a:p>
            <a:r>
              <a:rPr lang="ru-RU" dirty="0"/>
              <a:t>Желательно найти оценку с минимальной ошибкой</a:t>
            </a:r>
          </a:p>
        </p:txBody>
      </p:sp>
    </p:spTree>
    <p:extLst>
      <p:ext uri="{BB962C8B-B14F-4D97-AF65-F5344CB8AC3E}">
        <p14:creationId xmlns:p14="http://schemas.microsoft.com/office/powerpoint/2010/main" val="3917285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41AF1-1DC3-CC47-904F-D257C797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Точный интервал для дисперсии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71C8713-A8BA-2045-9E02-74167F27A18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199" y="1600200"/>
                <a:ext cx="8357192" cy="4967600"/>
              </a:xfrm>
            </p:spPr>
            <p:txBody>
              <a:bodyPr/>
              <a:lstStyle/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ru-RU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acc>
                        <m:accPr>
                          <m:chr m:val="̃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38100" indent="0">
                  <a:buNone/>
                </a:pPr>
                <a:r>
                  <a:rPr lang="ru-RU" sz="2400" dirty="0"/>
                  <a:t>Закон не симметричен</a:t>
                </a:r>
              </a:p>
              <a:p>
                <a:pPr marL="38100" indent="0">
                  <a:buNone/>
                </a:pPr>
                <a:r>
                  <a:rPr lang="ru-RU" sz="2400" dirty="0"/>
                  <a:t>Условимся выбирать интервал так чтобы слева и справа была одинаковая площадь:</a:t>
                </a: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ru-RU" sz="2400" dirty="0"/>
              </a:p>
              <a:p>
                <a:pPr marL="38100" indent="0">
                  <a:buNone/>
                </a:pPr>
                <a:endParaRPr lang="ru-RU" sz="2400" dirty="0"/>
              </a:p>
              <a:p>
                <a:pPr marL="38100" indent="0"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71C8713-A8BA-2045-9E02-74167F27A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199" y="1600200"/>
                <a:ext cx="8357192" cy="4967600"/>
              </a:xfrm>
              <a:blipFill>
                <a:blip r:embed="rId2"/>
                <a:stretch>
                  <a:fillRect l="-759" t="-256" r="-3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02F16B6-697B-5B4D-AF0D-955B4C744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832" y="4561367"/>
            <a:ext cx="3955312" cy="229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0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41AF1-1DC3-CC47-904F-D257C797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Точный интервал для дисперсии</a:t>
            </a:r>
            <a:r>
              <a:rPr lang="en-US" dirty="0"/>
              <a:t> (2)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71C8713-A8BA-2045-9E02-74167F27A18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199" y="1600200"/>
                <a:ext cx="8229600" cy="4967600"/>
              </a:xfrm>
            </p:spPr>
            <p:txBody>
              <a:bodyPr/>
              <a:lstStyle/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pPr marL="38100" indent="0">
                  <a:buNone/>
                </a:pPr>
                <a:endParaRPr lang="en-US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  <a:p>
                <a:pPr marL="38100" indent="0">
                  <a:buNone/>
                </a:pPr>
                <a:endParaRPr lang="en-US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pPr marL="38100" indent="0">
                  <a:buNone/>
                </a:pPr>
                <a:r>
                  <a:rPr lang="ru-RU" dirty="0"/>
                  <a:t>Равносильно</a:t>
                </a: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3810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71C8713-A8BA-2045-9E02-74167F27A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199" y="1600200"/>
                <a:ext cx="8229600" cy="4967600"/>
              </a:xfrm>
              <a:blipFill>
                <a:blip r:embed="rId2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449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88748-54E4-A942-B3E9-578234C2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расчетов</a:t>
            </a:r>
            <a:r>
              <a:rPr lang="en-US" dirty="0"/>
              <a:t> </a:t>
            </a:r>
            <a:r>
              <a:rPr lang="ru-RU" dirty="0"/>
              <a:t>интервала дисперсии </a:t>
            </a:r>
            <a:r>
              <a:rPr lang="en-US" dirty="0"/>
              <a:t>V-</a:t>
            </a:r>
            <a:r>
              <a:rPr lang="ru-RU" dirty="0"/>
              <a:t>критерием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DF762F-AD41-1B41-8A66-42C648FD95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" dirty="0">
                <a:hlinkClick r:id="rId2"/>
              </a:rPr>
              <a:t>https://colab.research.google.com/drive/1H2oZnJRXir3GrjzHHZtqcmNkr89OfL9y</a:t>
            </a:r>
            <a:endParaRPr lang="ru-RU" dirty="0"/>
          </a:p>
          <a:p>
            <a:pPr marL="381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50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27F5B-17C0-7047-9E29-B781EE87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Общая задача оценки параметров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1C16482D-A858-4C43-A4DC-C447E0A7274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8100" indent="0">
                  <a:buNone/>
                </a:pPr>
                <a:r>
                  <a:rPr lang="ru-RU" dirty="0"/>
                  <a:t>Дано:</a:t>
                </a:r>
              </a:p>
              <a:p>
                <a:pPr marL="38100" indent="0">
                  <a:buNone/>
                </a:pPr>
                <a:r>
                  <a:rPr lang="ru-RU" dirty="0"/>
                  <a:t>Наблюдения </a:t>
                </a:r>
                <a:r>
                  <a:rPr lang="ru-RU" dirty="0" err="1"/>
                  <a:t>сл.величины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:r>
                  <a:rPr lang="ru-RU" dirty="0"/>
                  <a:t>Закон распределения наблюдений одинаков</a:t>
                </a:r>
              </a:p>
              <a:p>
                <a:pPr marL="3810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ru-RU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оценка</a:t>
                </a:r>
              </a:p>
              <a:p>
                <a:pPr marL="381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ru-RU" dirty="0"/>
                  <a:t> - это функция</a:t>
                </a:r>
              </a:p>
              <a:p>
                <a:pPr marL="381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ru-RU" dirty="0"/>
                  <a:t> - это случайная величина </a:t>
                </a:r>
              </a:p>
              <a:p>
                <a:pPr marL="38100" indent="0">
                  <a:buNone/>
                </a:pPr>
                <a:r>
                  <a:rPr lang="ru-RU" dirty="0"/>
                  <a:t>Закон распределения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ru-RU" dirty="0"/>
                  <a:t> зависит от:</a:t>
                </a:r>
              </a:p>
              <a:p>
                <a:pPr marL="38100" indent="0">
                  <a:buNone/>
                </a:pPr>
                <a:r>
                  <a:rPr lang="ru-RU" dirty="0"/>
                  <a:t>1) закона распределения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ru-RU" dirty="0"/>
              </a:p>
              <a:p>
                <a:pPr marL="38100" indent="0">
                  <a:buNone/>
                </a:pPr>
                <a:r>
                  <a:rPr lang="ru-RU" dirty="0"/>
                  <a:t>2) числа наблюдений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ru-RU" dirty="0"/>
              </a:p>
              <a:p>
                <a:pPr marL="38100" indent="0">
                  <a:buNone/>
                </a:pPr>
                <a:r>
                  <a:rPr lang="ru-RU" dirty="0"/>
                  <a:t>Нужно найти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ru-RU" dirty="0"/>
                  <a:t> удовлетворяющую требованиям на следующем </a:t>
                </a:r>
                <a:r>
                  <a:rPr lang="ru-RU" dirty="0" err="1"/>
                  <a:t>слайте</a:t>
                </a:r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1C16482D-A858-4C43-A4DC-C447E0A72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b="-5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72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D7600F35-02AD-7C4A-A740-503DC7D1E5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Требования к оценке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D7600F35-02AD-7C4A-A740-503DC7D1E5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86" b="-219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5024384-879A-D241-8547-A4C3D26BB48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Состоятельность: при увеличении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dirty="0"/>
                  <a:t> </a:t>
                </a:r>
                <a:r>
                  <a:rPr lang="ru-RU" dirty="0"/>
                  <a:t>оценка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ru-RU" dirty="0"/>
                  <a:t> должна сходиться по вероятности к параметру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r>
                  <a:rPr lang="ru-RU" dirty="0" err="1"/>
                  <a:t>Несмещенность</a:t>
                </a:r>
                <a:r>
                  <a:rPr lang="ru-RU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r>
                  <a:rPr lang="ru-RU" dirty="0"/>
                  <a:t>Эффективность: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endParaRPr lang="en-US" dirty="0"/>
              </a:p>
              <a:p>
                <a:pPr marL="38100" indent="0">
                  <a:buNone/>
                </a:pPr>
                <a:endParaRPr lang="en-US" dirty="0"/>
              </a:p>
              <a:p>
                <a:pPr marL="38100" indent="0">
                  <a:buNone/>
                </a:pPr>
                <a:r>
                  <a:rPr lang="ru-RU" dirty="0"/>
                  <a:t>Оценка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ru-RU" dirty="0"/>
                  <a:t> должна быть получена за приемлемое время, поэтому требования могут немного нарушаться. </a:t>
                </a: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5024384-879A-D241-8547-A4C3D26BB4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235" r="-1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30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D1AB8-81F2-ED4A-989C-9BB6F5D05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</a:t>
            </a:r>
            <a:r>
              <a:rPr lang="ru-RU" dirty="0" err="1"/>
              <a:t>мат.ожидания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234A31A5-F86E-9C4D-968E-C8A0D6AE10F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38100" indent="0">
                  <a:buNone/>
                </a:pPr>
                <a:r>
                  <a:rPr lang="ru-RU" dirty="0"/>
                  <a:t>Состоятельность: следует из закона больших чисел</a:t>
                </a:r>
              </a:p>
              <a:p>
                <a:pPr marL="38100" indent="0">
                  <a:buNone/>
                </a:pPr>
                <a:r>
                  <a:rPr lang="ru-RU" dirty="0" err="1"/>
                  <a:t>Несмещенность</a:t>
                </a:r>
                <a:r>
                  <a:rPr lang="ru-RU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/>
              </a:p>
              <a:p>
                <a:pPr marL="38100" indent="0">
                  <a:buNone/>
                </a:pPr>
                <a:r>
                  <a:rPr lang="ru-RU" dirty="0"/>
                  <a:t>Эффективность?</a:t>
                </a: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ru-RU" dirty="0"/>
              </a:p>
              <a:p>
                <a:pPr marL="38100" indent="0">
                  <a:buNone/>
                </a:pPr>
                <a:r>
                  <a:rPr lang="ru-RU" dirty="0"/>
                  <a:t>Для нормального закона – эффективна, для других может быть не так.</a:t>
                </a:r>
              </a:p>
              <a:p>
                <a:pPr marL="3810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234A31A5-F86E-9C4D-968E-C8A0D6AE10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143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88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35B95-E1F4-8142-9F82-4822FC16E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дисперсии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7336DA7-A5EB-9148-83E6-03C39C973AE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ru-RU" sz="2000" dirty="0"/>
                  <a:t>Предположим: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ru-RU" sz="2000" dirty="0"/>
                  <a:t>Состоятельность:</a:t>
                </a:r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ru-RU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ru-R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6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∎</m:t>
                      </m:r>
                    </m:oMath>
                  </m:oMathPara>
                </a14:m>
                <a:endParaRPr lang="en-US" sz="20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ru-RU" sz="2000" dirty="0" err="1"/>
                  <a:t>Несмещенность</a:t>
                </a:r>
                <a:r>
                  <a:rPr lang="en-US" sz="2000" dirty="0"/>
                  <a:t>?</a:t>
                </a:r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ru-R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ru-RU" sz="20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−2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−2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−1) 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ru-RU" sz="2400" dirty="0"/>
              </a:p>
              <a:p>
                <a:pPr marL="38100" indent="0"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7336DA7-A5EB-9148-83E6-03C39C973A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309" t="-4092" b="-309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78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D39B85-B1F7-1442-8443-AA129417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Несмещенность</a:t>
            </a:r>
            <a:r>
              <a:rPr lang="ru-RU" dirty="0"/>
              <a:t> дисперсии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7E5B947-EF7F-8841-95F8-24B74BEFA15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−1) 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pPr marL="38100" indent="0">
                  <a:buNone/>
                </a:pPr>
                <a:r>
                  <a:rPr lang="ru-RU" dirty="0"/>
                  <a:t>Пусть начало координат будет в точке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dirty="0"/>
                  <a:t>. </a:t>
                </a:r>
                <a:r>
                  <a:rPr lang="ru-RU" dirty="0"/>
                  <a:t>Тогда</a:t>
                </a: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 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𝑛𝐷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3810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так как опыты независимы</a:t>
                </a:r>
                <a:endParaRPr lang="en-US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ru-RU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−1)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7E5B947-EF7F-8841-95F8-24B74BEFA1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286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82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126E4-63B5-5145-8E4F-0A361786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Несмещенная оценка дисперсии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1418763F-7D2B-644D-A404-49B59091B2E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ru-RU" dirty="0"/>
                  <a:t>, то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/>
                  <a:t>, поэтому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/>
                  <a:t> состоятельна, то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ru-RU" dirty="0"/>
                  <a:t> состоятельна. </a:t>
                </a:r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ru-RU" dirty="0"/>
                  <a:t>Иногда удобней вычислить:</a:t>
                </a:r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1418763F-7D2B-644D-A404-49B59091B2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94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07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7019E-6F16-944E-B1B9-1C5ED2E6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Доверительный интервал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D5CEC9B-4BA1-534B-BECF-1F215248543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8100" indent="0">
                  <a:buNone/>
                </a:pPr>
                <a:r>
                  <a:rPr lang="ru-RU" dirty="0"/>
                  <a:t>К каким ошибкам может привести замена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ru-RU" dirty="0"/>
                  <a:t>?</a:t>
                </a:r>
              </a:p>
              <a:p>
                <a:pPr marL="38100" indent="0">
                  <a:buNone/>
                </a:pPr>
                <a:r>
                  <a:rPr lang="ru-RU" b="0" dirty="0"/>
                  <a:t>Найти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ru-RU" b="0" dirty="0"/>
                  <a:t> 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ru-RU" b="0" dirty="0"/>
                  <a:t>=0.9, 0.95, 0.99, чтобы</a:t>
                </a:r>
                <a:endParaRPr lang="en-US" b="0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ru-RU" dirty="0"/>
              </a:p>
              <a:p>
                <a:pPr marL="38100" indent="0">
                  <a:buNone/>
                </a:pPr>
                <a:endParaRPr lang="ru-RU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 </m:t>
                          </m:r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ru-R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доверительный</m:t>
                      </m:r>
                      <m:r>
                        <a:rPr lang="ru-R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интервал</m:t>
                      </m:r>
                    </m:oMath>
                  </m:oMathPara>
                </a14:m>
                <a:endParaRPr lang="ru-RU" dirty="0"/>
              </a:p>
              <a:p>
                <a:pPr marL="38100" indent="0">
                  <a:buNone/>
                </a:pPr>
                <a:r>
                  <a:rPr lang="ru-RU" dirty="0"/>
                  <a:t>Что тут случайно?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/>
                  <a:t> или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ru-RU" dirty="0"/>
                  <a:t>?</a:t>
                </a:r>
              </a:p>
              <a:p>
                <a:pPr marL="38100" indent="0">
                  <a:buNone/>
                </a:pPr>
                <a:endParaRPr lang="ru-RU" dirty="0"/>
              </a:p>
              <a:p>
                <a:pPr marL="38100" indent="0">
                  <a:buNone/>
                </a:pPr>
                <a:endParaRPr lang="ru-RU" dirty="0"/>
              </a:p>
              <a:p>
                <a:pPr marL="38100" indent="0">
                  <a:buNone/>
                </a:pPr>
                <a:endParaRPr lang="ru-RU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81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ru-RU" dirty="0"/>
                  <a:t>- доверительная вероятность</a:t>
                </a:r>
              </a:p>
              <a:p>
                <a:pPr marL="38100" indent="0">
                  <a:buNone/>
                </a:pPr>
                <a:endParaRPr lang="ru-RU" dirty="0"/>
              </a:p>
              <a:p>
                <a:pPr marL="3810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D5CEC9B-4BA1-534B-BECF-1F21524854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b="-5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CAA5A0-8709-EE40-BD5E-B19F2E0C2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42" y="4765241"/>
            <a:ext cx="7091916" cy="141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090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2081</TotalTime>
  <Words>925</Words>
  <Application>Microsoft Macintosh PowerPoint</Application>
  <PresentationFormat>Экран (4:3)</PresentationFormat>
  <Paragraphs>136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Consolas</vt:lpstr>
      <vt:lpstr>Тема Office</vt:lpstr>
      <vt:lpstr>Математика для Data Science</vt:lpstr>
      <vt:lpstr>Задача</vt:lpstr>
      <vt:lpstr>Общая задача оценки параметров</vt:lpstr>
      <vt:lpstr>Требования к оценке a ̃</vt:lpstr>
      <vt:lpstr>Оценка мат.ожидания</vt:lpstr>
      <vt:lpstr>Оценка дисперсии</vt:lpstr>
      <vt:lpstr>Несмещенность дисперсии</vt:lpstr>
      <vt:lpstr>Несмещенная оценка дисперсии</vt:lpstr>
      <vt:lpstr>Доверительный интервал</vt:lpstr>
      <vt:lpstr>Нахождение доверительного интервала для мат.ожидания</vt:lpstr>
      <vt:lpstr>Пример нахождения доверительного интервала для мат.ожидания</vt:lpstr>
      <vt:lpstr>Доверительный интервал для дисперсии</vt:lpstr>
      <vt:lpstr>Доверительный интервал для дисперсии (2)</vt:lpstr>
      <vt:lpstr>Пример нахождения доверительного интервала для дисперсии</vt:lpstr>
      <vt:lpstr>Точные методы построения доверительных интервалов</vt:lpstr>
      <vt:lpstr>Доверительные интервалы дла нормального закона</vt:lpstr>
      <vt:lpstr>Доверительные интервалы дла нормального закона</vt:lpstr>
      <vt:lpstr>Переход к величине T</vt:lpstr>
      <vt:lpstr>Пример расчетов интервала мат.ожидания Т-критерием</vt:lpstr>
      <vt:lpstr>Точный интервал для дисперсии</vt:lpstr>
      <vt:lpstr>Точный интервал для дисперсии (2)</vt:lpstr>
      <vt:lpstr>Пример расчетов интервала дисперсии V-критерием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cp:lastModifiedBy>Microsoft Office User</cp:lastModifiedBy>
  <cp:revision>111</cp:revision>
  <dcterms:created xsi:type="dcterms:W3CDTF">2020-08-04T19:25:01Z</dcterms:created>
  <dcterms:modified xsi:type="dcterms:W3CDTF">2023-10-15T21:54:23Z</dcterms:modified>
  <cp:category/>
</cp:coreProperties>
</file>