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0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96" r:id="rId17"/>
    <p:sldId id="589" r:id="rId18"/>
    <p:sldId id="590" r:id="rId19"/>
    <p:sldId id="591" r:id="rId20"/>
    <p:sldId id="595" r:id="rId21"/>
    <p:sldId id="592" r:id="rId22"/>
    <p:sldId id="593" r:id="rId23"/>
    <p:sldId id="597" r:id="rId24"/>
    <p:sldId id="5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00" d="100"/>
          <a:sy n="100" d="100"/>
        </p:scale>
        <p:origin x="400" y="176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71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uF6rmUqZtt8EQEThsVeiSbNZ8G7TKcx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9aS5RpoBYB-xcwreZ0TCns0RBBL-mdv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drive/1Ce0rPKw1jdU7mRzOkgNRiKIln68XDzR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Задача выравнивания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4A5E3-E541-314E-AE1E-31AB5EE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9AF10-D3B0-804B-91F0-D01A8C9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Закон распределения  случайной величины </a:t>
            </a:r>
            <a:r>
              <a:rPr lang="en-US" sz="1800" b="1" i="1" dirty="0"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зависит от закона распределения случайной величины </a:t>
            </a:r>
            <a:r>
              <a:rPr lang="en" sz="1800" b="1" i="1" dirty="0">
                <a:effectLst/>
                <a:latin typeface="CenturyGothic"/>
              </a:rPr>
              <a:t>X , </a:t>
            </a:r>
            <a:r>
              <a:rPr lang="ru-RU" sz="1800" dirty="0">
                <a:effectLst/>
                <a:latin typeface="CenturyGothic"/>
              </a:rPr>
              <a:t>над которой производились опыты, и от числа опытов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r>
              <a:rPr lang="ru-RU" sz="1800" dirty="0">
                <a:effectLst/>
                <a:latin typeface="CenturyGothic"/>
              </a:rPr>
              <a:t>Если гипотеза </a:t>
            </a:r>
            <a:r>
              <a:rPr lang="ru-RU" sz="1800" b="1" i="1" dirty="0">
                <a:effectLst/>
                <a:latin typeface="CenturyGothic"/>
              </a:rPr>
              <a:t>Н </a:t>
            </a:r>
            <a:r>
              <a:rPr lang="ru-RU" sz="1800" dirty="0">
                <a:effectLst/>
                <a:latin typeface="CenturyGothic"/>
              </a:rPr>
              <a:t>верна, то закон рас­пределения величины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определяется законом распределения вели­чины </a:t>
            </a:r>
            <a:r>
              <a:rPr lang="en-US" sz="1800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(функцией </a:t>
            </a:r>
            <a:r>
              <a:rPr lang="en-US" sz="1800" dirty="0">
                <a:effectLst/>
                <a:latin typeface="CenturyGothic"/>
              </a:rPr>
              <a:t>F</a:t>
            </a:r>
            <a:r>
              <a:rPr lang="ru-RU" sz="1800" dirty="0">
                <a:effectLst/>
                <a:latin typeface="CenturyGothic"/>
              </a:rPr>
              <a:t>(х)) и числом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Допустим, что этот закон распределения нам известен. В ре­зультате данной̆ серии опытов обнаружено, что выбранная нами мера расхождения </a:t>
            </a:r>
            <a:r>
              <a:rPr lang="en" sz="1800" b="1" i="1" dirty="0">
                <a:latin typeface="CenturyGothic"/>
              </a:rPr>
              <a:t>U</a:t>
            </a:r>
            <a:r>
              <a:rPr lang="en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приняла некоторое значение </a:t>
            </a:r>
            <a:r>
              <a:rPr lang="en-US" sz="1800" b="1" i="1" dirty="0">
                <a:effectLst/>
                <a:latin typeface="CenturyGothic"/>
              </a:rPr>
              <a:t>u</a:t>
            </a:r>
            <a:r>
              <a:rPr lang="ru-RU" sz="1800" dirty="0">
                <a:effectLst/>
                <a:latin typeface="CenturyGothic"/>
              </a:rPr>
              <a:t>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М</a:t>
            </a:r>
            <a:r>
              <a:rPr lang="ru-RU" sz="1800" dirty="0">
                <a:effectLst/>
                <a:latin typeface="CenturyGothic"/>
              </a:rPr>
              <a:t>ожно ли объяснить это случайными причинами или же это расхождение слишком велико и указывает на наличие существенной разницы между теоретическим и статистическим распределениями и, следовательно, на непригодность гипотезы </a:t>
            </a:r>
            <a:r>
              <a:rPr lang="en-US" sz="1800" b="1" i="1" dirty="0">
                <a:effectLst/>
                <a:latin typeface="CenturyGothic"/>
              </a:rPr>
              <a:t>H</a:t>
            </a:r>
            <a:r>
              <a:rPr lang="ru-RU" sz="1800" dirty="0">
                <a:effectLst/>
                <a:latin typeface="CenturyGothic"/>
              </a:rPr>
              <a:t>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5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F73A-9C79-8647-AAC8-F987C8A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CenturyGothic"/>
                  </a:rPr>
                  <a:t>П</a:t>
                </a:r>
                <a:r>
                  <a:rPr lang="ru-RU" sz="2400" dirty="0">
                    <a:effectLst/>
                    <a:latin typeface="CenturyGothic"/>
                  </a:rPr>
                  <a:t>редпо­ложим, что гипотеза </a:t>
                </a:r>
                <a:r>
                  <a:rPr lang="ru-RU" sz="2400" b="1" i="1" dirty="0">
                    <a:effectLst/>
                    <a:latin typeface="CenturyGothic"/>
                  </a:rPr>
                  <a:t>Н </a:t>
                </a:r>
                <a:r>
                  <a:rPr lang="ru-RU" sz="2400" dirty="0">
                    <a:effectLst/>
                    <a:latin typeface="CenturyGothic"/>
                  </a:rPr>
                  <a:t>верна, и вычислим в этом предположении вероятность того, что за счет случайных причин, связанных с недо­статочным объемом опытного материала, мера расхождения </a:t>
                </a:r>
                <a:r>
                  <a:rPr lang="ru-RU" sz="2400" b="1" i="1" dirty="0">
                    <a:effectLst/>
                    <a:latin typeface="CenturyGothic"/>
                  </a:rPr>
                  <a:t>и </a:t>
                </a:r>
                <a:r>
                  <a:rPr lang="ru-RU" sz="2400" dirty="0">
                    <a:effectLst/>
                    <a:latin typeface="CenturyGothic"/>
                  </a:rPr>
                  <a:t>ока­жется не меньше, чем наблюденное нами в опыте значение. </a:t>
                </a:r>
                <a:r>
                  <a:rPr lang="ru-RU" sz="2400" dirty="0">
                    <a:latin typeface="CenturyGothic"/>
                  </a:rPr>
                  <a:t>В</a:t>
                </a:r>
                <a:r>
                  <a:rPr lang="ru-RU" sz="2400" dirty="0">
                    <a:effectLst/>
                    <a:latin typeface="CenturyGothic"/>
                  </a:rPr>
                  <a:t>ычислим вероятность события: </a:t>
                </a:r>
                <a:endParaRPr lang="en-US" sz="24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>
                    <a:effectLst/>
                    <a:latin typeface="CenturyGothic"/>
                  </a:rPr>
                  <a:t>Если эта вероятность весьма мала, то гипотезу следует </a:t>
                </a:r>
                <a:r>
                  <a:rPr lang="ru-RU" sz="2400" i="1" dirty="0">
                    <a:effectLst/>
                    <a:latin typeface="CenturyGothic"/>
                  </a:rPr>
                  <a:t>отверг­нуть </a:t>
                </a:r>
                <a:r>
                  <a:rPr lang="ru-RU" sz="2400" dirty="0">
                    <a:effectLst/>
                    <a:latin typeface="CenturyGothic"/>
                  </a:rPr>
                  <a:t>как мало правдоподобную</a:t>
                </a:r>
              </a:p>
              <a:p>
                <a:r>
                  <a:rPr lang="ru-RU" sz="2400" dirty="0">
                    <a:latin typeface="CenturyGothic"/>
                  </a:rPr>
                  <a:t>Е</a:t>
                </a:r>
                <a:r>
                  <a:rPr lang="ru-RU" sz="2400" dirty="0">
                    <a:effectLst/>
                    <a:latin typeface="CenturyGothic"/>
                  </a:rPr>
                  <a:t>сли же эта вероятность значительна, следует признать, что </a:t>
                </a:r>
                <a:r>
                  <a:rPr lang="ru-RU" sz="2400" i="1" dirty="0">
                    <a:effectLst/>
                    <a:latin typeface="CenturyGothic"/>
                  </a:rPr>
                  <a:t>экспериментальные данные не противоречат гипотезе </a:t>
                </a:r>
                <a:r>
                  <a:rPr lang="ru-RU" sz="2400" b="1" i="1" dirty="0">
                    <a:effectLst/>
                    <a:latin typeface="CenturyGothic"/>
                  </a:rPr>
                  <a:t>Н</a:t>
                </a:r>
                <a:r>
                  <a:rPr lang="ru-RU" sz="2400" i="1" dirty="0">
                    <a:effectLst/>
                    <a:latin typeface="CenturyGothic"/>
                  </a:rPr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5A81B-BDA0-EF45-96BF-34E92EE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следует выбирать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5E14-510A-5440-85A1-5566DEFC4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При некоторых способах ее выбора закон распределения величины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обладает весьма простыми свойствами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 достаточно большом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практически не зависит от функции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(х)</a:t>
            </a:r>
            <a:r>
              <a:rPr lang="ru-RU" sz="1800" i="1" dirty="0">
                <a:effectLst/>
                <a:latin typeface="CenturyGothic"/>
              </a:rPr>
              <a:t>.</a:t>
            </a:r>
            <a:endParaRPr lang="en-US" sz="1800" i="1" dirty="0">
              <a:effectLst/>
              <a:latin typeface="CenturyGothic"/>
            </a:endParaRPr>
          </a:p>
          <a:p>
            <a:pPr marL="381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B18D-FBA2-C844-B462-3733724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П</a:t>
                </a:r>
                <a:r>
                  <a:rPr lang="ru-RU" sz="1800" dirty="0">
                    <a:effectLst/>
                    <a:latin typeface="CenturyGothic"/>
                  </a:rPr>
                  <a:t>роизведено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независимых опытов, в каждом из которых случайная величина </a:t>
                </a:r>
                <a:r>
                  <a:rPr lang="en" sz="1800" b="1" i="1" dirty="0">
                    <a:effectLst/>
                    <a:latin typeface="CenturyGothic"/>
                  </a:rPr>
                  <a:t>X </a:t>
                </a:r>
                <a:r>
                  <a:rPr lang="ru-RU" sz="1800" dirty="0">
                    <a:effectLst/>
                    <a:latin typeface="CenturyGothic"/>
                  </a:rPr>
                  <a:t>приняла определенное значение. Результаты опытов сведены 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 разрядов и оформлены в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виде ста­тистического ряда: </a:t>
                </a:r>
                <a:endParaRPr lang="en-US" sz="1800" dirty="0">
                  <a:effectLst/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r>
                  <a:rPr lang="ru-RU" sz="1800" dirty="0">
                    <a:effectLst/>
                    <a:latin typeface="CenturyGothic"/>
                  </a:rPr>
                  <a:t>Зная теоретический закон распределения, можно найти теорети­ческие вероятности попадания случайной величины в каждый из разрядов: 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sz="1800" dirty="0"/>
                  <a:t>В качестве меры возьмем</a:t>
                </a:r>
              </a:p>
              <a:p>
                <a:endParaRPr lang="ru-RU" sz="1800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5E1CA-420A-9A4E-9C7E-18AB445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0" y="2753831"/>
            <a:ext cx="4157525" cy="109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/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blipFill>
                <a:blip r:embed="rId4"/>
                <a:stretch>
                  <a:fillRect l="-6701" t="-112903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A7E8-D04A-D647-BF25-9717E66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Коэффициенты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(«веса» разрядов) вводятся потому, что в общем случае отклонения, относящиеся к различным разрядам, нельзя счи­тать равноправными по значимости.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Одно и то же по абсолютной величине отклонение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dirty="0">
                    <a:effectLst/>
                    <a:latin typeface="CenturyGothic"/>
                  </a:rPr>
                  <a:t>* —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>
                    <a:effectLst/>
                    <a:latin typeface="CenturyGothic"/>
                  </a:rPr>
                  <a:t> 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может быть мало значитель­ным, если сама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велика, и очень заметным, если она мала. Поэтому естественно «веса»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взять обратно пропорциональ­ными вероятностям разрядов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</a:t>
                </a:r>
              </a:p>
              <a:p>
                <a:r>
                  <a:rPr lang="ru-RU" sz="1800" b="1" i="1" dirty="0">
                    <a:latin typeface="CenturyGothic"/>
                  </a:rPr>
                  <a:t>Если положить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то при больших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закон распределения величины </a:t>
                </a:r>
                <a:r>
                  <a:rPr lang="en" sz="1800" b="1" i="1" dirty="0">
                    <a:latin typeface="CenturyGothic"/>
                  </a:rPr>
                  <a:t>U</a:t>
                </a:r>
                <a:r>
                  <a:rPr lang="en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обладает весьма простыми свойствами: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он практически не зависит от функции рас­пределения </a:t>
                </a:r>
                <a:r>
                  <a:rPr lang="en-US" sz="1800" b="1" i="1" dirty="0">
                    <a:latin typeface="CenturyGothic"/>
                  </a:rPr>
                  <a:t>F</a:t>
                </a:r>
                <a:r>
                  <a:rPr lang="ru-RU" sz="1800" b="1" i="1" dirty="0">
                    <a:effectLst/>
                    <a:latin typeface="CenturyGothic"/>
                  </a:rPr>
                  <a:t> ( х ) </a:t>
                </a:r>
                <a:r>
                  <a:rPr lang="ru-RU" sz="1800" dirty="0">
                    <a:effectLst/>
                    <a:latin typeface="CenturyGothic"/>
                  </a:rPr>
                  <a:t>и от числа опытов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а зависит только от числа разрядов </a:t>
                </a:r>
                <a:r>
                  <a:rPr lang="en-US" sz="1800" b="1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,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Этот закон при увеличении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приближается к «распределению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»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8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41A6F-F1DF-1549-A739-219CC70D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расхождения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/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/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blipFill>
                <a:blip r:embed="rId4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/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с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степенями свободы – это распределение суммы квадратов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независимых случайных величин, каждая из которых подчинена нормальному закону с 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ожиданием = </a:t>
                </a:r>
                <a:r>
                  <a:rPr lang="ru-RU" sz="2000" i="1" dirty="0"/>
                  <a:t>0</a:t>
                </a:r>
                <a:r>
                  <a:rPr lang="ru-RU" sz="2000" dirty="0"/>
                  <a:t> и дисперсией = 1. </a:t>
                </a:r>
              </a:p>
              <a:p>
                <a:r>
                  <a:rPr lang="ru-RU" sz="2000" dirty="0"/>
                  <a:t>Плотность распределения:</a:t>
                </a:r>
              </a:p>
              <a:p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гамма функция.</a:t>
                </a:r>
                <a:endParaRPr lang="en-US" sz="2000" dirty="0"/>
              </a:p>
              <a:p>
                <a:r>
                  <a:rPr lang="ru-RU" sz="2000" dirty="0"/>
                  <a:t>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dirty="0"/>
                  <a:t> и дисперсия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i="1" dirty="0">
                    <a:ea typeface="Cambria Math" panose="02040503050406030204" pitchFamily="18" charset="0"/>
                  </a:rPr>
                  <a:t>. 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blipFill>
                <a:blip r:embed="rId5"/>
                <a:stretch>
                  <a:fillRect l="-10708" t="-35443" b="-8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плотности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4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t="-3406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7FB6978-740E-1F4E-9D84-9340E2A8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3" y="1701208"/>
            <a:ext cx="6728713" cy="49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FC51-401A-DE43-B018-00EF4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число степеней свободы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 зависит от параметра </a:t>
                </a:r>
                <a:r>
                  <a:rPr lang="en-US" sz="1800" b="1" i="1" dirty="0">
                    <a:latin typeface="CenturyGothic"/>
                  </a:rPr>
                  <a:t>r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называемого числом «сте­пеней свободы» распределения. Число «степеней свободы» </a:t>
                </a:r>
                <a:r>
                  <a:rPr lang="en-US" sz="1800" i="1" dirty="0">
                    <a:latin typeface="CenturyGothic"/>
                  </a:rPr>
                  <a:t>r</a:t>
                </a:r>
                <a:r>
                  <a:rPr lang="ru-RU" sz="1800" dirty="0">
                    <a:effectLst/>
                    <a:latin typeface="CenturyGothic"/>
                  </a:rPr>
                  <a:t> равно числу разрядов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минус число независимых условий («связей»), на­ложенных на частоты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endParaRPr lang="en-US" sz="1800" b="1" i="1" dirty="0">
                  <a:latin typeface="CenturyGothic"/>
                </a:endParaRPr>
              </a:p>
              <a:p>
                <a:r>
                  <a:rPr lang="ru-RU" sz="1800" b="1" i="1" dirty="0">
                    <a:latin typeface="CenturyGothic"/>
                  </a:rPr>
                  <a:t>Примеры условий:</a:t>
                </a: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1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критерий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https://colab.research.google.com/drive/1EuF6rmUqZtt8EQEThsVeiSbNZ8G7TKcx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2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409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</p:spPr>
            <p:txBody>
              <a:bodyPr/>
              <a:lstStyle/>
              <a:p>
                <a:r>
                  <a:rPr lang="ru-RU" sz="16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latin typeface="CenturyGothic"/>
                  </a:rPr>
                  <a:t>д</a:t>
                </a:r>
                <a:r>
                  <a:rPr lang="ru-RU" sz="1600" dirty="0">
                    <a:effectLst/>
                    <a:latin typeface="CenturyGothic"/>
                  </a:rPr>
                  <a:t>ает возможность оценить степень согласован­ности теоретического и статистического распределений,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Будем исхо­дить из того,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действительно 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(</a:t>
                </a:r>
                <a:r>
                  <a:rPr lang="ru-RU" sz="1600" b="1" i="1" dirty="0">
                    <a:effectLst/>
                    <a:latin typeface="CenturyGothic"/>
                  </a:rPr>
                  <a:t>х).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Тогда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(</a:t>
                </a:r>
                <a:r>
                  <a:rPr lang="en" sz="1600" b="1" i="1" dirty="0">
                    <a:effectLst/>
                    <a:latin typeface="CenturyGothic"/>
                  </a:rPr>
                  <a:t>p-value</a:t>
                </a:r>
                <a:r>
                  <a:rPr lang="ru-RU" sz="1600" b="1" i="1" dirty="0">
                    <a:effectLst/>
                    <a:latin typeface="CenturyGothic"/>
                  </a:rPr>
                  <a:t>)</a:t>
                </a:r>
                <a:r>
                  <a:rPr lang="ru-RU" sz="1600" dirty="0">
                    <a:effectLst/>
                    <a:latin typeface="CenturyGothic"/>
                  </a:rPr>
                  <a:t>, есть вероятность того, что за счет чисто случайных причин мера расхож­дения теоретического и статистического распределений будет не меньше, чем фактически наблюденное в данной серии опытов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Если эта вероятность</a:t>
                </a:r>
                <a:r>
                  <a:rPr lang="ru-RU" sz="1600" b="1" i="1" dirty="0">
                    <a:effectLst/>
                    <a:latin typeface="CenturyGothic"/>
                  </a:rPr>
                  <a:t>, р </a:t>
                </a:r>
                <a:r>
                  <a:rPr lang="ru-RU" sz="1600" dirty="0">
                    <a:effectLst/>
                    <a:latin typeface="CenturyGothic"/>
                  </a:rPr>
                  <a:t>весьма мала (настолько мала, что событие с такой вероятностью можно считать практически невозможным), то результат опыта следует считать противоречащим гипотезе </a:t>
                </a:r>
                <a:r>
                  <a:rPr lang="ru-RU" sz="1600" b="1" i="1" dirty="0">
                    <a:effectLst/>
                    <a:latin typeface="CenturyGothic"/>
                  </a:rPr>
                  <a:t>Н </a:t>
                </a:r>
                <a:r>
                  <a:rPr lang="ru-RU" sz="1600" dirty="0">
                    <a:latin typeface="CenturyGothic"/>
                  </a:rPr>
                  <a:t>о</a:t>
                </a:r>
                <a:r>
                  <a:rPr lang="ru-RU" sz="1600" dirty="0">
                    <a:effectLst/>
                    <a:latin typeface="CenturyGothic"/>
                  </a:rPr>
                  <a:t> том, что закон распределения величины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есть </a:t>
                </a:r>
                <a:r>
                  <a:rPr lang="en" sz="1600" b="1" i="1" dirty="0">
                    <a:effectLst/>
                    <a:latin typeface="CenturyGothic"/>
                  </a:rPr>
                  <a:t>F ( x ) . </a:t>
                </a:r>
                <a:endParaRPr lang="ru-RU" sz="1600" b="1" i="1" dirty="0">
                  <a:effectLst/>
                  <a:latin typeface="CenturyGothic"/>
                </a:endParaRPr>
              </a:p>
              <a:p>
                <a:r>
                  <a:rPr lang="ru-RU" sz="1600" dirty="0">
                    <a:effectLst/>
                    <a:latin typeface="CenturyGothic"/>
                  </a:rPr>
                  <a:t>Эту гипотезу следует отбросить как неправдоподобную. Напротив, если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</a:t>
                </a:r>
                <a:r>
                  <a:rPr lang="ru-RU" sz="1600" dirty="0">
                    <a:effectLst/>
                    <a:latin typeface="CenturyGothic"/>
                  </a:rPr>
                  <a:t>сравнительно велика, можно признать расхождения меж­ду теоретическим и статистическим распределениями несущественными и отнести их за счет случайных причин. Гипотезу </a:t>
                </a:r>
                <a:r>
                  <a:rPr lang="en-US" sz="1600" b="1" i="1" dirty="0">
                    <a:effectLst/>
                    <a:latin typeface="CenturyGothic"/>
                  </a:rPr>
                  <a:t>H</a:t>
                </a:r>
                <a:r>
                  <a:rPr lang="ru-RU" sz="1600" b="1" i="1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effectLst/>
                    <a:latin typeface="CenturyGothic"/>
                  </a:rPr>
                  <a:t>о том,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</a:t>
                </a:r>
                <a:r>
                  <a:rPr lang="en" sz="1600" dirty="0">
                    <a:effectLst/>
                    <a:latin typeface="CenturyGothic"/>
                  </a:rPr>
                  <a:t>(</a:t>
                </a:r>
                <a:r>
                  <a:rPr lang="ru-RU" sz="1600" dirty="0">
                    <a:effectLst/>
                    <a:latin typeface="CenturyGothic"/>
                  </a:rPr>
                  <a:t>х), можно считать правдо­подобной или, по крайней мере, не противоречащей опытным данным. </a:t>
                </a:r>
                <a:endParaRPr lang="en-US" sz="1600" dirty="0">
                  <a:effectLst/>
                  <a:latin typeface="CenturyGothic"/>
                </a:endParaRPr>
              </a:p>
              <a:p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  <a:blipFill>
                <a:blip r:embed="rId2"/>
                <a:stretch>
                  <a:fillRect l="-1235" t="-2320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6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368F-0FBB-4643-B6E4-E11F275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статистических рядов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336B-FF0D-7542-8F96-F6BC6969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effectLst/>
                <a:latin typeface="CenturyGothic"/>
              </a:rPr>
              <a:t>Во всяком статистическом распределении неизбежно присутствуют элементы случайности, связанные с тем. что число наблюдений ограничено, что произведены именно те, а не другие опыты, давшие именно те, а не другие результаты. </a:t>
            </a:r>
          </a:p>
          <a:p>
            <a:r>
              <a:rPr lang="ru-RU" sz="1600" dirty="0">
                <a:effectLst/>
                <a:latin typeface="CenturyGothic"/>
              </a:rPr>
              <a:t>Только при очень большом числе наблюдений эти элементы случайности сглаживаются, и случайное явление обнаруживает в полной мере присущую ему закономерность. </a:t>
            </a:r>
          </a:p>
          <a:p>
            <a:r>
              <a:rPr lang="ru-RU" sz="1600" dirty="0">
                <a:effectLst/>
                <a:latin typeface="CenturyGothic"/>
              </a:rPr>
              <a:t>На практике мы почти никогда не имеем дела с таким большим числом наблюдений и вынуждены считаться с тем, что любому ста­тистическому распределению свойственны в большей или меньшей, мере черты случайности. </a:t>
            </a:r>
          </a:p>
          <a:p>
            <a:r>
              <a:rPr lang="ru-RU" sz="1600" dirty="0">
                <a:effectLst/>
                <a:latin typeface="CenturyGothic"/>
              </a:rPr>
              <a:t>Поэтому при обработке статистического материала часто приходится решать вопрос о том, как подобрать для данного статистического ряда теоретическую кривую распределения, выражающую лишь существенные черты статистического материала, но не случайности, связанные с недостаточным объемом эксперимен­тальных данных. Такая задача называется задачей </a:t>
            </a:r>
            <a:r>
              <a:rPr lang="ru-RU" sz="1600" b="1" i="1" dirty="0">
                <a:effectLst/>
                <a:latin typeface="CenturyGothic"/>
              </a:rPr>
              <a:t>выравнивания </a:t>
            </a:r>
            <a:r>
              <a:rPr lang="ru-RU" sz="1600" dirty="0">
                <a:effectLst/>
                <a:latin typeface="CenturyGothic"/>
              </a:rPr>
              <a:t>(сглаживания) </a:t>
            </a:r>
            <a:r>
              <a:rPr lang="ru-RU" sz="1600" b="1" i="1" dirty="0">
                <a:effectLst/>
                <a:latin typeface="CenturyGothic"/>
              </a:rPr>
              <a:t>статистических рядов. </a:t>
            </a:r>
            <a:endParaRPr lang="ru-RU" sz="2400" dirty="0"/>
          </a:p>
          <a:p>
            <a:r>
              <a:rPr lang="ru-RU" sz="1600" dirty="0">
                <a:effectLst/>
                <a:latin typeface="CenturyGothic"/>
              </a:rPr>
              <a:t>Задача выравнивания заключается в том, чтобы подобрать теоре­тическую плавную кривую распределения, с той или иной точки зрения наилучшим образом описывающую данное статистическое рас­пределение. 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917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2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DF02-B1C7-EB48-875D-5F6FA0A8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1" y="2070950"/>
            <a:ext cx="7066397" cy="3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2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386E-1B4A-6B41-B2AE-9439842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 сколько должно быть мало </a:t>
            </a:r>
            <a:r>
              <a:rPr lang="en-US" sz="4000" dirty="0"/>
              <a:t>p-value?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В</a:t>
                </a:r>
                <a:r>
                  <a:rPr lang="ru-RU" sz="1800" dirty="0">
                    <a:effectLst/>
                    <a:latin typeface="CenturyGothic"/>
                  </a:rPr>
                  <a:t>опрос неопределенный; он не может быть решен из математических соображений, так же как и вопрос о том, насколько мала должна быть вероятность события для того, чтобы считать его практически невозможным.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На практике, если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оказывается меньшим чем 0,1, рекомендуется проверить экспе­римент, если возможно — повторить его и в случае, если заметные расхождения снова появятся, пытаться искать более подходящий для описания статистических данных закон распределения. </a:t>
                </a:r>
                <a:endParaRPr lang="ru-RU" dirty="0"/>
              </a:p>
              <a:p>
                <a:r>
                  <a:rPr lang="ru-RU" sz="1800" dirty="0">
                    <a:latin typeface="CenturyGothic"/>
                  </a:rPr>
                  <a:t>С</a:t>
                </a:r>
                <a:r>
                  <a:rPr lang="ru-RU" sz="1800" dirty="0">
                    <a:effectLst/>
                    <a:latin typeface="CenturyGothic"/>
                  </a:rPr>
                  <a:t>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(или любого другого критерия согласия) можно только в некоторых случаях </a:t>
                </a:r>
                <a:r>
                  <a:rPr lang="ru-RU" sz="1800" b="1" i="1" dirty="0">
                    <a:effectLst/>
                    <a:latin typeface="CenturyGothic"/>
                  </a:rPr>
                  <a:t>опровергнуть</a:t>
                </a:r>
                <a:r>
                  <a:rPr lang="ru-RU" sz="1800" dirty="0">
                    <a:effectLst/>
                    <a:latin typeface="CenturyGothic"/>
                  </a:rPr>
                  <a:t> выбранную гипотезу </a:t>
                </a:r>
                <a:r>
                  <a:rPr lang="ru-RU" sz="1800" b="1" i="1" dirty="0">
                    <a:effectLst/>
                    <a:latin typeface="CenturyGothic"/>
                  </a:rPr>
                  <a:t>Н </a:t>
                </a:r>
                <a:r>
                  <a:rPr lang="ru-RU" sz="1800" dirty="0">
                    <a:effectLst/>
                    <a:latin typeface="CenturyGothic"/>
                  </a:rPr>
                  <a:t>и отбросить ее как явно несо­гласную с опытными данными</a:t>
                </a:r>
                <a:r>
                  <a:rPr lang="ru-RU" sz="1800" dirty="0">
                    <a:latin typeface="CenturyGothic"/>
                  </a:rPr>
                  <a:t>.</a:t>
                </a:r>
                <a:endParaRPr lang="ru-RU" sz="1800" dirty="0">
                  <a:effectLst/>
                  <a:latin typeface="CenturyGothic"/>
                </a:endParaRPr>
              </a:p>
              <a:p>
                <a:r>
                  <a:rPr lang="ru-RU" sz="1800" dirty="0">
                    <a:latin typeface="CenturyGothic"/>
                  </a:rPr>
                  <a:t>Е</a:t>
                </a:r>
                <a:r>
                  <a:rPr lang="ru-RU" sz="1800" dirty="0">
                    <a:effectLst/>
                    <a:latin typeface="CenturyGothic"/>
                  </a:rPr>
                  <a:t>сли же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велика, то этот факт сам по себе ни в коем случае не может считаться доказатель­ством справедливости гипотезы </a:t>
                </a:r>
                <a:r>
                  <a:rPr lang="ru-RU" sz="1800" b="1" i="1" dirty="0">
                    <a:effectLst/>
                    <a:latin typeface="CenturyGothic"/>
                  </a:rPr>
                  <a:t>Н, </a:t>
                </a:r>
                <a:r>
                  <a:rPr lang="ru-RU" sz="1800" dirty="0">
                    <a:effectLst/>
                    <a:latin typeface="CenturyGothic"/>
                  </a:rPr>
                  <a:t>а указывает только на то, что гипотеза не противоречит опытным данным.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5605-854C-0E46-B1B3-E9BD2CD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5959" y="2076283"/>
                <a:ext cx="8229600" cy="4069148"/>
              </a:xfrm>
            </p:spPr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Какова бы ни была функция распределения </a:t>
                </a:r>
                <a:r>
                  <a:rPr lang="en-US" sz="1800" dirty="0">
                    <a:effectLst/>
                    <a:latin typeface="CenturyGothic"/>
                  </a:rPr>
                  <a:t>F</a:t>
                </a:r>
                <a:r>
                  <a:rPr lang="ru-RU" sz="1800" dirty="0">
                    <a:effectLst/>
                    <a:latin typeface="CenturyGothic"/>
                  </a:rPr>
                  <a:t>(</a:t>
                </a:r>
                <a:r>
                  <a:rPr lang="ru-RU" sz="1800" b="1" i="1" dirty="0">
                    <a:effectLst/>
                    <a:latin typeface="CenturyGothic"/>
                  </a:rPr>
                  <a:t>х</a:t>
                </a:r>
                <a:r>
                  <a:rPr lang="ru-RU" sz="1800" dirty="0">
                    <a:effectLst/>
                    <a:latin typeface="CenturyGothic"/>
                  </a:rPr>
                  <a:t>) непрерывной случайной величины </a:t>
                </a:r>
                <a:r>
                  <a:rPr lang="en" sz="1800" b="1" i="1" dirty="0">
                    <a:effectLst/>
                    <a:latin typeface="CenturyGothic"/>
                  </a:rPr>
                  <a:t>X, </a:t>
                </a:r>
                <a:r>
                  <a:rPr lang="ru-RU" sz="1800" dirty="0">
                    <a:effectLst/>
                    <a:latin typeface="CenturyGothic"/>
                  </a:rPr>
                  <a:t>при неограниченном возрастании числа независимых наблюдений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вероятность неравенства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sz="1800" dirty="0">
                    <a:effectLst/>
                    <a:latin typeface="CenturyGothic"/>
                  </a:rPr>
                  <a:t>стремится к пределу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5959" y="2076283"/>
                <a:ext cx="8229600" cy="4069148"/>
              </a:xfrm>
              <a:blipFill>
                <a:blip r:embed="rId2"/>
                <a:stretch>
                  <a:fillRect l="-1233" t="-2181" b="-19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/>
              <p:nvPr/>
            </p:nvSpPr>
            <p:spPr>
              <a:xfrm>
                <a:off x="1424762" y="1645396"/>
                <a:ext cx="51567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2" y="1645396"/>
                <a:ext cx="5156790" cy="430887"/>
              </a:xfrm>
              <a:prstGeom prst="rect">
                <a:avLst/>
              </a:prstGeom>
              <a:blipFill>
                <a:blip r:embed="rId3"/>
                <a:stretch>
                  <a:fillRect t="-22857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C2B32-301B-1443-B3BF-10A416E89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38" y="3599734"/>
            <a:ext cx="4206091" cy="32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6" y="274637"/>
            <a:ext cx="9037674" cy="1143200"/>
          </a:xfrm>
        </p:spPr>
        <p:txBody>
          <a:bodyPr/>
          <a:lstStyle/>
          <a:p>
            <a:r>
              <a:rPr lang="ru-RU" dirty="0"/>
              <a:t>Как посчитать критерий</a:t>
            </a:r>
            <a:r>
              <a:rPr lang="en-US" dirty="0"/>
              <a:t> </a:t>
            </a:r>
            <a:r>
              <a:rPr lang="ru-RU" dirty="0"/>
              <a:t>Колмогорова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https://colab.research.google.com/drive/1g9aS5RpoBYB-xcwreZ0TCns0RBBL-mdv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85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32C2-8F5C-1C44-AC12-0C4B0D6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Колмогорова. Когда применим?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можно применять только в случае, когда гипотетическое распреде­ление </a:t>
                </a:r>
                <a:r>
                  <a:rPr lang="en" sz="1800" b="1" i="1" dirty="0">
                    <a:effectLst/>
                    <a:latin typeface="CenturyGothic"/>
                  </a:rPr>
                  <a:t>F(</a:t>
                </a:r>
                <a:r>
                  <a:rPr lang="ru-RU" sz="1800" b="1" i="1" dirty="0">
                    <a:effectLst/>
                    <a:latin typeface="CenturyGothic"/>
                  </a:rPr>
                  <a:t>х) </a:t>
                </a:r>
                <a:r>
                  <a:rPr lang="ru-RU" sz="1800" dirty="0">
                    <a:effectLst/>
                    <a:latin typeface="CenturyGothic"/>
                  </a:rPr>
                  <a:t>полностью известно заранее из каких-либо теоретиче­ских соображений, т. е. когда известен не только вид функции рас­пределения </a:t>
                </a:r>
                <a:r>
                  <a:rPr lang="en" sz="1800" b="1" i="1" dirty="0">
                    <a:effectLst/>
                    <a:latin typeface="CenturyGothic"/>
                  </a:rPr>
                  <a:t>F (</a:t>
                </a:r>
                <a:r>
                  <a:rPr lang="ru-RU" sz="1800" b="1" i="1" dirty="0">
                    <a:effectLst/>
                    <a:latin typeface="CenturyGothic"/>
                  </a:rPr>
                  <a:t>х), </a:t>
                </a:r>
                <a:r>
                  <a:rPr lang="ru-RU" sz="1800" dirty="0">
                    <a:effectLst/>
                    <a:latin typeface="CenturyGothic"/>
                  </a:rPr>
                  <a:t>но и все входящие в нее параметры.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Такой случай сравнительно редко встречается на практике. Обычно из теоретиче­ских соображений известен только общий вид функции </a:t>
                </a:r>
                <a:r>
                  <a:rPr lang="en" sz="1800" b="1" i="1" dirty="0">
                    <a:effectLst/>
                    <a:latin typeface="CenturyGothic"/>
                  </a:rPr>
                  <a:t>F(x)</a:t>
                </a:r>
                <a:r>
                  <a:rPr lang="en" sz="1800" i="1" dirty="0">
                    <a:effectLst/>
                    <a:latin typeface="CenturyGothic"/>
                  </a:rPr>
                  <a:t>,</a:t>
                </a:r>
                <a:r>
                  <a:rPr lang="ru-RU" sz="1800" i="1" dirty="0">
                    <a:effectLst/>
                    <a:latin typeface="CenturyGothic"/>
                  </a:rPr>
                  <a:t> </a:t>
                </a:r>
                <a:r>
                  <a:rPr lang="en" sz="1800" i="1" dirty="0">
                    <a:effectLst/>
                    <a:latin typeface="CenturyGothic"/>
                  </a:rPr>
                  <a:t>a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входящие в нее числовые параметры определяются по данному статистическому материалу.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При применении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это обстоятельство учитывается соответствующим уменьшением числа степеней свободы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r>
                  <a:rPr lang="ru-RU" sz="1800" dirty="0">
                    <a:effectLst/>
                    <a:latin typeface="CenturyGothic"/>
                  </a:rPr>
                  <a:t>Критерий А. Н. Колмогорова такого согласования не предусматривает. Если все же применять этот критерий в тех случаях, когда параметры теоретического распределения выбираются по статистическим данным, критерий дает заведомо завышенные зна­чения вероятности Р(Х); поэтому мы в ряде случаев рискуем принять как правдоподобную гипотезу, в действительности плохо согласую­щуюся с опытными данными.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BC3-A44E-964F-B666-9E9DE8F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выравнивать?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 правило, принципиальный вид теоретической кривой выбирается заранее из соображений, связанных с существом задачи, а в некоторых случаях просто с внешним видом статистического распределения. Аналитическое выражение выбранной кривой распре­деления зависит от некоторых параметров; задача выравнивания ста­тистического ряда переходит в задачу рационального выбора тех значений параметров, при которых соответствие между статистиче­ским и теоретическим распределениями оказывается наилучшим.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Н</a:t>
                </a:r>
                <a:r>
                  <a:rPr lang="ru-RU" sz="1800" dirty="0">
                    <a:effectLst/>
                    <a:latin typeface="CenturyGothic"/>
                  </a:rPr>
                  <a:t>апример,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                     (1)</m:t>
                      </m:r>
                    </m:oMath>
                  </m:oMathPara>
                </a14:m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и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ли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sz="1800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Что это за законы? Что будем подбирать?</a:t>
                </a:r>
                <a:r>
                  <a:rPr lang="ru-RU" sz="1800" dirty="0">
                    <a:effectLst/>
                    <a:latin typeface="CenturyGothic"/>
                  </a:rPr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66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E495-9817-FC44-8AF4-E69421F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/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blipFill>
                <a:blip r:embed="rId2"/>
                <a:stretch>
                  <a:fillRect l="-33837" t="-52198" b="-144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59E-8B0F-B84E-A7F3-92F986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F3B0-D9B2-6746-9392-B6E57E055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Согласно методу моментов, параметры </a:t>
            </a:r>
            <a:r>
              <a:rPr lang="ru-RU" sz="1800" b="1" i="1" dirty="0">
                <a:effectLst/>
                <a:latin typeface="CenturyGothic"/>
              </a:rPr>
              <a:t>а,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. . . выбираются с таким расчетом, чтобы несколько важнейших числовых характеристик (моментов) теоретического распределения были равны соответствующим статистическим характеристикам. </a:t>
            </a:r>
          </a:p>
          <a:p>
            <a:r>
              <a:rPr lang="ru-RU" sz="1800" dirty="0">
                <a:effectLst/>
                <a:latin typeface="CenturyGothic"/>
              </a:rPr>
              <a:t>Например, если теоретическая кри­вая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</a:t>
            </a:r>
            <a:r>
              <a:rPr lang="ru-RU" sz="1800" dirty="0">
                <a:effectLst/>
                <a:latin typeface="CenturyGothic"/>
              </a:rPr>
              <a:t> зависит только от двух параметров </a:t>
            </a:r>
            <a:r>
              <a:rPr lang="ru-RU" sz="1800" b="1" i="1" dirty="0">
                <a:effectLst/>
                <a:latin typeface="CenturyGothic"/>
              </a:rPr>
              <a:t>а </a:t>
            </a:r>
            <a:r>
              <a:rPr lang="ru-RU" sz="1800" dirty="0">
                <a:effectLst/>
                <a:latin typeface="CenturyGothic"/>
              </a:rPr>
              <a:t>и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эти параметры выбираются так, чтобы математическое ожидание и дисперсия теоретического распределения совпадали с соответствующими стати­стическими характеристиками</a:t>
            </a:r>
            <a:r>
              <a:rPr lang="ru-RU" sz="1800" dirty="0">
                <a:latin typeface="CenturyGothic"/>
              </a:rPr>
              <a:t>.</a:t>
            </a:r>
          </a:p>
          <a:p>
            <a:r>
              <a:rPr lang="ru-RU" sz="1800" dirty="0">
                <a:effectLst/>
                <a:latin typeface="CenturyGothic"/>
              </a:rPr>
              <a:t>Если кривая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зависит от трех параметров, можно подобрать их так, чтобы совпали первые три момента, и т. д.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При выравнивании статистических рядов может оказаться полезной специально разработанная система </a:t>
            </a:r>
            <a:r>
              <a:rPr lang="ru-RU" sz="1800" b="1" i="1" dirty="0">
                <a:effectLst/>
                <a:latin typeface="CenturyGothic"/>
              </a:rPr>
              <a:t>кривых Пирсона, </a:t>
            </a:r>
            <a:r>
              <a:rPr lang="ru-RU" sz="1800" dirty="0">
                <a:effectLst/>
                <a:latin typeface="CenturyGothic"/>
              </a:rPr>
              <a:t>каждая из которых зависит в общем случае от четырех пара­метров. При выравнивании эти параметры выбираются с тем расче­том, чтобы сохранить первые четыре момента статистического рас­пределения (математическое ожидание, дисперсию, третий и четвертый моменты).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0E74-CFAC-B246-9C39-23A2203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DC932-826B-1145-B3EE-375FBEA0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 целью исследования закона распределения ошибки из­мерения дальности с помощью радиодальномера произведено 400 измерений дальности. Результаты опытов представлены в виде статистического ряда: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3D962-8E24-6042-8CD6-A7A37C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5" y="2838449"/>
            <a:ext cx="6607433" cy="1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8EA9-4566-0841-9AC7-F7FCB35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F366D45-A51A-2547-A2C1-E6C479B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68842"/>
          </a:xfrm>
        </p:spPr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https://colab.research.google.com/drive/1Ce0rPKw1jdU7mRzOkgNRiKIln68XDzR0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3F03-5CF2-2642-AF3A-D99851B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2804110"/>
            <a:ext cx="4903824" cy="35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6BE9-39E8-9240-A129-081F832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согласия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4502D-FD2C-6442-949C-E2529CFF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Допустим, что данное статистическое распределение выравнено с помощью некоторой теоретической кривой</a:t>
            </a:r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Как бы хорошо, ни была подобрана теоретическая кривая, между нею и статистическим распределением неизбежны некоторые расхождения.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В</a:t>
            </a:r>
            <a:r>
              <a:rPr lang="ru-RU" sz="1800" dirty="0">
                <a:effectLst/>
                <a:latin typeface="CenturyGothic"/>
              </a:rPr>
              <a:t>опрос: объясняются ли эти расхождения только случайными обстоятельствами, связанными с ограниченным числом наблюдений, или они являются существенными и связаны с тем, что подобранная нами кривая плохо выравнивает данное ста­тистическое распределение?</a:t>
            </a:r>
          </a:p>
          <a:p>
            <a:r>
              <a:rPr lang="ru-RU" sz="1800" dirty="0">
                <a:effectLst/>
                <a:latin typeface="CenturyGothic"/>
              </a:rPr>
              <a:t>Для ответа служат «критерии согласия».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A7B3F-3100-C247-AB34-412F010D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1" y="2331400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6DC3-BD09-234E-8E29-1BB30C2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EF37-0B9D-FA45-8B10-66DAFA30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Гипотеза </a:t>
            </a:r>
            <a:r>
              <a:rPr lang="ru-RU" sz="1800" b="1" i="1" dirty="0">
                <a:effectLst/>
                <a:latin typeface="CenturyGothic"/>
              </a:rPr>
              <a:t>Н</a:t>
            </a:r>
            <a:r>
              <a:rPr lang="ru-RU" sz="1800" dirty="0">
                <a:effectLst/>
                <a:latin typeface="CenturyGothic"/>
              </a:rPr>
              <a:t>: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случайная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подчиняется некоторому определенному закону распределения. Этот закон может быть задан в той или иной форме: например, в виде функции распределения </a:t>
            </a:r>
            <a:r>
              <a:rPr lang="en" sz="1800" b="1" i="1" dirty="0">
                <a:effectLst/>
                <a:latin typeface="CenturyGothic"/>
              </a:rPr>
              <a:t>F (x</a:t>
            </a:r>
            <a:r>
              <a:rPr lang="en" sz="1800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или в виде плотности распределения </a:t>
            </a:r>
            <a:r>
              <a:rPr lang="en" sz="1800" b="1" i="1" dirty="0">
                <a:effectLst/>
                <a:latin typeface="CenturyGothic"/>
              </a:rPr>
              <a:t>f ( x ) , </a:t>
            </a:r>
            <a:r>
              <a:rPr lang="ru-RU" sz="1800" dirty="0">
                <a:effectLst/>
                <a:latin typeface="CenturyGothic"/>
              </a:rPr>
              <a:t>или же в виде совокупности вероятностей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b="1" i="1" dirty="0">
                <a:effectLst/>
                <a:latin typeface="CenturyGothic"/>
              </a:rPr>
              <a:t> , </a:t>
            </a:r>
            <a:r>
              <a:rPr lang="ru-RU" sz="1800" dirty="0">
                <a:effectLst/>
                <a:latin typeface="CenturyGothic"/>
              </a:rPr>
              <a:t>где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 — </a:t>
            </a:r>
            <a:r>
              <a:rPr lang="ru-RU" sz="1800" dirty="0">
                <a:effectLst/>
                <a:latin typeface="CenturyGothic"/>
              </a:rPr>
              <a:t>вероятность того, что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попадет в пределы </a:t>
            </a:r>
            <a:r>
              <a:rPr lang="en" sz="1800" b="1" i="1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-</a:t>
            </a:r>
            <a:r>
              <a:rPr lang="ru-RU" sz="1800" dirty="0" err="1">
                <a:effectLst/>
                <a:latin typeface="CenturyGothic"/>
              </a:rPr>
              <a:t>го</a:t>
            </a:r>
            <a:r>
              <a:rPr lang="ru-RU" sz="1800" dirty="0">
                <a:effectLst/>
                <a:latin typeface="CenturyGothic"/>
              </a:rPr>
              <a:t> разряда.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рассмот­рим величину </a:t>
            </a:r>
            <a:r>
              <a:rPr lang="en" sz="1800" b="1" i="1" dirty="0">
                <a:effectLst/>
                <a:latin typeface="CenturyGothic"/>
              </a:rPr>
              <a:t>U , </a:t>
            </a:r>
            <a:r>
              <a:rPr lang="ru-RU" sz="1800" dirty="0">
                <a:effectLst/>
                <a:latin typeface="CenturyGothic"/>
              </a:rPr>
              <a:t>характеризующую степень расхожде­ния теоретического и статистического распределений. </a:t>
            </a:r>
          </a:p>
          <a:p>
            <a:r>
              <a:rPr lang="ru-RU" sz="1800" dirty="0">
                <a:effectLst/>
                <a:latin typeface="CenturyGothic"/>
              </a:rPr>
              <a:t>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может быть выбрана различными способами; например, в качестве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можно взять сумму квадратов отклонений теоретических вероятно­стей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от соответствующих частот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-US" sz="1800" b="1" i="1" baseline="-25000" dirty="0">
                <a:effectLst/>
                <a:latin typeface="CenturyGothic"/>
              </a:rPr>
              <a:t> </a:t>
            </a:r>
            <a:r>
              <a:rPr lang="ru-RU" sz="1800" b="1" i="1" dirty="0">
                <a:effectLst/>
                <a:latin typeface="CenturyGothic"/>
              </a:rPr>
              <a:t>* </a:t>
            </a:r>
            <a:r>
              <a:rPr lang="ru-RU" sz="1800" dirty="0">
                <a:effectLst/>
                <a:latin typeface="CenturyGothic"/>
              </a:rPr>
              <a:t>или же сумму тех же квадратов с некоторыми коэффициентами («весами»), или же максимальное отклонение статистической функции распределения </a:t>
            </a:r>
            <a:r>
              <a:rPr lang="en" sz="1800" b="1" i="1" dirty="0">
                <a:effectLst/>
                <a:latin typeface="CenturyGothic"/>
              </a:rPr>
              <a:t>F*(x) </a:t>
            </a:r>
            <a:r>
              <a:rPr lang="ru-RU" sz="1800" dirty="0">
                <a:effectLst/>
                <a:latin typeface="CenturyGothic"/>
              </a:rPr>
              <a:t>от теоре­тической </a:t>
            </a:r>
            <a:r>
              <a:rPr lang="en" sz="1800" b="1" i="1" dirty="0">
                <a:effectLst/>
                <a:latin typeface="CenturyGothic"/>
              </a:rPr>
              <a:t>F(</a:t>
            </a:r>
            <a:r>
              <a:rPr lang="ru-RU" sz="1800" b="1" i="1" dirty="0">
                <a:effectLst/>
                <a:latin typeface="CenturyGothic"/>
              </a:rPr>
              <a:t>х) </a:t>
            </a:r>
            <a:r>
              <a:rPr lang="ru-RU" sz="1800" dirty="0">
                <a:effectLst/>
                <a:latin typeface="CenturyGothic"/>
              </a:rPr>
              <a:t>и т. д. Допустим, что 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выбрана тем или иным способом. Очевидно, это есть некоторая </a:t>
            </a:r>
            <a:r>
              <a:rPr lang="ru-RU" sz="1800" b="1" i="1" dirty="0">
                <a:effectLst/>
                <a:latin typeface="CenturyGothic"/>
              </a:rPr>
              <a:t>случайная величина.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9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1941</Words>
  <Application>Microsoft Macintosh PowerPoint</Application>
  <PresentationFormat>Экран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CenturyGothic</vt:lpstr>
      <vt:lpstr>Consolas</vt:lpstr>
      <vt:lpstr>Тема Office</vt:lpstr>
      <vt:lpstr>Математика для Data Science</vt:lpstr>
      <vt:lpstr>Выравнивание статистических рядов </vt:lpstr>
      <vt:lpstr>Как выравнивать?</vt:lpstr>
      <vt:lpstr>Требуемые ограничения</vt:lpstr>
      <vt:lpstr>Метод моментов</vt:lpstr>
      <vt:lpstr>Пример</vt:lpstr>
      <vt:lpstr>Решение</vt:lpstr>
      <vt:lpstr>Критерии согласия </vt:lpstr>
      <vt:lpstr>Идея метода</vt:lpstr>
      <vt:lpstr>Идея метода (2)</vt:lpstr>
      <vt:lpstr>Идея метода (3)</vt:lpstr>
      <vt:lpstr>Как следует выбирать U ?</vt:lpstr>
      <vt:lpstr>Критерий Хи-квадрат Пирсона</vt:lpstr>
      <vt:lpstr>Критерий Хи-квадрат Пирсона (2)</vt:lpstr>
      <vt:lpstr>Мера расхождения</vt:lpstr>
      <vt:lpstr>Функция плотности распределения χ^2</vt:lpstr>
      <vt:lpstr>Как определить число степеней свободы</vt:lpstr>
      <vt:lpstr>Как посчитать критерий</vt:lpstr>
      <vt:lpstr>Смысл p-value</vt:lpstr>
      <vt:lpstr>Смысл p-value</vt:lpstr>
      <vt:lpstr>На сколько должно быть мало p-value?</vt:lpstr>
      <vt:lpstr>Критерий Колмогорова</vt:lpstr>
      <vt:lpstr>Как посчитать критерий Колмогорова</vt:lpstr>
      <vt:lpstr>Критерий Колмогорова. Когда применим?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108</cp:revision>
  <dcterms:created xsi:type="dcterms:W3CDTF">2020-08-04T19:25:01Z</dcterms:created>
  <dcterms:modified xsi:type="dcterms:W3CDTF">2023-10-05T15:18:47Z</dcterms:modified>
  <cp:category/>
</cp:coreProperties>
</file>