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65" r:id="rId6"/>
    <p:sldId id="266" r:id="rId7"/>
    <p:sldId id="268" r:id="rId8"/>
    <p:sldId id="267" r:id="rId9"/>
    <p:sldId id="269" r:id="rId10"/>
    <p:sldId id="270" r:id="rId11"/>
    <p:sldId id="271" r:id="rId12"/>
    <p:sldId id="272" r:id="rId13"/>
    <p:sldId id="275" r:id="rId14"/>
    <p:sldId id="276" r:id="rId15"/>
    <p:sldId id="277" r:id="rId16"/>
    <p:sldId id="278" r:id="rId17"/>
    <p:sldId id="284" r:id="rId18"/>
    <p:sldId id="279" r:id="rId19"/>
    <p:sldId id="280" r:id="rId20"/>
    <p:sldId id="281" r:id="rId21"/>
    <p:sldId id="282" r:id="rId22"/>
    <p:sldId id="283" r:id="rId23"/>
    <p:sldId id="285" r:id="rId24"/>
    <p:sldId id="286" r:id="rId25"/>
    <p:sldId id="287" r:id="rId26"/>
    <p:sldId id="274"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howGuides="1">
      <p:cViewPr varScale="1">
        <p:scale>
          <a:sx n="86" d="100"/>
          <a:sy n="86" d="100"/>
        </p:scale>
        <p:origin x="562" y="67"/>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3/13/2022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3/13/2022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3/13/2022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3/13/2022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3/13/2022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3/13/2022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3/13/2022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3/13/2022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3/13/2022</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3/13/2022</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3/13/2022</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3/13/2022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3/13/2022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772" y="533400"/>
            <a:ext cx="8352928" cy="3255640"/>
          </a:xfrm>
        </p:spPr>
        <p:txBody>
          <a:bodyPr>
            <a:normAutofit/>
          </a:bodyPr>
          <a:lstStyle/>
          <a:p>
            <a:r>
              <a:rPr lang="en-US" dirty="0"/>
              <a:t>CUSTOMER INTERCATION COUNT PREDICTION USING ML</a:t>
            </a:r>
          </a:p>
        </p:txBody>
      </p:sp>
      <p:sp>
        <p:nvSpPr>
          <p:cNvPr id="3" name="Subtitle 2"/>
          <p:cNvSpPr>
            <a:spLocks noGrp="1"/>
          </p:cNvSpPr>
          <p:nvPr>
            <p:ph type="subTitle" idx="1"/>
          </p:nvPr>
        </p:nvSpPr>
        <p:spPr>
          <a:xfrm>
            <a:off x="477788" y="4365104"/>
            <a:ext cx="5616625" cy="504056"/>
          </a:xfrm>
        </p:spPr>
        <p:txBody>
          <a:bodyPr/>
          <a:lstStyle/>
          <a:p>
            <a:r>
              <a:rPr lang="en-US" dirty="0"/>
              <a:t>INCEPTEZ HACKATHON 2022</a:t>
            </a:r>
          </a:p>
        </p:txBody>
      </p:sp>
      <p:sp>
        <p:nvSpPr>
          <p:cNvPr id="4" name="Subtitle 2">
            <a:extLst>
              <a:ext uri="{FF2B5EF4-FFF2-40B4-BE49-F238E27FC236}">
                <a16:creationId xmlns:a16="http://schemas.microsoft.com/office/drawing/2014/main" id="{778F4571-7C05-4BDF-87DB-BD5576199D4A}"/>
              </a:ext>
            </a:extLst>
          </p:cNvPr>
          <p:cNvSpPr txBox="1">
            <a:spLocks/>
          </p:cNvSpPr>
          <p:nvPr/>
        </p:nvSpPr>
        <p:spPr>
          <a:xfrm>
            <a:off x="477788" y="6453336"/>
            <a:ext cx="3312367" cy="360040"/>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n-US" dirty="0">
                <a:solidFill>
                  <a:schemeClr val="tx2"/>
                </a:solidFill>
              </a:rPr>
              <a:t>PREPARED BY SUDALAI MANI P</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667AEC-DB60-4836-8F97-B74936AC28A1}"/>
              </a:ext>
            </a:extLst>
          </p:cNvPr>
          <p:cNvSpPr txBox="1">
            <a:spLocks/>
          </p:cNvSpPr>
          <p:nvPr/>
        </p:nvSpPr>
        <p:spPr>
          <a:xfrm>
            <a:off x="549796" y="476672"/>
            <a:ext cx="10369152" cy="5832648"/>
          </a:xfrm>
          <a:prstGeom prst="rect">
            <a:avLst/>
          </a:prstGeom>
        </p:spPr>
        <p:txBody>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Font typeface="Arial" pitchFamily="34" charset="0"/>
              <a:buNone/>
            </a:pPr>
            <a:r>
              <a:rPr lang="en-US" dirty="0"/>
              <a:t>Step 10: Creating train and test dataset for model development.</a:t>
            </a:r>
          </a:p>
          <a:p>
            <a:pPr marL="45720" indent="0">
              <a:buFont typeface="Arial" pitchFamily="34" charset="0"/>
              <a:buNone/>
            </a:pPr>
            <a:endParaRPr lang="en-US" dirty="0"/>
          </a:p>
        </p:txBody>
      </p:sp>
      <p:pic>
        <p:nvPicPr>
          <p:cNvPr id="4" name="Picture 3">
            <a:extLst>
              <a:ext uri="{FF2B5EF4-FFF2-40B4-BE49-F238E27FC236}">
                <a16:creationId xmlns:a16="http://schemas.microsoft.com/office/drawing/2014/main" id="{D041C341-50B3-42B0-A515-5D24DD280CF9}"/>
              </a:ext>
            </a:extLst>
          </p:cNvPr>
          <p:cNvPicPr>
            <a:picLocks noChangeAspect="1"/>
          </p:cNvPicPr>
          <p:nvPr/>
        </p:nvPicPr>
        <p:blipFill>
          <a:blip r:embed="rId2"/>
          <a:stretch>
            <a:fillRect/>
          </a:stretch>
        </p:blipFill>
        <p:spPr>
          <a:xfrm>
            <a:off x="558078" y="1412776"/>
            <a:ext cx="9499434" cy="4032448"/>
          </a:xfrm>
          <a:prstGeom prst="rect">
            <a:avLst/>
          </a:prstGeom>
        </p:spPr>
      </p:pic>
    </p:spTree>
    <p:extLst>
      <p:ext uri="{BB962C8B-B14F-4D97-AF65-F5344CB8AC3E}">
        <p14:creationId xmlns:p14="http://schemas.microsoft.com/office/powerpoint/2010/main" val="26444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B984BC-DD87-41D9-9FD7-8097B94507C5}"/>
              </a:ext>
            </a:extLst>
          </p:cNvPr>
          <p:cNvSpPr txBox="1">
            <a:spLocks/>
          </p:cNvSpPr>
          <p:nvPr/>
        </p:nvSpPr>
        <p:spPr>
          <a:xfrm>
            <a:off x="549796" y="476672"/>
            <a:ext cx="10369152" cy="1224136"/>
          </a:xfrm>
          <a:prstGeom prst="rect">
            <a:avLst/>
          </a:prstGeom>
        </p:spPr>
        <p:txBody>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Font typeface="Arial" pitchFamily="34" charset="0"/>
              <a:buNone/>
            </a:pPr>
            <a:r>
              <a:rPr lang="en-US" dirty="0"/>
              <a:t>Step 11: Descriptive analysis on train data. Classified based furnishing type of property since, the count correlation  is high for this feature. </a:t>
            </a:r>
            <a:r>
              <a:rPr lang="en-US" sz="1400" dirty="0"/>
              <a:t>0-Fully furnished, 1-Not furnished, 2-Semi furnished</a:t>
            </a:r>
          </a:p>
          <a:p>
            <a:pPr marL="45720" indent="0">
              <a:buNone/>
            </a:pPr>
            <a:r>
              <a:rPr lang="en-US" b="0" i="0" dirty="0">
                <a:solidFill>
                  <a:srgbClr val="000000"/>
                </a:solidFill>
                <a:effectLst/>
                <a:latin typeface="Helvetica Neue"/>
              </a:rPr>
              <a:t>'floor' - From the plot we can see that most people interacted more for semi-furnished house which are mostly apartment building type since it has many floors. </a:t>
            </a:r>
          </a:p>
          <a:p>
            <a:pPr marL="45720" indent="0">
              <a:buFont typeface="Arial" pitchFamily="34" charset="0"/>
              <a:buNone/>
            </a:pPr>
            <a:endParaRPr lang="en-US" dirty="0"/>
          </a:p>
        </p:txBody>
      </p:sp>
      <p:pic>
        <p:nvPicPr>
          <p:cNvPr id="4" name="Picture 2">
            <a:extLst>
              <a:ext uri="{FF2B5EF4-FFF2-40B4-BE49-F238E27FC236}">
                <a16:creationId xmlns:a16="http://schemas.microsoft.com/office/drawing/2014/main" id="{393A8347-D1BC-4EB6-9935-9F5A0FB44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1916832"/>
            <a:ext cx="8928992" cy="489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04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560ABABB-181C-4790-85AC-4F8468513BF9}"/>
              </a:ext>
            </a:extLst>
          </p:cNvPr>
          <p:cNvSpPr txBox="1">
            <a:spLocks/>
          </p:cNvSpPr>
          <p:nvPr/>
        </p:nvSpPr>
        <p:spPr>
          <a:xfrm>
            <a:off x="549796" y="476672"/>
            <a:ext cx="10369152" cy="1224136"/>
          </a:xfrm>
          <a:prstGeom prst="rect">
            <a:avLst/>
          </a:prstGeom>
        </p:spPr>
        <p:txBody>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Font typeface="Arial" pitchFamily="34" charset="0"/>
              <a:buNone/>
            </a:pPr>
            <a:r>
              <a:rPr lang="en-US" dirty="0"/>
              <a:t>Step 11: Descriptive analysis on train data.</a:t>
            </a:r>
          </a:p>
          <a:p>
            <a:pPr marL="45720" indent="0">
              <a:buNone/>
            </a:pPr>
            <a:r>
              <a:rPr lang="en-US" b="0" i="0" dirty="0">
                <a:solidFill>
                  <a:srgbClr val="000000"/>
                </a:solidFill>
                <a:effectLst/>
                <a:latin typeface="Helvetica Neue"/>
              </a:rPr>
              <a:t>‘</a:t>
            </a:r>
            <a:r>
              <a:rPr lang="en-US" b="0" i="0" dirty="0" err="1">
                <a:solidFill>
                  <a:srgbClr val="000000"/>
                </a:solidFill>
                <a:effectLst/>
                <a:latin typeface="Helvetica Neue"/>
              </a:rPr>
              <a:t>property_age</a:t>
            </a:r>
            <a:r>
              <a:rPr lang="en-US" b="0" i="0" dirty="0">
                <a:solidFill>
                  <a:srgbClr val="000000"/>
                </a:solidFill>
                <a:effectLst/>
                <a:latin typeface="Helvetica Neue"/>
              </a:rPr>
              <a:t>’ – The interactions count also depend on age of the property, if the property is new ,the user </a:t>
            </a:r>
            <a:r>
              <a:rPr lang="en-US" b="0" i="0" dirty="0" err="1">
                <a:solidFill>
                  <a:srgbClr val="000000"/>
                </a:solidFill>
                <a:effectLst/>
                <a:latin typeface="Helvetica Neue"/>
              </a:rPr>
              <a:t>interactioons</a:t>
            </a:r>
            <a:r>
              <a:rPr lang="en-US" b="0" i="0" dirty="0">
                <a:solidFill>
                  <a:srgbClr val="000000"/>
                </a:solidFill>
                <a:effectLst/>
                <a:latin typeface="Helvetica Neue"/>
              </a:rPr>
              <a:t> is more. </a:t>
            </a:r>
          </a:p>
          <a:p>
            <a:pPr marL="45720" indent="0">
              <a:buFont typeface="Arial" pitchFamily="34" charset="0"/>
              <a:buNone/>
            </a:pPr>
            <a:endParaRPr lang="en-US" dirty="0"/>
          </a:p>
        </p:txBody>
      </p:sp>
      <p:pic>
        <p:nvPicPr>
          <p:cNvPr id="2052" name="Picture 4">
            <a:extLst>
              <a:ext uri="{FF2B5EF4-FFF2-40B4-BE49-F238E27FC236}">
                <a16:creationId xmlns:a16="http://schemas.microsoft.com/office/drawing/2014/main" id="{BB4CEFD5-9AE6-4D88-A07E-624B0620C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1827172"/>
            <a:ext cx="8496944" cy="503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05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7E1164-437D-4525-8B06-D71488F0C945}"/>
              </a:ext>
            </a:extLst>
          </p:cNvPr>
          <p:cNvSpPr txBox="1">
            <a:spLocks/>
          </p:cNvSpPr>
          <p:nvPr/>
        </p:nvSpPr>
        <p:spPr>
          <a:xfrm>
            <a:off x="549796" y="476672"/>
            <a:ext cx="10369152" cy="1224136"/>
          </a:xfrm>
          <a:prstGeom prst="rect">
            <a:avLst/>
          </a:prstGeom>
        </p:spPr>
        <p:txBody>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Font typeface="Arial" pitchFamily="34" charset="0"/>
              <a:buNone/>
            </a:pPr>
            <a:r>
              <a:rPr lang="en-US" dirty="0"/>
              <a:t>Step 11: Descriptive analysis on train data.</a:t>
            </a:r>
          </a:p>
          <a:p>
            <a:pPr marL="45720" indent="0">
              <a:buNone/>
            </a:pPr>
            <a:r>
              <a:rPr lang="en-US" dirty="0">
                <a:solidFill>
                  <a:srgbClr val="000000"/>
                </a:solidFill>
                <a:latin typeface="Helvetica Neue"/>
              </a:rPr>
              <a:t>‘gym’, ‘parking’, ‘lift’ – from these features the interactions are high for AP(apartment type) buildings only if these three facility are available.</a:t>
            </a:r>
            <a:endParaRPr lang="en-US" dirty="0"/>
          </a:p>
        </p:txBody>
      </p:sp>
      <p:pic>
        <p:nvPicPr>
          <p:cNvPr id="3" name="Picture 2">
            <a:extLst>
              <a:ext uri="{FF2B5EF4-FFF2-40B4-BE49-F238E27FC236}">
                <a16:creationId xmlns:a16="http://schemas.microsoft.com/office/drawing/2014/main" id="{5CBA07D0-3C93-44B7-9FF9-13AD72E90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963" y="2250467"/>
            <a:ext cx="3432818" cy="41044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3F24D60B-F16F-4F23-9624-437E0C976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612" y="2224062"/>
            <a:ext cx="3704009" cy="4157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3EE86F9F-6461-460E-9B3D-EF240E514F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27" y="2224062"/>
            <a:ext cx="3500013" cy="414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DF25EEC-5891-465A-A44B-387180A7B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64" y="764704"/>
            <a:ext cx="11927061" cy="60932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BD38628-6127-459D-9EA8-C7184E6811E0}"/>
              </a:ext>
            </a:extLst>
          </p:cNvPr>
          <p:cNvSpPr>
            <a:spLocks noGrp="1"/>
          </p:cNvSpPr>
          <p:nvPr>
            <p:ph type="title"/>
          </p:nvPr>
        </p:nvSpPr>
        <p:spPr>
          <a:xfrm>
            <a:off x="909836" y="44624"/>
            <a:ext cx="8784975" cy="576064"/>
          </a:xfrm>
        </p:spPr>
        <p:txBody>
          <a:bodyPr/>
          <a:lstStyle/>
          <a:p>
            <a:r>
              <a:rPr lang="en-US" dirty="0"/>
              <a:t>Pair plot for all features</a:t>
            </a:r>
            <a:endParaRPr lang="en-IN" dirty="0"/>
          </a:p>
        </p:txBody>
      </p:sp>
    </p:spTree>
    <p:extLst>
      <p:ext uri="{BB962C8B-B14F-4D97-AF65-F5344CB8AC3E}">
        <p14:creationId xmlns:p14="http://schemas.microsoft.com/office/powerpoint/2010/main" val="234640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51E9247E-CA06-48DE-AA36-EC14AC24886F}"/>
              </a:ext>
            </a:extLst>
          </p:cNvPr>
          <p:cNvSpPr txBox="1">
            <a:spLocks/>
          </p:cNvSpPr>
          <p:nvPr/>
        </p:nvSpPr>
        <p:spPr>
          <a:xfrm>
            <a:off x="549796" y="476672"/>
            <a:ext cx="10369152" cy="3456384"/>
          </a:xfrm>
          <a:prstGeom prst="rect">
            <a:avLst/>
          </a:prstGeom>
        </p:spPr>
        <p:txBody>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l">
              <a:buNone/>
            </a:pPr>
            <a:r>
              <a:rPr lang="en-US" b="1" i="0" dirty="0">
                <a:solidFill>
                  <a:srgbClr val="00B0F0"/>
                </a:solidFill>
                <a:effectLst/>
                <a:latin typeface="Helvetica Neue"/>
              </a:rPr>
              <a:t>Insights on train dataset features based on furnishing feature, because it highly correlated to target feature 'count</a:t>
            </a:r>
          </a:p>
          <a:p>
            <a:pPr algn="l">
              <a:buFont typeface="+mj-lt"/>
              <a:buAutoNum type="arabicPeriod"/>
            </a:pPr>
            <a:r>
              <a:rPr lang="en-US" b="0" i="0" dirty="0">
                <a:solidFill>
                  <a:srgbClr val="000000"/>
                </a:solidFill>
                <a:effectLst/>
                <a:latin typeface="Helvetica Neue"/>
              </a:rPr>
              <a:t>people enquire more about furnishing quality of the house 65-70%</a:t>
            </a:r>
          </a:p>
          <a:p>
            <a:pPr algn="l">
              <a:buFont typeface="+mj-lt"/>
              <a:buAutoNum type="arabicPeriod"/>
            </a:pPr>
            <a:r>
              <a:rPr lang="en-US" b="0" i="0" dirty="0">
                <a:solidFill>
                  <a:srgbClr val="000000"/>
                </a:solidFill>
                <a:effectLst/>
                <a:latin typeface="Helvetica Neue"/>
              </a:rPr>
              <a:t>mostly prefer Building with GYM facility 45-50%</a:t>
            </a:r>
          </a:p>
          <a:p>
            <a:pPr algn="l">
              <a:buFont typeface="+mj-lt"/>
              <a:buAutoNum type="arabicPeriod"/>
            </a:pPr>
            <a:r>
              <a:rPr lang="en-US" b="0" i="0" dirty="0">
                <a:solidFill>
                  <a:srgbClr val="000000"/>
                </a:solidFill>
                <a:effectLst/>
                <a:latin typeface="Helvetica Neue"/>
              </a:rPr>
              <a:t>most people prefer for rental housing type 45-50%</a:t>
            </a:r>
          </a:p>
          <a:p>
            <a:pPr algn="l">
              <a:buFont typeface="+mj-lt"/>
              <a:buAutoNum type="arabicPeriod"/>
            </a:pPr>
            <a:r>
              <a:rPr lang="en-US" b="0" i="0" dirty="0">
                <a:solidFill>
                  <a:srgbClr val="000000"/>
                </a:solidFill>
                <a:effectLst/>
                <a:latin typeface="Helvetica Neue"/>
              </a:rPr>
              <a:t>last but not least, the size and age of the property also enquired 5-6%</a:t>
            </a:r>
          </a:p>
          <a:p>
            <a:pPr algn="l">
              <a:buFont typeface="+mj-lt"/>
              <a:buAutoNum type="arabicPeriod"/>
            </a:pPr>
            <a:r>
              <a:rPr lang="en-US" dirty="0">
                <a:solidFill>
                  <a:srgbClr val="000000"/>
                </a:solidFill>
                <a:latin typeface="Helvetica Neue"/>
              </a:rPr>
              <a:t> Most enquires for AP type of building with large property size, average number of floors with lift facility.</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7762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D685-8156-4D2C-B1D1-9EAA7659DCF0}"/>
              </a:ext>
            </a:extLst>
          </p:cNvPr>
          <p:cNvSpPr>
            <a:spLocks noGrp="1"/>
          </p:cNvSpPr>
          <p:nvPr>
            <p:ph type="title"/>
          </p:nvPr>
        </p:nvSpPr>
        <p:spPr>
          <a:xfrm>
            <a:off x="1065212" y="533400"/>
            <a:ext cx="8686801" cy="519336"/>
          </a:xfrm>
        </p:spPr>
        <p:txBody>
          <a:bodyPr>
            <a:normAutofit fontScale="90000"/>
          </a:bodyPr>
          <a:lstStyle/>
          <a:p>
            <a:r>
              <a:rPr lang="en-IN" dirty="0"/>
              <a:t>Business Insight on Dataset</a:t>
            </a:r>
          </a:p>
        </p:txBody>
      </p:sp>
      <p:sp>
        <p:nvSpPr>
          <p:cNvPr id="3" name="Content Placeholder 2">
            <a:extLst>
              <a:ext uri="{FF2B5EF4-FFF2-40B4-BE49-F238E27FC236}">
                <a16:creationId xmlns:a16="http://schemas.microsoft.com/office/drawing/2014/main" id="{6EB93309-A1CB-4197-80F4-D70F329F1002}"/>
              </a:ext>
            </a:extLst>
          </p:cNvPr>
          <p:cNvSpPr>
            <a:spLocks noGrp="1"/>
          </p:cNvSpPr>
          <p:nvPr>
            <p:ph idx="1"/>
          </p:nvPr>
        </p:nvSpPr>
        <p:spPr>
          <a:xfrm>
            <a:off x="1065212" y="1196752"/>
            <a:ext cx="8686801" cy="4823048"/>
          </a:xfrm>
        </p:spPr>
        <p:txBody>
          <a:bodyPr>
            <a:normAutofit fontScale="77500" lnSpcReduction="20000"/>
          </a:bodyPr>
          <a:lstStyle/>
          <a:p>
            <a:r>
              <a:rPr lang="en-US" dirty="0"/>
              <a:t>We can use this model to predict whether a property advisement will have a best customer reach by predicting what will be the interaction count will be, so that we can improve the contents to be displayed in the ad.</a:t>
            </a:r>
          </a:p>
          <a:p>
            <a:r>
              <a:rPr lang="en-US" dirty="0"/>
              <a:t>This model can be sell to property dealer who wants to create to ad for his know properties.</a:t>
            </a:r>
          </a:p>
          <a:p>
            <a:r>
              <a:rPr lang="en-US" dirty="0"/>
              <a:t>People who prefer gym, building with lift, expecting low property age, small property size,  swimming pool, good furnishing, large property size prefer going with  high rent and deposit option.</a:t>
            </a:r>
          </a:p>
          <a:p>
            <a:r>
              <a:rPr lang="en-US" dirty="0"/>
              <a:t>Moreover all the enquires on rental with apartment type buildings, with features like gym, parking, lift.</a:t>
            </a:r>
          </a:p>
          <a:p>
            <a:r>
              <a:rPr lang="en-US" dirty="0"/>
              <a:t>The enquires with lease type facility mainly about IF-Individual Farm, </a:t>
            </a:r>
          </a:p>
          <a:p>
            <a:r>
              <a:rPr lang="en-US" dirty="0"/>
              <a:t>Increasing the parking facility, gym, lift facility, floors to be less than 10, large property, low property age, availing more rental facility in  AP apartment type buildings might increase the business opportunities.</a:t>
            </a:r>
          </a:p>
          <a:p>
            <a:r>
              <a:rPr lang="en-US" dirty="0"/>
              <a:t>Building IF in large property, with gym, swimming pool, more parking,   might increase the lease, deposit type clients. </a:t>
            </a:r>
          </a:p>
          <a:p>
            <a:r>
              <a:rPr lang="en-US" dirty="0"/>
              <a:t> Similarly IH type with low property age, in a moderate property size will attract deposit clients who are willing to buy individual homes.</a:t>
            </a:r>
          </a:p>
          <a:p>
            <a:endParaRPr lang="en-IN" dirty="0"/>
          </a:p>
        </p:txBody>
      </p:sp>
    </p:spTree>
    <p:extLst>
      <p:ext uri="{BB962C8B-B14F-4D97-AF65-F5344CB8AC3E}">
        <p14:creationId xmlns:p14="http://schemas.microsoft.com/office/powerpoint/2010/main" val="310778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A245E0-414F-4D07-BF82-B6C97ED5C46B}"/>
              </a:ext>
            </a:extLst>
          </p:cNvPr>
          <p:cNvSpPr>
            <a:spLocks noGrp="1"/>
          </p:cNvSpPr>
          <p:nvPr>
            <p:ph type="title"/>
          </p:nvPr>
        </p:nvSpPr>
        <p:spPr>
          <a:xfrm>
            <a:off x="1065212" y="533400"/>
            <a:ext cx="8686801" cy="519336"/>
          </a:xfrm>
        </p:spPr>
        <p:txBody>
          <a:bodyPr>
            <a:normAutofit fontScale="90000"/>
          </a:bodyPr>
          <a:lstStyle/>
          <a:p>
            <a:r>
              <a:rPr lang="en-US" dirty="0"/>
              <a:t>Model Evaluation</a:t>
            </a:r>
            <a:endParaRPr lang="en-IN" dirty="0"/>
          </a:p>
        </p:txBody>
      </p:sp>
      <p:sp>
        <p:nvSpPr>
          <p:cNvPr id="4" name="Content Placeholder 3">
            <a:extLst>
              <a:ext uri="{FF2B5EF4-FFF2-40B4-BE49-F238E27FC236}">
                <a16:creationId xmlns:a16="http://schemas.microsoft.com/office/drawing/2014/main" id="{EEEF43E1-5039-4411-B88E-521CA2B0D6FA}"/>
              </a:ext>
            </a:extLst>
          </p:cNvPr>
          <p:cNvSpPr>
            <a:spLocks noGrp="1"/>
          </p:cNvSpPr>
          <p:nvPr>
            <p:ph idx="1"/>
          </p:nvPr>
        </p:nvSpPr>
        <p:spPr>
          <a:xfrm>
            <a:off x="1065212" y="1052736"/>
            <a:ext cx="8686801" cy="1152128"/>
          </a:xfrm>
        </p:spPr>
        <p:txBody>
          <a:bodyPr/>
          <a:lstStyle/>
          <a:p>
            <a:r>
              <a:rPr lang="en-US" dirty="0"/>
              <a:t>Since the preprocessing part is over, now we can create a model that will predict the user count of interactions based property details.</a:t>
            </a:r>
          </a:p>
          <a:p>
            <a:r>
              <a:rPr lang="en-US" dirty="0"/>
              <a:t>Importing the required python libraries and datasets.</a:t>
            </a:r>
          </a:p>
          <a:p>
            <a:pPr marL="45720" indent="0">
              <a:buNone/>
            </a:pPr>
            <a:endParaRPr lang="en-IN" dirty="0"/>
          </a:p>
        </p:txBody>
      </p:sp>
      <p:pic>
        <p:nvPicPr>
          <p:cNvPr id="6" name="Picture 5">
            <a:extLst>
              <a:ext uri="{FF2B5EF4-FFF2-40B4-BE49-F238E27FC236}">
                <a16:creationId xmlns:a16="http://schemas.microsoft.com/office/drawing/2014/main" id="{85703A5F-67AB-4E8C-85F8-623CA46FA683}"/>
              </a:ext>
            </a:extLst>
          </p:cNvPr>
          <p:cNvPicPr>
            <a:picLocks noChangeAspect="1"/>
          </p:cNvPicPr>
          <p:nvPr/>
        </p:nvPicPr>
        <p:blipFill>
          <a:blip r:embed="rId2"/>
          <a:stretch>
            <a:fillRect/>
          </a:stretch>
        </p:blipFill>
        <p:spPr>
          <a:xfrm>
            <a:off x="1417848" y="2276872"/>
            <a:ext cx="7981528" cy="4581128"/>
          </a:xfrm>
          <a:prstGeom prst="rect">
            <a:avLst/>
          </a:prstGeom>
        </p:spPr>
      </p:pic>
    </p:spTree>
    <p:extLst>
      <p:ext uri="{BB962C8B-B14F-4D97-AF65-F5344CB8AC3E}">
        <p14:creationId xmlns:p14="http://schemas.microsoft.com/office/powerpoint/2010/main" val="281409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449CE8-94CB-47A0-A040-8C438643D6DA}"/>
              </a:ext>
            </a:extLst>
          </p:cNvPr>
          <p:cNvSpPr>
            <a:spLocks noGrp="1"/>
          </p:cNvSpPr>
          <p:nvPr>
            <p:ph type="title"/>
          </p:nvPr>
        </p:nvSpPr>
        <p:spPr>
          <a:xfrm>
            <a:off x="1065212" y="533400"/>
            <a:ext cx="9133656" cy="1167408"/>
          </a:xfrm>
        </p:spPr>
        <p:txBody>
          <a:bodyPr>
            <a:normAutofit/>
          </a:bodyPr>
          <a:lstStyle/>
          <a:p>
            <a:r>
              <a:rPr lang="en-US" sz="2400" dirty="0">
                <a:solidFill>
                  <a:schemeClr val="tx1">
                    <a:lumMod val="65000"/>
                    <a:lumOff val="35000"/>
                  </a:schemeClr>
                </a:solidFill>
              </a:rPr>
              <a:t>Creating trainset, </a:t>
            </a:r>
            <a:r>
              <a:rPr lang="en-US" sz="2400" dirty="0" err="1">
                <a:solidFill>
                  <a:schemeClr val="tx1">
                    <a:lumMod val="65000"/>
                    <a:lumOff val="35000"/>
                  </a:schemeClr>
                </a:solidFill>
              </a:rPr>
              <a:t>testset</a:t>
            </a:r>
            <a:r>
              <a:rPr lang="en-US" sz="2400" dirty="0">
                <a:solidFill>
                  <a:schemeClr val="tx1">
                    <a:lumMod val="65000"/>
                    <a:lumOff val="35000"/>
                  </a:schemeClr>
                </a:solidFill>
              </a:rPr>
              <a:t> and </a:t>
            </a:r>
            <a:r>
              <a:rPr lang="en-US" sz="2400" dirty="0" err="1">
                <a:solidFill>
                  <a:schemeClr val="tx1">
                    <a:lumMod val="65000"/>
                    <a:lumOff val="35000"/>
                  </a:schemeClr>
                </a:solidFill>
              </a:rPr>
              <a:t>validationset</a:t>
            </a:r>
            <a:r>
              <a:rPr lang="en-US" sz="2400" dirty="0">
                <a:solidFill>
                  <a:schemeClr val="tx1">
                    <a:lumMod val="65000"/>
                    <a:lumOff val="35000"/>
                  </a:schemeClr>
                </a:solidFill>
              </a:rPr>
              <a:t>.  Also conducting Scaling operation to balance the dataset values, since ‘</a:t>
            </a:r>
            <a:r>
              <a:rPr lang="en-US" sz="2400" dirty="0" err="1">
                <a:solidFill>
                  <a:schemeClr val="tx1">
                    <a:lumMod val="65000"/>
                    <a:lumOff val="35000"/>
                  </a:schemeClr>
                </a:solidFill>
              </a:rPr>
              <a:t>property_size</a:t>
            </a:r>
            <a:r>
              <a:rPr lang="en-US" sz="2400" dirty="0">
                <a:solidFill>
                  <a:schemeClr val="tx1">
                    <a:lumMod val="65000"/>
                    <a:lumOff val="35000"/>
                  </a:schemeClr>
                </a:solidFill>
              </a:rPr>
              <a:t>’, ‘rent’, ‘deposit’, ‘lease’ has large data values while others are very low.</a:t>
            </a:r>
            <a:endParaRPr lang="en-IN"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B02CB768-11B4-438E-BE6F-61E6BAA9F608}"/>
              </a:ext>
            </a:extLst>
          </p:cNvPr>
          <p:cNvPicPr>
            <a:picLocks noChangeAspect="1"/>
          </p:cNvPicPr>
          <p:nvPr/>
        </p:nvPicPr>
        <p:blipFill>
          <a:blip r:embed="rId2"/>
          <a:stretch>
            <a:fillRect/>
          </a:stretch>
        </p:blipFill>
        <p:spPr>
          <a:xfrm>
            <a:off x="1067566" y="1700808"/>
            <a:ext cx="9419333" cy="5040560"/>
          </a:xfrm>
          <a:prstGeom prst="rect">
            <a:avLst/>
          </a:prstGeom>
        </p:spPr>
      </p:pic>
    </p:spTree>
    <p:extLst>
      <p:ext uri="{BB962C8B-B14F-4D97-AF65-F5344CB8AC3E}">
        <p14:creationId xmlns:p14="http://schemas.microsoft.com/office/powerpoint/2010/main" val="123092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404D97D-3AFC-4652-A24A-EC8BF74B5B09}"/>
              </a:ext>
            </a:extLst>
          </p:cNvPr>
          <p:cNvSpPr>
            <a:spLocks noGrp="1"/>
          </p:cNvSpPr>
          <p:nvPr>
            <p:ph idx="1"/>
          </p:nvPr>
        </p:nvSpPr>
        <p:spPr>
          <a:xfrm>
            <a:off x="1053852" y="332656"/>
            <a:ext cx="8698161" cy="504056"/>
          </a:xfrm>
        </p:spPr>
        <p:txBody>
          <a:bodyPr/>
          <a:lstStyle/>
          <a:p>
            <a:pPr marL="45720" indent="0">
              <a:buNone/>
            </a:pPr>
            <a:r>
              <a:rPr lang="en-US" dirty="0"/>
              <a:t>Assuming the ML models with params and creating result file.</a:t>
            </a:r>
            <a:endParaRPr lang="en-IN" dirty="0"/>
          </a:p>
        </p:txBody>
      </p:sp>
      <p:pic>
        <p:nvPicPr>
          <p:cNvPr id="7" name="Picture 6">
            <a:extLst>
              <a:ext uri="{FF2B5EF4-FFF2-40B4-BE49-F238E27FC236}">
                <a16:creationId xmlns:a16="http://schemas.microsoft.com/office/drawing/2014/main" id="{9EBC7008-0C52-403D-BAB7-DDC7D412E077}"/>
              </a:ext>
            </a:extLst>
          </p:cNvPr>
          <p:cNvPicPr>
            <a:picLocks noChangeAspect="1"/>
          </p:cNvPicPr>
          <p:nvPr/>
        </p:nvPicPr>
        <p:blipFill>
          <a:blip r:embed="rId2"/>
          <a:stretch>
            <a:fillRect/>
          </a:stretch>
        </p:blipFill>
        <p:spPr>
          <a:xfrm>
            <a:off x="1053852" y="836713"/>
            <a:ext cx="9073008" cy="5904656"/>
          </a:xfrm>
          <a:prstGeom prst="rect">
            <a:avLst/>
          </a:prstGeom>
        </p:spPr>
      </p:pic>
    </p:spTree>
    <p:extLst>
      <p:ext uri="{BB962C8B-B14F-4D97-AF65-F5344CB8AC3E}">
        <p14:creationId xmlns:p14="http://schemas.microsoft.com/office/powerpoint/2010/main" val="179579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a:xfrm>
            <a:off x="1065212" y="1828800"/>
            <a:ext cx="8686801" cy="2104256"/>
          </a:xfrm>
        </p:spPr>
        <p:txBody>
          <a:bodyPr/>
          <a:lstStyle/>
          <a:p>
            <a:r>
              <a:rPr lang="en-US" dirty="0"/>
              <a:t>Problem Discussion</a:t>
            </a:r>
          </a:p>
          <a:p>
            <a:r>
              <a:rPr lang="en-US" dirty="0"/>
              <a:t>Data Preprocessing</a:t>
            </a:r>
          </a:p>
          <a:p>
            <a:r>
              <a:rPr lang="en-US" dirty="0"/>
              <a:t>Model Evaluation</a:t>
            </a:r>
          </a:p>
          <a:p>
            <a:r>
              <a:rPr lang="en-US" dirty="0"/>
              <a:t>Results</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01DA-8823-4493-A777-4F34A2585A80}"/>
              </a:ext>
            </a:extLst>
          </p:cNvPr>
          <p:cNvSpPr>
            <a:spLocks noGrp="1"/>
          </p:cNvSpPr>
          <p:nvPr>
            <p:ph type="title"/>
          </p:nvPr>
        </p:nvSpPr>
        <p:spPr>
          <a:xfrm>
            <a:off x="1065212" y="533400"/>
            <a:ext cx="8686801" cy="519336"/>
          </a:xfrm>
        </p:spPr>
        <p:txBody>
          <a:bodyPr>
            <a:normAutofit fontScale="90000"/>
          </a:bodyPr>
          <a:lstStyle/>
          <a:p>
            <a:r>
              <a:rPr lang="en-US" dirty="0"/>
              <a:t>Model Evaluation Results </a:t>
            </a:r>
            <a:endParaRPr lang="en-IN" dirty="0"/>
          </a:p>
        </p:txBody>
      </p:sp>
      <p:sp>
        <p:nvSpPr>
          <p:cNvPr id="3" name="Content Placeholder 2">
            <a:extLst>
              <a:ext uri="{FF2B5EF4-FFF2-40B4-BE49-F238E27FC236}">
                <a16:creationId xmlns:a16="http://schemas.microsoft.com/office/drawing/2014/main" id="{A73B1791-B18C-4871-AE6B-56A2DD2E9C1B}"/>
              </a:ext>
            </a:extLst>
          </p:cNvPr>
          <p:cNvSpPr>
            <a:spLocks noGrp="1"/>
          </p:cNvSpPr>
          <p:nvPr>
            <p:ph idx="1"/>
          </p:nvPr>
        </p:nvSpPr>
        <p:spPr>
          <a:xfrm>
            <a:off x="1065212" y="1124744"/>
            <a:ext cx="8686801" cy="5616624"/>
          </a:xfrm>
        </p:spPr>
        <p:txBody>
          <a:bodyPr>
            <a:normAutofit/>
          </a:bodyPr>
          <a:lstStyle/>
          <a:p>
            <a:pPr marL="45720" indent="0">
              <a:buNone/>
            </a:pPr>
            <a:r>
              <a:rPr lang="en-US" dirty="0"/>
              <a:t>Comparing the model performance results, with and without implementation of polynomial features.</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dirty="0"/>
              <a:t> </a:t>
            </a:r>
            <a:endParaRPr lang="en-IN" dirty="0"/>
          </a:p>
        </p:txBody>
      </p:sp>
      <p:pic>
        <p:nvPicPr>
          <p:cNvPr id="5" name="Picture 4">
            <a:extLst>
              <a:ext uri="{FF2B5EF4-FFF2-40B4-BE49-F238E27FC236}">
                <a16:creationId xmlns:a16="http://schemas.microsoft.com/office/drawing/2014/main" id="{847B6C3D-680F-46A7-AD6D-CEAC11FE2A6A}"/>
              </a:ext>
            </a:extLst>
          </p:cNvPr>
          <p:cNvPicPr>
            <a:picLocks noChangeAspect="1"/>
          </p:cNvPicPr>
          <p:nvPr/>
        </p:nvPicPr>
        <p:blipFill>
          <a:blip r:embed="rId2"/>
          <a:stretch>
            <a:fillRect/>
          </a:stretch>
        </p:blipFill>
        <p:spPr>
          <a:xfrm>
            <a:off x="5158308" y="1988840"/>
            <a:ext cx="5258256" cy="3322608"/>
          </a:xfrm>
          <a:prstGeom prst="rect">
            <a:avLst/>
          </a:prstGeom>
        </p:spPr>
      </p:pic>
      <p:pic>
        <p:nvPicPr>
          <p:cNvPr id="7" name="Picture 6">
            <a:extLst>
              <a:ext uri="{FF2B5EF4-FFF2-40B4-BE49-F238E27FC236}">
                <a16:creationId xmlns:a16="http://schemas.microsoft.com/office/drawing/2014/main" id="{6F2F1EC0-9BA4-4272-9900-CF9A904696BD}"/>
              </a:ext>
            </a:extLst>
          </p:cNvPr>
          <p:cNvPicPr>
            <a:picLocks noChangeAspect="1"/>
          </p:cNvPicPr>
          <p:nvPr/>
        </p:nvPicPr>
        <p:blipFill>
          <a:blip r:embed="rId3"/>
          <a:stretch>
            <a:fillRect/>
          </a:stretch>
        </p:blipFill>
        <p:spPr>
          <a:xfrm>
            <a:off x="909836" y="1988840"/>
            <a:ext cx="4435224" cy="3071126"/>
          </a:xfrm>
          <a:prstGeom prst="rect">
            <a:avLst/>
          </a:prstGeom>
        </p:spPr>
      </p:pic>
    </p:spTree>
    <p:extLst>
      <p:ext uri="{BB962C8B-B14F-4D97-AF65-F5344CB8AC3E}">
        <p14:creationId xmlns:p14="http://schemas.microsoft.com/office/powerpoint/2010/main" val="5676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80E4-E42B-4F60-9061-8677FAD5C92B}"/>
              </a:ext>
            </a:extLst>
          </p:cNvPr>
          <p:cNvSpPr>
            <a:spLocks noGrp="1"/>
          </p:cNvSpPr>
          <p:nvPr>
            <p:ph type="title"/>
          </p:nvPr>
        </p:nvSpPr>
        <p:spPr>
          <a:xfrm>
            <a:off x="1065212" y="533400"/>
            <a:ext cx="8686801" cy="591344"/>
          </a:xfrm>
        </p:spPr>
        <p:txBody>
          <a:bodyPr/>
          <a:lstStyle/>
          <a:p>
            <a:r>
              <a:rPr lang="en-US" dirty="0"/>
              <a:t>Insights on model results</a:t>
            </a:r>
            <a:endParaRPr lang="en-IN" dirty="0"/>
          </a:p>
        </p:txBody>
      </p:sp>
      <p:sp>
        <p:nvSpPr>
          <p:cNvPr id="3" name="Content Placeholder 2">
            <a:extLst>
              <a:ext uri="{FF2B5EF4-FFF2-40B4-BE49-F238E27FC236}">
                <a16:creationId xmlns:a16="http://schemas.microsoft.com/office/drawing/2014/main" id="{17CEDF6C-26EC-4625-8135-3E095571C12D}"/>
              </a:ext>
            </a:extLst>
          </p:cNvPr>
          <p:cNvSpPr>
            <a:spLocks noGrp="1"/>
          </p:cNvSpPr>
          <p:nvPr>
            <p:ph idx="1"/>
          </p:nvPr>
        </p:nvSpPr>
        <p:spPr>
          <a:xfrm>
            <a:off x="1065212" y="1268760"/>
            <a:ext cx="8686801" cy="5328592"/>
          </a:xfrm>
        </p:spPr>
        <p:txBody>
          <a:bodyPr>
            <a:normAutofit lnSpcReduction="10000"/>
          </a:bodyPr>
          <a:lstStyle/>
          <a:p>
            <a:r>
              <a:rPr lang="en-US" dirty="0"/>
              <a:t>By using polynomial features it seems that the R2 score  is decreasing and increase in RMSE so we use the dataset without using polynomial features</a:t>
            </a:r>
          </a:p>
          <a:p>
            <a:r>
              <a:rPr lang="en-US" dirty="0"/>
              <a:t>Another insight we can observe that the ensembles of decision tree model like Gradient boosting regressor and XGB regressor were performing well on the dataset. so by much tuning the model parameters we may achieve good RMSE score.</a:t>
            </a:r>
          </a:p>
          <a:p>
            <a:r>
              <a:rPr lang="en-US" dirty="0"/>
              <a:t>From above results we can consolidate good model for final evaluations Gradient Boosting Regressor, Ridge, Linear Regression.</a:t>
            </a:r>
          </a:p>
          <a:p>
            <a:r>
              <a:rPr lang="en-US" dirty="0"/>
              <a:t>Lets do Hyper tuning for the model parameters and see the model performance</a:t>
            </a:r>
          </a:p>
          <a:p>
            <a:r>
              <a:rPr lang="en-US" dirty="0"/>
              <a:t>Even after </a:t>
            </a:r>
            <a:r>
              <a:rPr lang="en-US" dirty="0" err="1"/>
              <a:t>hypertuning</a:t>
            </a:r>
            <a:r>
              <a:rPr lang="en-US" dirty="0"/>
              <a:t>  the results to other model the RMSE doesn’t differ much. so we can use some advanced model for predicting the data.</a:t>
            </a:r>
          </a:p>
          <a:p>
            <a:r>
              <a:rPr lang="en-US" dirty="0"/>
              <a:t> I used Voting Regressor with base regressors as Gradient Boosting Regressor and Ridge, Linear regression as they both gave the best predictions as described in previous cells</a:t>
            </a:r>
          </a:p>
          <a:p>
            <a:endParaRPr lang="en-US" dirty="0"/>
          </a:p>
          <a:p>
            <a:endParaRPr lang="en-IN" dirty="0"/>
          </a:p>
        </p:txBody>
      </p:sp>
    </p:spTree>
    <p:extLst>
      <p:ext uri="{BB962C8B-B14F-4D97-AF65-F5344CB8AC3E}">
        <p14:creationId xmlns:p14="http://schemas.microsoft.com/office/powerpoint/2010/main" val="21035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04ED-EE3B-4D71-94AC-092F24F2012C}"/>
              </a:ext>
            </a:extLst>
          </p:cNvPr>
          <p:cNvSpPr>
            <a:spLocks noGrp="1"/>
          </p:cNvSpPr>
          <p:nvPr>
            <p:ph type="title"/>
          </p:nvPr>
        </p:nvSpPr>
        <p:spPr/>
        <p:txBody>
          <a:bodyPr/>
          <a:lstStyle/>
          <a:p>
            <a:r>
              <a:rPr lang="en-US" dirty="0"/>
              <a:t>Voting regressor model results.</a:t>
            </a:r>
            <a:endParaRPr lang="en-IN" dirty="0"/>
          </a:p>
        </p:txBody>
      </p:sp>
      <p:pic>
        <p:nvPicPr>
          <p:cNvPr id="5" name="Content Placeholder 4">
            <a:extLst>
              <a:ext uri="{FF2B5EF4-FFF2-40B4-BE49-F238E27FC236}">
                <a16:creationId xmlns:a16="http://schemas.microsoft.com/office/drawing/2014/main" id="{1518305C-65CA-4BC0-AA8B-79253A17FEF0}"/>
              </a:ext>
            </a:extLst>
          </p:cNvPr>
          <p:cNvPicPr>
            <a:picLocks noGrp="1" noChangeAspect="1"/>
          </p:cNvPicPr>
          <p:nvPr>
            <p:ph idx="1"/>
          </p:nvPr>
        </p:nvPicPr>
        <p:blipFill>
          <a:blip r:embed="rId2"/>
          <a:stretch>
            <a:fillRect/>
          </a:stretch>
        </p:blipFill>
        <p:spPr>
          <a:xfrm>
            <a:off x="1035990" y="1616234"/>
            <a:ext cx="6541368" cy="3175319"/>
          </a:xfrm>
        </p:spPr>
      </p:pic>
      <p:pic>
        <p:nvPicPr>
          <p:cNvPr id="7" name="Picture 6">
            <a:extLst>
              <a:ext uri="{FF2B5EF4-FFF2-40B4-BE49-F238E27FC236}">
                <a16:creationId xmlns:a16="http://schemas.microsoft.com/office/drawing/2014/main" id="{B76CA0FD-EE4A-4D46-B3CB-924769C026A9}"/>
              </a:ext>
            </a:extLst>
          </p:cNvPr>
          <p:cNvPicPr>
            <a:picLocks noChangeAspect="1"/>
          </p:cNvPicPr>
          <p:nvPr/>
        </p:nvPicPr>
        <p:blipFill>
          <a:blip r:embed="rId3"/>
          <a:stretch>
            <a:fillRect/>
          </a:stretch>
        </p:blipFill>
        <p:spPr>
          <a:xfrm>
            <a:off x="1000859" y="4810793"/>
            <a:ext cx="8420830" cy="1676545"/>
          </a:xfrm>
          <a:prstGeom prst="rect">
            <a:avLst/>
          </a:prstGeom>
        </p:spPr>
      </p:pic>
    </p:spTree>
    <p:extLst>
      <p:ext uri="{BB962C8B-B14F-4D97-AF65-F5344CB8AC3E}">
        <p14:creationId xmlns:p14="http://schemas.microsoft.com/office/powerpoint/2010/main" val="301483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10141767" cy="5559896"/>
          </a:xfrm>
        </p:spPr>
        <p:txBody>
          <a:bodyPr/>
          <a:lstStyle/>
          <a:p>
            <a:pPr algn="ctr"/>
            <a:br>
              <a:rPr lang="en-US" sz="4400" dirty="0"/>
            </a:br>
            <a:r>
              <a:rPr lang="en-US" sz="4400" dirty="0">
                <a:solidFill>
                  <a:schemeClr val="accent6"/>
                </a:solidFill>
              </a:rPr>
              <a:t>END OF THE PRESENTATION</a:t>
            </a:r>
            <a:br>
              <a:rPr lang="en-US" sz="4400" dirty="0">
                <a:solidFill>
                  <a:schemeClr val="accent6"/>
                </a:solidFill>
              </a:rPr>
            </a:br>
            <a:br>
              <a:rPr lang="en-US" sz="4400" dirty="0">
                <a:solidFill>
                  <a:schemeClr val="accent6"/>
                </a:solidFill>
              </a:rPr>
            </a:br>
            <a:r>
              <a:rPr lang="en-US" sz="4400" dirty="0">
                <a:solidFill>
                  <a:schemeClr val="accent6"/>
                </a:solidFill>
              </a:rPr>
              <a:t>THANKYOU</a:t>
            </a:r>
            <a:br>
              <a:rPr lang="en-US" dirty="0"/>
            </a:br>
            <a:br>
              <a:rPr lang="en-US" dirty="0"/>
            </a:br>
            <a:br>
              <a:rPr lang="en-US" dirty="0"/>
            </a:br>
            <a:br>
              <a:rPr lang="en-US" dirty="0"/>
            </a:br>
            <a:br>
              <a:rPr lang="en-US" dirty="0"/>
            </a:br>
            <a:r>
              <a:rPr lang="en-US" sz="1400" dirty="0">
                <a:solidFill>
                  <a:schemeClr val="accent4">
                    <a:lumMod val="60000"/>
                    <a:lumOff val="40000"/>
                  </a:schemeClr>
                </a:solidFill>
              </a:rPr>
              <a:t>source code available : https://github.com/sudalaimk666/Inceptez_Hackathon_2022</a:t>
            </a:r>
          </a:p>
        </p:txBody>
      </p:sp>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735360"/>
          </a:xfrm>
        </p:spPr>
        <p:txBody>
          <a:bodyPr/>
          <a:lstStyle/>
          <a:p>
            <a:r>
              <a:rPr lang="en-US" dirty="0"/>
              <a:t>Problem Discussion	</a:t>
            </a:r>
          </a:p>
        </p:txBody>
      </p:sp>
      <p:sp>
        <p:nvSpPr>
          <p:cNvPr id="4" name="Content Placeholder 3">
            <a:extLst>
              <a:ext uri="{FF2B5EF4-FFF2-40B4-BE49-F238E27FC236}">
                <a16:creationId xmlns:a16="http://schemas.microsoft.com/office/drawing/2014/main" id="{3E281EF3-8A51-441E-A15D-15A640B53735}"/>
              </a:ext>
            </a:extLst>
          </p:cNvPr>
          <p:cNvSpPr>
            <a:spLocks noGrp="1"/>
          </p:cNvSpPr>
          <p:nvPr>
            <p:ph idx="1"/>
          </p:nvPr>
        </p:nvSpPr>
        <p:spPr/>
        <p:txBody>
          <a:bodyPr/>
          <a:lstStyle/>
          <a:p>
            <a:r>
              <a:rPr lang="en-US" dirty="0" err="1"/>
              <a:t>Inceptez</a:t>
            </a:r>
            <a:r>
              <a:rPr lang="en-US" dirty="0"/>
              <a:t> Pvt Ltd is a new startup, which provides service on users to find good properties in least amount of time.</a:t>
            </a:r>
          </a:p>
          <a:p>
            <a:r>
              <a:rPr lang="en-US" dirty="0"/>
              <a:t>So they decided to develop a Machine Learning model which can predict/suggest best results to the user, to find their desired properties with their type of requirement.</a:t>
            </a:r>
          </a:p>
          <a:p>
            <a:r>
              <a:rPr lang="en-US" dirty="0"/>
              <a:t>We have given a Dataset.csv, </a:t>
            </a:r>
            <a:r>
              <a:rPr lang="en-US" dirty="0" err="1"/>
              <a:t>Photos.tsv</a:t>
            </a:r>
            <a:r>
              <a:rPr lang="en-US" dirty="0"/>
              <a:t>, Intercation.csv  data files, with the help of these files we going </a:t>
            </a:r>
            <a:r>
              <a:rPr lang="en-US" u="sng" dirty="0">
                <a:solidFill>
                  <a:srgbClr val="5299F0"/>
                </a:solidFill>
              </a:rPr>
              <a:t>predict /find the number of interactions by the users on a specific/individual property</a:t>
            </a:r>
            <a:r>
              <a:rPr lang="en-US" dirty="0"/>
              <a:t>  by data preprocessing  and  developing algorithm.</a:t>
            </a:r>
          </a:p>
          <a:p>
            <a:r>
              <a:rPr lang="en-US" dirty="0"/>
              <a:t>Lets get started and process on data.</a:t>
            </a:r>
          </a:p>
          <a:p>
            <a:r>
              <a:rPr lang="en-US" dirty="0"/>
              <a:t>We are to work </a:t>
            </a:r>
            <a:r>
              <a:rPr lang="en-US" dirty="0" err="1"/>
              <a:t>jupyternotebook</a:t>
            </a:r>
            <a:r>
              <a:rPr lang="en-US" dirty="0"/>
              <a:t> python3.7 environment.</a:t>
            </a:r>
            <a:endParaRPr lang="en-IN" dirty="0"/>
          </a:p>
        </p:txBody>
      </p:sp>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a:t>
            </a:r>
            <a:br>
              <a:rPr lang="en-US" dirty="0"/>
            </a:br>
            <a:r>
              <a:rPr lang="en-US" sz="1600" b="0" i="0" dirty="0">
                <a:solidFill>
                  <a:schemeClr val="tx2"/>
                </a:solidFill>
                <a:effectLst/>
                <a:latin typeface="arial" panose="020B0604020202020204" pitchFamily="34" charset="0"/>
              </a:rPr>
              <a:t>Data preprocessing is a process of preparing the raw data and making it suitable for a machine learning model.</a:t>
            </a:r>
            <a:endParaRPr lang="en-US" sz="1600" b="0" dirty="0">
              <a:solidFill>
                <a:schemeClr val="tx2"/>
              </a:solidFill>
            </a:endParaRPr>
          </a:p>
        </p:txBody>
      </p:sp>
      <p:sp>
        <p:nvSpPr>
          <p:cNvPr id="3" name="Content Placeholder 2"/>
          <p:cNvSpPr>
            <a:spLocks noGrp="1"/>
          </p:cNvSpPr>
          <p:nvPr>
            <p:ph sz="half" idx="1"/>
          </p:nvPr>
        </p:nvSpPr>
        <p:spPr/>
        <p:txBody>
          <a:bodyPr/>
          <a:lstStyle/>
          <a:p>
            <a:pPr marL="45720" indent="0">
              <a:buNone/>
            </a:pPr>
            <a:r>
              <a:rPr lang="en-US" dirty="0"/>
              <a:t>Step 1: Importing required  python libraries and datasets.</a:t>
            </a:r>
          </a:p>
          <a:p>
            <a:pPr marL="45720" indent="0">
              <a:buNone/>
            </a:pPr>
            <a:endParaRPr lang="en-US" dirty="0"/>
          </a:p>
        </p:txBody>
      </p:sp>
      <p:sp>
        <p:nvSpPr>
          <p:cNvPr id="5" name="Content Placeholder 4">
            <a:extLst>
              <a:ext uri="{FF2B5EF4-FFF2-40B4-BE49-F238E27FC236}">
                <a16:creationId xmlns:a16="http://schemas.microsoft.com/office/drawing/2014/main" id="{01E88D87-952D-4968-A0C4-508E4E4DCB42}"/>
              </a:ext>
            </a:extLst>
          </p:cNvPr>
          <p:cNvSpPr>
            <a:spLocks noGrp="1"/>
          </p:cNvSpPr>
          <p:nvPr>
            <p:ph sz="half" idx="2"/>
          </p:nvPr>
        </p:nvSpPr>
        <p:spPr/>
        <p:txBody>
          <a:bodyPr/>
          <a:lstStyle/>
          <a:p>
            <a:pPr marL="45720" indent="0">
              <a:buNone/>
            </a:pPr>
            <a:r>
              <a:rPr lang="en-US" dirty="0"/>
              <a:t>Step 2: Processing interaction dataset and we can infer that it has two features, ‘</a:t>
            </a:r>
            <a:r>
              <a:rPr lang="en-US" dirty="0" err="1"/>
              <a:t>property_id</a:t>
            </a:r>
            <a:r>
              <a:rPr lang="en-US" dirty="0"/>
              <a:t>’, ‘request date’, the number of interaction to specific property implies the count and consolidate it by following method and naming the feature as ‘count’</a:t>
            </a:r>
          </a:p>
          <a:p>
            <a:pPr marL="45720" indent="0">
              <a:buNone/>
            </a:pPr>
            <a:endParaRPr lang="en-IN" dirty="0"/>
          </a:p>
        </p:txBody>
      </p:sp>
      <p:pic>
        <p:nvPicPr>
          <p:cNvPr id="7" name="Picture 6">
            <a:extLst>
              <a:ext uri="{FF2B5EF4-FFF2-40B4-BE49-F238E27FC236}">
                <a16:creationId xmlns:a16="http://schemas.microsoft.com/office/drawing/2014/main" id="{4169C9FC-8888-40B6-812B-1294DA9193EC}"/>
              </a:ext>
            </a:extLst>
          </p:cNvPr>
          <p:cNvPicPr>
            <a:picLocks noChangeAspect="1"/>
          </p:cNvPicPr>
          <p:nvPr/>
        </p:nvPicPr>
        <p:blipFill>
          <a:blip r:embed="rId2"/>
          <a:stretch>
            <a:fillRect/>
          </a:stretch>
        </p:blipFill>
        <p:spPr>
          <a:xfrm>
            <a:off x="0" y="2420888"/>
            <a:ext cx="4938895" cy="3903712"/>
          </a:xfrm>
          <a:prstGeom prst="rect">
            <a:avLst/>
          </a:prstGeom>
        </p:spPr>
      </p:pic>
      <p:pic>
        <p:nvPicPr>
          <p:cNvPr id="10" name="Picture 9">
            <a:extLst>
              <a:ext uri="{FF2B5EF4-FFF2-40B4-BE49-F238E27FC236}">
                <a16:creationId xmlns:a16="http://schemas.microsoft.com/office/drawing/2014/main" id="{7385D29A-759D-4CD4-89BA-C61F65276E1C}"/>
              </a:ext>
            </a:extLst>
          </p:cNvPr>
          <p:cNvPicPr>
            <a:picLocks noChangeAspect="1"/>
          </p:cNvPicPr>
          <p:nvPr/>
        </p:nvPicPr>
        <p:blipFill>
          <a:blip r:embed="rId3"/>
          <a:stretch>
            <a:fillRect/>
          </a:stretch>
        </p:blipFill>
        <p:spPr>
          <a:xfrm>
            <a:off x="4938895" y="4005064"/>
            <a:ext cx="5502244" cy="1684166"/>
          </a:xfrm>
          <a:prstGeom prst="rect">
            <a:avLst/>
          </a:prstGeom>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6460757" y="920059"/>
            <a:ext cx="4741168" cy="5327104"/>
          </a:xfrm>
        </p:spPr>
        <p:txBody>
          <a:bodyPr/>
          <a:lstStyle/>
          <a:p>
            <a:pPr marL="45720" indent="0">
              <a:buNone/>
            </a:pPr>
            <a:r>
              <a:rPr lang="en-US" dirty="0"/>
              <a:t>Step 4: Inserting ‘count’ feature in dataset DF and creating a new revised dataset and .csv file.</a:t>
            </a:r>
          </a:p>
          <a:p>
            <a:pPr marL="45720" indent="0">
              <a:buNone/>
            </a:pPr>
            <a:endParaRPr lang="en-US" dirty="0"/>
          </a:p>
        </p:txBody>
      </p:sp>
      <p:sp>
        <p:nvSpPr>
          <p:cNvPr id="9" name="Content Placeholder 5">
            <a:extLst>
              <a:ext uri="{FF2B5EF4-FFF2-40B4-BE49-F238E27FC236}">
                <a16:creationId xmlns:a16="http://schemas.microsoft.com/office/drawing/2014/main" id="{8164CE7C-32E9-494C-96F1-87679DE913CC}"/>
              </a:ext>
            </a:extLst>
          </p:cNvPr>
          <p:cNvSpPr txBox="1">
            <a:spLocks/>
          </p:cNvSpPr>
          <p:nvPr/>
        </p:nvSpPr>
        <p:spPr>
          <a:xfrm>
            <a:off x="990228" y="917848"/>
            <a:ext cx="4741168" cy="53271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None/>
            </a:pPr>
            <a:r>
              <a:rPr lang="en-US" dirty="0"/>
              <a:t>Step 3: we can also infer that, the number of rows in interaction and dataset differs by 6109. Let us consider those rows in dataset.csv as test data. Now sorting the rows as same as in both dataset and interactions.</a:t>
            </a:r>
          </a:p>
          <a:p>
            <a:pPr marL="45720" indent="0">
              <a:buNone/>
            </a:pPr>
            <a:endParaRPr lang="en-US" dirty="0"/>
          </a:p>
        </p:txBody>
      </p:sp>
      <p:pic>
        <p:nvPicPr>
          <p:cNvPr id="10" name="Picture 9">
            <a:extLst>
              <a:ext uri="{FF2B5EF4-FFF2-40B4-BE49-F238E27FC236}">
                <a16:creationId xmlns:a16="http://schemas.microsoft.com/office/drawing/2014/main" id="{12B8B719-6A2F-4FF9-B15C-CBC225A3B10A}"/>
              </a:ext>
            </a:extLst>
          </p:cNvPr>
          <p:cNvPicPr>
            <a:picLocks noChangeAspect="1"/>
          </p:cNvPicPr>
          <p:nvPr/>
        </p:nvPicPr>
        <p:blipFill>
          <a:blip r:embed="rId2"/>
          <a:stretch>
            <a:fillRect/>
          </a:stretch>
        </p:blipFill>
        <p:spPr>
          <a:xfrm>
            <a:off x="621804" y="2564904"/>
            <a:ext cx="4741169" cy="3854216"/>
          </a:xfrm>
          <a:prstGeom prst="rect">
            <a:avLst/>
          </a:prstGeom>
        </p:spPr>
      </p:pic>
      <p:pic>
        <p:nvPicPr>
          <p:cNvPr id="12" name="Picture 11">
            <a:extLst>
              <a:ext uri="{FF2B5EF4-FFF2-40B4-BE49-F238E27FC236}">
                <a16:creationId xmlns:a16="http://schemas.microsoft.com/office/drawing/2014/main" id="{F7CA2E3A-788C-4306-85D2-A7758FAAA8F2}"/>
              </a:ext>
            </a:extLst>
          </p:cNvPr>
          <p:cNvPicPr>
            <a:picLocks noChangeAspect="1"/>
          </p:cNvPicPr>
          <p:nvPr/>
        </p:nvPicPr>
        <p:blipFill>
          <a:blip r:embed="rId3"/>
          <a:stretch>
            <a:fillRect/>
          </a:stretch>
        </p:blipFill>
        <p:spPr>
          <a:xfrm>
            <a:off x="6310436" y="2348880"/>
            <a:ext cx="5606862" cy="1638442"/>
          </a:xfrm>
          <a:prstGeom prst="rect">
            <a:avLst/>
          </a:prstGeom>
        </p:spPr>
      </p:pic>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1844" y="476672"/>
            <a:ext cx="10729192" cy="6048672"/>
          </a:xfrm>
        </p:spPr>
        <p:txBody>
          <a:bodyPr/>
          <a:lstStyle/>
          <a:p>
            <a:r>
              <a:rPr lang="en-US" dirty="0"/>
              <a:t>Step 5: EDA on revised dataset. We can see that it has combination of both continuous and categorical data.</a:t>
            </a:r>
          </a:p>
          <a:p>
            <a:endParaRPr lang="en-US" dirty="0"/>
          </a:p>
          <a:p>
            <a:endParaRPr lang="en-US" dirty="0"/>
          </a:p>
          <a:p>
            <a:r>
              <a:rPr lang="en-US" dirty="0"/>
              <a:t> </a:t>
            </a:r>
          </a:p>
        </p:txBody>
      </p:sp>
      <p:pic>
        <p:nvPicPr>
          <p:cNvPr id="7" name="Picture 6">
            <a:extLst>
              <a:ext uri="{FF2B5EF4-FFF2-40B4-BE49-F238E27FC236}">
                <a16:creationId xmlns:a16="http://schemas.microsoft.com/office/drawing/2014/main" id="{2B587CCB-E7F1-40F3-9975-A706927FF403}"/>
              </a:ext>
            </a:extLst>
          </p:cNvPr>
          <p:cNvPicPr>
            <a:picLocks noChangeAspect="1"/>
          </p:cNvPicPr>
          <p:nvPr/>
        </p:nvPicPr>
        <p:blipFill>
          <a:blip r:embed="rId2"/>
          <a:stretch>
            <a:fillRect/>
          </a:stretch>
        </p:blipFill>
        <p:spPr>
          <a:xfrm>
            <a:off x="125180" y="1318328"/>
            <a:ext cx="4823878" cy="5380186"/>
          </a:xfrm>
          <a:prstGeom prst="rect">
            <a:avLst/>
          </a:prstGeom>
        </p:spPr>
      </p:pic>
      <p:pic>
        <p:nvPicPr>
          <p:cNvPr id="9" name="Picture 8">
            <a:extLst>
              <a:ext uri="{FF2B5EF4-FFF2-40B4-BE49-F238E27FC236}">
                <a16:creationId xmlns:a16="http://schemas.microsoft.com/office/drawing/2014/main" id="{04158A72-68B9-40A0-86B9-86B766E60FF4}"/>
              </a:ext>
            </a:extLst>
          </p:cNvPr>
          <p:cNvPicPr>
            <a:picLocks noChangeAspect="1"/>
          </p:cNvPicPr>
          <p:nvPr/>
        </p:nvPicPr>
        <p:blipFill>
          <a:blip r:embed="rId3"/>
          <a:stretch>
            <a:fillRect/>
          </a:stretch>
        </p:blipFill>
        <p:spPr>
          <a:xfrm>
            <a:off x="5086300" y="1340768"/>
            <a:ext cx="6993667" cy="4618120"/>
          </a:xfrm>
          <a:prstGeom prst="rect">
            <a:avLst/>
          </a:prstGeom>
        </p:spPr>
      </p:pic>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93814" y="548680"/>
            <a:ext cx="11161238" cy="5976664"/>
          </a:xfrm>
        </p:spPr>
        <p:txBody>
          <a:bodyPr/>
          <a:lstStyle/>
          <a:p>
            <a:pPr marL="45720" indent="0">
              <a:buNone/>
            </a:pPr>
            <a:r>
              <a:rPr lang="en-US" dirty="0"/>
              <a:t>Step 6: Now let us classify the data into numerical and categorical data. Firstly we process the categorical data. Then checking for null, duplicates. Conducting Data cleaning, Data transformation.</a:t>
            </a:r>
          </a:p>
          <a:p>
            <a:pPr marL="45720" indent="0">
              <a:buNone/>
            </a:pPr>
            <a:endParaRPr lang="en-US" dirty="0"/>
          </a:p>
        </p:txBody>
      </p:sp>
      <p:pic>
        <p:nvPicPr>
          <p:cNvPr id="10" name="Picture 9">
            <a:extLst>
              <a:ext uri="{FF2B5EF4-FFF2-40B4-BE49-F238E27FC236}">
                <a16:creationId xmlns:a16="http://schemas.microsoft.com/office/drawing/2014/main" id="{65C6075B-F90A-440B-B25A-1892EB580269}"/>
              </a:ext>
            </a:extLst>
          </p:cNvPr>
          <p:cNvPicPr>
            <a:picLocks noChangeAspect="1"/>
          </p:cNvPicPr>
          <p:nvPr/>
        </p:nvPicPr>
        <p:blipFill>
          <a:blip r:embed="rId2"/>
          <a:stretch>
            <a:fillRect/>
          </a:stretch>
        </p:blipFill>
        <p:spPr>
          <a:xfrm>
            <a:off x="837828" y="1412776"/>
            <a:ext cx="8383469" cy="1296144"/>
          </a:xfrm>
          <a:prstGeom prst="rect">
            <a:avLst/>
          </a:prstGeom>
        </p:spPr>
      </p:pic>
      <p:pic>
        <p:nvPicPr>
          <p:cNvPr id="12" name="Picture 11">
            <a:extLst>
              <a:ext uri="{FF2B5EF4-FFF2-40B4-BE49-F238E27FC236}">
                <a16:creationId xmlns:a16="http://schemas.microsoft.com/office/drawing/2014/main" id="{77B3A3E7-1904-4D98-A6C5-4E356B392849}"/>
              </a:ext>
            </a:extLst>
          </p:cNvPr>
          <p:cNvPicPr>
            <a:picLocks noChangeAspect="1"/>
          </p:cNvPicPr>
          <p:nvPr/>
        </p:nvPicPr>
        <p:blipFill>
          <a:blip r:embed="rId3"/>
          <a:stretch>
            <a:fillRect/>
          </a:stretch>
        </p:blipFill>
        <p:spPr>
          <a:xfrm>
            <a:off x="1101111" y="2780928"/>
            <a:ext cx="7856901" cy="1944216"/>
          </a:xfrm>
          <a:prstGeom prst="rect">
            <a:avLst/>
          </a:prstGeom>
        </p:spPr>
      </p:pic>
      <p:pic>
        <p:nvPicPr>
          <p:cNvPr id="14" name="Picture 13">
            <a:extLst>
              <a:ext uri="{FF2B5EF4-FFF2-40B4-BE49-F238E27FC236}">
                <a16:creationId xmlns:a16="http://schemas.microsoft.com/office/drawing/2014/main" id="{F9C0537E-6B9E-4BED-980C-F34809B10D55}"/>
              </a:ext>
            </a:extLst>
          </p:cNvPr>
          <p:cNvPicPr>
            <a:picLocks noChangeAspect="1"/>
          </p:cNvPicPr>
          <p:nvPr/>
        </p:nvPicPr>
        <p:blipFill>
          <a:blip r:embed="rId4"/>
          <a:stretch>
            <a:fillRect/>
          </a:stretch>
        </p:blipFill>
        <p:spPr>
          <a:xfrm>
            <a:off x="981844" y="4725145"/>
            <a:ext cx="7976168" cy="1584176"/>
          </a:xfrm>
          <a:prstGeom prst="rect">
            <a:avLst/>
          </a:prstGeom>
        </p:spPr>
      </p:pic>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456428-07DA-49B4-B18C-BCAC1E619079}"/>
              </a:ext>
            </a:extLst>
          </p:cNvPr>
          <p:cNvSpPr>
            <a:spLocks noGrp="1"/>
          </p:cNvSpPr>
          <p:nvPr>
            <p:ph sz="half" idx="1"/>
          </p:nvPr>
        </p:nvSpPr>
        <p:spPr>
          <a:xfrm>
            <a:off x="549796" y="476672"/>
            <a:ext cx="11017224" cy="5832648"/>
          </a:xfrm>
        </p:spPr>
        <p:txBody>
          <a:bodyPr/>
          <a:lstStyle/>
          <a:p>
            <a:pPr marL="45720" indent="0">
              <a:buNone/>
            </a:pPr>
            <a:r>
              <a:rPr lang="en-US" dirty="0"/>
              <a:t>Step 7: Now processing on Numeric dataset.</a:t>
            </a:r>
            <a:r>
              <a:rPr lang="en-IN" dirty="0"/>
              <a:t> Forming new </a:t>
            </a:r>
            <a:r>
              <a:rPr lang="en-IN" dirty="0" err="1"/>
              <a:t>dataframe</a:t>
            </a:r>
            <a:r>
              <a:rPr lang="en-IN" dirty="0"/>
              <a:t> </a:t>
            </a:r>
            <a:r>
              <a:rPr lang="en-IN" dirty="0" err="1"/>
              <a:t>processed_numeric_data</a:t>
            </a:r>
            <a:endParaRPr lang="en-US" dirty="0"/>
          </a:p>
        </p:txBody>
      </p:sp>
      <p:pic>
        <p:nvPicPr>
          <p:cNvPr id="7" name="Picture 6">
            <a:extLst>
              <a:ext uri="{FF2B5EF4-FFF2-40B4-BE49-F238E27FC236}">
                <a16:creationId xmlns:a16="http://schemas.microsoft.com/office/drawing/2014/main" id="{971CB694-7F37-429F-B93E-77FC412356C0}"/>
              </a:ext>
            </a:extLst>
          </p:cNvPr>
          <p:cNvPicPr>
            <a:picLocks noChangeAspect="1"/>
          </p:cNvPicPr>
          <p:nvPr/>
        </p:nvPicPr>
        <p:blipFill>
          <a:blip r:embed="rId2"/>
          <a:stretch>
            <a:fillRect/>
          </a:stretch>
        </p:blipFill>
        <p:spPr>
          <a:xfrm>
            <a:off x="621804" y="984867"/>
            <a:ext cx="10369151" cy="5108429"/>
          </a:xfrm>
          <a:prstGeom prst="rect">
            <a:avLst/>
          </a:prstGeom>
        </p:spPr>
      </p:pic>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B448BE-B65E-4CFE-8A29-52A3079A3EFF}"/>
              </a:ext>
            </a:extLst>
          </p:cNvPr>
          <p:cNvSpPr txBox="1">
            <a:spLocks/>
          </p:cNvSpPr>
          <p:nvPr/>
        </p:nvSpPr>
        <p:spPr>
          <a:xfrm>
            <a:off x="549796" y="476672"/>
            <a:ext cx="5184576" cy="5832648"/>
          </a:xfrm>
          <a:prstGeom prst="rect">
            <a:avLst/>
          </a:prstGeom>
        </p:spPr>
        <p:txBody>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Font typeface="Arial" pitchFamily="34" charset="0"/>
              <a:buNone/>
            </a:pPr>
            <a:r>
              <a:rPr lang="en-US" dirty="0"/>
              <a:t>Step 8: Check for Multicollinearity </a:t>
            </a:r>
          </a:p>
          <a:p>
            <a:pPr marL="45720" indent="0">
              <a:buFont typeface="Arial" pitchFamily="34" charset="0"/>
              <a:buNone/>
            </a:pPr>
            <a:endParaRPr lang="en-US" dirty="0"/>
          </a:p>
        </p:txBody>
      </p:sp>
      <p:pic>
        <p:nvPicPr>
          <p:cNvPr id="4" name="Picture 3">
            <a:extLst>
              <a:ext uri="{FF2B5EF4-FFF2-40B4-BE49-F238E27FC236}">
                <a16:creationId xmlns:a16="http://schemas.microsoft.com/office/drawing/2014/main" id="{B0DE0E1F-BCE5-47AB-8CA3-237BAE02A62C}"/>
              </a:ext>
            </a:extLst>
          </p:cNvPr>
          <p:cNvPicPr>
            <a:picLocks noChangeAspect="1"/>
          </p:cNvPicPr>
          <p:nvPr/>
        </p:nvPicPr>
        <p:blipFill>
          <a:blip r:embed="rId2"/>
          <a:stretch>
            <a:fillRect/>
          </a:stretch>
        </p:blipFill>
        <p:spPr>
          <a:xfrm>
            <a:off x="261765" y="1124744"/>
            <a:ext cx="5760640" cy="5532599"/>
          </a:xfrm>
          <a:prstGeom prst="rect">
            <a:avLst/>
          </a:prstGeom>
        </p:spPr>
      </p:pic>
      <p:sp>
        <p:nvSpPr>
          <p:cNvPr id="5" name="Content Placeholder 3">
            <a:extLst>
              <a:ext uri="{FF2B5EF4-FFF2-40B4-BE49-F238E27FC236}">
                <a16:creationId xmlns:a16="http://schemas.microsoft.com/office/drawing/2014/main" id="{917AD11A-09D7-46E1-AEB2-3567A0339879}"/>
              </a:ext>
            </a:extLst>
          </p:cNvPr>
          <p:cNvSpPr txBox="1">
            <a:spLocks/>
          </p:cNvSpPr>
          <p:nvPr/>
        </p:nvSpPr>
        <p:spPr>
          <a:xfrm>
            <a:off x="6310436" y="476672"/>
            <a:ext cx="5184576" cy="5976664"/>
          </a:xfrm>
          <a:prstGeom prst="rect">
            <a:avLst/>
          </a:prstGeom>
        </p:spPr>
        <p:txBody>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Font typeface="Arial" pitchFamily="34" charset="0"/>
              <a:buNone/>
            </a:pPr>
            <a:r>
              <a:rPr lang="en-US" dirty="0"/>
              <a:t>Step 9: </a:t>
            </a:r>
            <a:r>
              <a:rPr lang="en-US" dirty="0" err="1"/>
              <a:t>concat</a:t>
            </a:r>
            <a:r>
              <a:rPr lang="en-US" dirty="0"/>
              <a:t> all processed </a:t>
            </a:r>
            <a:r>
              <a:rPr lang="en-US" dirty="0" err="1"/>
              <a:t>dataframe</a:t>
            </a:r>
            <a:r>
              <a:rPr lang="en-US" dirty="0"/>
              <a:t> to final </a:t>
            </a:r>
            <a:r>
              <a:rPr lang="en-US" dirty="0" err="1"/>
              <a:t>preprocessed_data</a:t>
            </a:r>
            <a:r>
              <a:rPr lang="en-US" dirty="0"/>
              <a:t>  </a:t>
            </a:r>
          </a:p>
          <a:p>
            <a:pPr marL="45720" indent="0">
              <a:buFont typeface="Arial" pitchFamily="34" charset="0"/>
              <a:buNone/>
            </a:pPr>
            <a:endParaRPr lang="en-US" dirty="0"/>
          </a:p>
        </p:txBody>
      </p:sp>
      <p:pic>
        <p:nvPicPr>
          <p:cNvPr id="7" name="Picture 6">
            <a:extLst>
              <a:ext uri="{FF2B5EF4-FFF2-40B4-BE49-F238E27FC236}">
                <a16:creationId xmlns:a16="http://schemas.microsoft.com/office/drawing/2014/main" id="{8CD4D885-0D26-48F9-B063-4D9CCC96BCE9}"/>
              </a:ext>
            </a:extLst>
          </p:cNvPr>
          <p:cNvPicPr>
            <a:picLocks noChangeAspect="1"/>
          </p:cNvPicPr>
          <p:nvPr/>
        </p:nvPicPr>
        <p:blipFill>
          <a:blip r:embed="rId3"/>
          <a:stretch>
            <a:fillRect/>
          </a:stretch>
        </p:blipFill>
        <p:spPr>
          <a:xfrm>
            <a:off x="6015895" y="1844824"/>
            <a:ext cx="6641938" cy="4251335"/>
          </a:xfrm>
          <a:prstGeom prst="rect">
            <a:avLst/>
          </a:prstGeom>
        </p:spPr>
      </p:pic>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32D51B-405E-4F81-B5A9-F253CD7FC48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3.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136</TotalTime>
  <Words>1150</Words>
  <Application>Microsoft Office PowerPoint</Application>
  <PresentationFormat>Custom</PresentationFormat>
  <Paragraphs>74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vt:lpstr>
      <vt:lpstr>Franklin Gothic Medium</vt:lpstr>
      <vt:lpstr>Helvetica Neue</vt:lpstr>
      <vt:lpstr>Business Contrast 16x9</vt:lpstr>
      <vt:lpstr>CUSTOMER INTERCATION COUNT PREDICTION USING ML</vt:lpstr>
      <vt:lpstr>CONTENT</vt:lpstr>
      <vt:lpstr>Problem Discussion </vt:lpstr>
      <vt:lpstr>Data Preprocessing Data preprocessing is a process of preparing the raw data and making it suitable for a machine learning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Pair plot for all features</vt:lpstr>
      <vt:lpstr>PowerPoint Presentation</vt:lpstr>
      <vt:lpstr>Business Insight on Dataset</vt:lpstr>
      <vt:lpstr>Model Evaluation</vt:lpstr>
      <vt:lpstr>Creating trainset, testset and validationset.  Also conducting Scaling operation to balance the dataset values, since ‘property_size’, ‘rent’, ‘deposit’, ‘lease’ has large data values while others are very low.</vt:lpstr>
      <vt:lpstr>PowerPoint Presentation</vt:lpstr>
      <vt:lpstr>Model Evaluation Results </vt:lpstr>
      <vt:lpstr>Insights on model results</vt:lpstr>
      <vt:lpstr>Voting regressor model results.</vt:lpstr>
      <vt:lpstr> END OF THE PRESENTATION  THANKYOU     source code available : https://github.com/sudalaimk666/Inceptez_Hackathon_2022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SUDALAI MANI</dc:creator>
  <cp:lastModifiedBy>SUDALAI MANI</cp:lastModifiedBy>
  <cp:revision>11</cp:revision>
  <dcterms:created xsi:type="dcterms:W3CDTF">2022-03-13T07:31:59Z</dcterms:created>
  <dcterms:modified xsi:type="dcterms:W3CDTF">2022-03-13T09:48:04Z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