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8" r:id="rId4"/>
    <p:sldId id="259" r:id="rId5"/>
    <p:sldId id="266" r:id="rId6"/>
    <p:sldId id="265" r:id="rId7"/>
    <p:sldId id="261" r:id="rId8"/>
    <p:sldId id="262" r:id="rId9"/>
    <p:sldId id="267" r:id="rId10"/>
    <p:sldId id="269" r:id="rId11"/>
    <p:sldId id="270" r:id="rId12"/>
    <p:sldId id="271" r:id="rId13"/>
    <p:sldId id="272" r:id="rId14"/>
    <p:sldId id="26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xmi Narsimha Reddy Nalla" initials="LNRN" lastIdx="1" clrIdx="0">
    <p:extLst>
      <p:ext uri="{19B8F6BF-5375-455C-9EA6-DF929625EA0E}">
        <p15:presenceInfo xmlns:p15="http://schemas.microsoft.com/office/powerpoint/2012/main" userId="e004927f1c4d433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4438" autoAdjust="0"/>
  </p:normalViewPr>
  <p:slideViewPr>
    <p:cSldViewPr snapToGrid="0">
      <p:cViewPr varScale="1">
        <p:scale>
          <a:sx n="74" d="100"/>
          <a:sy n="74" d="100"/>
        </p:scale>
        <p:origin x="1032" y="6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9A922B-221E-4261-8EAF-A090F6646C8C}" type="datetimeFigureOut">
              <a:rPr lang="en-IN" smtClean="0"/>
              <a:t>19-11-2022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37A2F2-89A6-43A6-B4E9-A176AC423988}" type="slidenum">
              <a:rPr lang="en-IN" smtClean="0"/>
              <a:t>‹#›</a:t>
            </a:fld>
            <a:endParaRPr lang="en-IN"/>
          </a:p>
        </p:txBody>
      </p:sp>
    </p:spTree>
    <p:extLst>
      <p:ext uri="{BB962C8B-B14F-4D97-AF65-F5344CB8AC3E}">
        <p14:creationId xmlns:p14="http://schemas.microsoft.com/office/powerpoint/2010/main" val="2372752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baseline="0" dirty="0"/>
          </a:p>
        </p:txBody>
      </p:sp>
      <p:sp>
        <p:nvSpPr>
          <p:cNvPr id="4" name="Slide Number Placeholder 3"/>
          <p:cNvSpPr>
            <a:spLocks noGrp="1"/>
          </p:cNvSpPr>
          <p:nvPr>
            <p:ph type="sldNum" sz="quarter" idx="10"/>
          </p:nvPr>
        </p:nvSpPr>
        <p:spPr/>
        <p:txBody>
          <a:bodyPr/>
          <a:lstStyle/>
          <a:p>
            <a:fld id="{EE37A2F2-89A6-43A6-B4E9-A176AC423988}" type="slidenum">
              <a:rPr lang="en-IN" smtClean="0"/>
              <a:t>7</a:t>
            </a:fld>
            <a:endParaRPr lang="en-IN"/>
          </a:p>
        </p:txBody>
      </p:sp>
    </p:spTree>
    <p:extLst>
      <p:ext uri="{BB962C8B-B14F-4D97-AF65-F5344CB8AC3E}">
        <p14:creationId xmlns:p14="http://schemas.microsoft.com/office/powerpoint/2010/main" val="7478076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912629" y="1371600"/>
            <a:ext cx="5935540" cy="2696866"/>
          </a:xfrm>
        </p:spPr>
        <p:txBody>
          <a:bodyPr anchor="t">
            <a:normAutofit/>
          </a:bodyPr>
          <a:lstStyle>
            <a:lvl1pPr algn="l">
              <a:defRPr sz="4000"/>
            </a:lvl1pPr>
          </a:lstStyle>
          <a:p>
            <a:r>
              <a:rPr lang="en-US" dirty="0"/>
              <a:t>Click to edit Master title style</a:t>
            </a:r>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912629" y="4584879"/>
            <a:ext cx="593554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0D4E46AA-1EC0-4433-9956-E798E94A6FB7}" type="datetimeFigureOut">
              <a:rPr lang="en-US" smtClean="0"/>
              <a:t>11/19/2022</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753452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0D4E46AA-1EC0-4433-9956-E798E94A6FB7}" type="datetimeFigureOut">
              <a:rPr lang="en-US" smtClean="0"/>
              <a:t>11/19/2022</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822283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198077" y="1401097"/>
            <a:ext cx="2155722" cy="4775865"/>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838200" y="1401097"/>
            <a:ext cx="8232058" cy="477586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D4E46AA-1EC0-4433-9956-E798E94A6FB7}" type="datetimeFigureOut">
              <a:rPr lang="en-US" smtClean="0"/>
              <a:t>11/19/2022</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1066457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0D4E46AA-1EC0-4433-9956-E798E94A6FB7}" type="datetimeFigureOut">
              <a:rPr lang="en-US" smtClean="0"/>
              <a:t>11/19/2022</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1215442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912629" y="1709738"/>
            <a:ext cx="9214884" cy="3159974"/>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912628" y="5018567"/>
            <a:ext cx="7907079" cy="1073889"/>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0D4E46AA-1EC0-4433-9956-E798E94A6FB7}" type="datetimeFigureOut">
              <a:rPr lang="en-US" smtClean="0"/>
              <a:t>11/19/2022</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1585924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914400" y="2849526"/>
            <a:ext cx="5105400" cy="321047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172200" y="2849526"/>
            <a:ext cx="5105400" cy="32104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0D4E46AA-1EC0-4433-9956-E798E94A6FB7}" type="datetimeFigureOut">
              <a:rPr lang="en-US" smtClean="0"/>
              <a:t>11/19/2022</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838912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912628" y="1371599"/>
            <a:ext cx="10442760" cy="93975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912628" y="2311353"/>
            <a:ext cx="5084947" cy="69537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912628" y="3006725"/>
            <a:ext cx="5084947" cy="31829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172200" y="2311353"/>
            <a:ext cx="5183188" cy="69537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172200" y="3006725"/>
            <a:ext cx="5183188" cy="3182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0D4E46AA-1EC0-4433-9956-E798E94A6FB7}" type="datetimeFigureOut">
              <a:rPr lang="en-US" smtClean="0"/>
              <a:t>11/19/2022</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2916410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0D4E46AA-1EC0-4433-9956-E798E94A6FB7}" type="datetimeFigureOut">
              <a:rPr lang="en-US" smtClean="0"/>
              <a:t>11/19/2022</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377928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D4E46AA-1EC0-4433-9956-E798E94A6FB7}" type="datetimeFigureOut">
              <a:rPr lang="en-US" smtClean="0"/>
              <a:t>11/19/2022</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2743287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912628" y="1463038"/>
            <a:ext cx="3859397" cy="1471548"/>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5183188" y="987425"/>
            <a:ext cx="6172200" cy="487362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0D4E46AA-1EC0-4433-9956-E798E94A6FB7}" type="datetimeFigureOut">
              <a:rPr lang="en-US" smtClean="0"/>
              <a:t>11/19/2022</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139137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912628" y="1463038"/>
            <a:ext cx="3859397" cy="1471548"/>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0D4E46AA-1EC0-4433-9956-E798E94A6FB7}" type="datetimeFigureOut">
              <a:rPr lang="en-US" smtClean="0"/>
              <a:t>11/19/2022</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317069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914400" y="1371600"/>
            <a:ext cx="10363200" cy="1314443"/>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914399" y="2853369"/>
            <a:ext cx="10363200" cy="308846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912628"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0D4E46AA-1EC0-4433-9956-E798E94A6FB7}" type="datetimeFigureOut">
              <a:rPr lang="en-US" smtClean="0"/>
              <a:pPr/>
              <a:t>11/19/2022</a:t>
            </a:fld>
            <a:endParaRPr lang="en-US" dirty="0"/>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38C08-47C7-4847-B0BE-B9D8DEEB3D1B}" type="slidenum">
              <a:rPr lang="en-US" smtClean="0"/>
              <a:pPr/>
              <a:t>‹#›</a:t>
            </a:fld>
            <a:endParaRPr lang="en-US" dirty="0"/>
          </a:p>
        </p:txBody>
      </p:sp>
      <p:cxnSp>
        <p:nvCxnSpPr>
          <p:cNvPr id="7" name="Straight Connector 6">
            <a:extLst>
              <a:ext uri="{FF2B5EF4-FFF2-40B4-BE49-F238E27FC236}">
                <a16:creationId xmlns:a16="http://schemas.microsoft.com/office/drawing/2014/main" id="{F209B62C-3402-4623-9A7C-AA048B56F8C3}"/>
              </a:ext>
            </a:extLst>
          </p:cNvPr>
          <p:cNvCxnSpPr>
            <a:cxnSpLocks/>
          </p:cNvCxnSpPr>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6356902"/>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274320" indent="0" algn="l" defTabSz="914400" rtl="0" eaLnBrk="1" latinLnBrk="0" hangingPunct="1">
        <a:lnSpc>
          <a:spcPct val="120000"/>
        </a:lnSpc>
        <a:spcBef>
          <a:spcPts val="500"/>
        </a:spcBef>
        <a:buSzPct val="87000"/>
        <a:buFontTx/>
        <a:buNone/>
        <a:defRPr sz="1800"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594360" indent="0" algn="l" defTabSz="914400" rtl="0" eaLnBrk="1" latinLnBrk="0" hangingPunct="1">
        <a:lnSpc>
          <a:spcPct val="120000"/>
        </a:lnSpc>
        <a:spcBef>
          <a:spcPts val="500"/>
        </a:spcBef>
        <a:buSzPct val="87000"/>
        <a:buFontTx/>
        <a:buNone/>
        <a:defRPr sz="1400"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bstract background of mesh on pink">
            <a:extLst>
              <a:ext uri="{FF2B5EF4-FFF2-40B4-BE49-F238E27FC236}">
                <a16:creationId xmlns:a16="http://schemas.microsoft.com/office/drawing/2014/main" id="{9AFB2F4F-19AF-420C-A265-B6E87FC23393}"/>
              </a:ext>
            </a:extLst>
          </p:cNvPr>
          <p:cNvPicPr>
            <a:picLocks noChangeAspect="1"/>
          </p:cNvPicPr>
          <p:nvPr/>
        </p:nvPicPr>
        <p:blipFill rotWithShape="1">
          <a:blip r:embed="rId2"/>
          <a:srcRect t="182" b="15548"/>
          <a:stretch/>
        </p:blipFill>
        <p:spPr>
          <a:xfrm>
            <a:off x="21" y="10"/>
            <a:ext cx="12191979" cy="6857989"/>
          </a:xfrm>
          <a:prstGeom prst="rect">
            <a:avLst/>
          </a:prstGeom>
        </p:spPr>
      </p:pic>
      <p:sp>
        <p:nvSpPr>
          <p:cNvPr id="11" name="Rectangle 10">
            <a:extLst>
              <a:ext uri="{FF2B5EF4-FFF2-40B4-BE49-F238E27FC236}">
                <a16:creationId xmlns:a16="http://schemas.microsoft.com/office/drawing/2014/main" id="{9BD78BA5-2579-4D62-B68F-2289D39BF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 y="0"/>
            <a:ext cx="8543515" cy="6858000"/>
          </a:xfrm>
          <a:prstGeom prst="rect">
            <a:avLst/>
          </a:prstGeom>
          <a:gradFill flip="none" rotWithShape="1">
            <a:gsLst>
              <a:gs pos="0">
                <a:srgbClr val="000000">
                  <a:alpha val="0"/>
                </a:srgbClr>
              </a:gs>
              <a:gs pos="58000">
                <a:srgbClr val="000000">
                  <a:alpha val="55000"/>
                </a:srgbClr>
              </a:gs>
              <a:gs pos="93000">
                <a:srgbClr val="000000">
                  <a:alpha val="64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F4993E-28EE-44CD-BD25-4A1C80572751}"/>
              </a:ext>
            </a:extLst>
          </p:cNvPr>
          <p:cNvSpPr>
            <a:spLocks noGrp="1"/>
          </p:cNvSpPr>
          <p:nvPr>
            <p:ph type="ctrTitle"/>
          </p:nvPr>
        </p:nvSpPr>
        <p:spPr>
          <a:xfrm>
            <a:off x="914400" y="914400"/>
            <a:ext cx="4892948" cy="3427867"/>
          </a:xfrm>
        </p:spPr>
        <p:txBody>
          <a:bodyPr anchor="t">
            <a:normAutofit/>
          </a:bodyPr>
          <a:lstStyle/>
          <a:p>
            <a:r>
              <a:rPr lang="en-IN" sz="5400" b="1" dirty="0">
                <a:solidFill>
                  <a:srgbClr val="FFFFFF"/>
                </a:solidFill>
              </a:rPr>
              <a:t>Fake Currency Recognition</a:t>
            </a:r>
          </a:p>
        </p:txBody>
      </p:sp>
      <p:sp>
        <p:nvSpPr>
          <p:cNvPr id="3" name="Subtitle 2">
            <a:extLst>
              <a:ext uri="{FF2B5EF4-FFF2-40B4-BE49-F238E27FC236}">
                <a16:creationId xmlns:a16="http://schemas.microsoft.com/office/drawing/2014/main" id="{2AA383C2-4DFA-4A15-99F7-219657E9FBFA}"/>
              </a:ext>
            </a:extLst>
          </p:cNvPr>
          <p:cNvSpPr>
            <a:spLocks noGrp="1"/>
          </p:cNvSpPr>
          <p:nvPr>
            <p:ph type="subTitle" idx="1"/>
          </p:nvPr>
        </p:nvSpPr>
        <p:spPr>
          <a:xfrm>
            <a:off x="828863" y="4420630"/>
            <a:ext cx="8456454" cy="2197963"/>
          </a:xfrm>
        </p:spPr>
        <p:txBody>
          <a:bodyPr anchor="t">
            <a:normAutofit fontScale="70000" lnSpcReduction="20000"/>
          </a:bodyPr>
          <a:lstStyle/>
          <a:p>
            <a:r>
              <a:rPr lang="en-IN" sz="2600" dirty="0">
                <a:solidFill>
                  <a:srgbClr val="FFFFFF"/>
                </a:solidFill>
              </a:rPr>
              <a:t>Team:</a:t>
            </a:r>
          </a:p>
          <a:p>
            <a:r>
              <a:rPr lang="en-IN" sz="2600" dirty="0">
                <a:solidFill>
                  <a:srgbClr val="FFFFFF"/>
                </a:solidFill>
              </a:rPr>
              <a:t>-&gt; RITHIK V - 19MIS1189</a:t>
            </a:r>
          </a:p>
          <a:p>
            <a:r>
              <a:rPr lang="en-IN" sz="2600" dirty="0">
                <a:solidFill>
                  <a:srgbClr val="FFFFFF"/>
                </a:solidFill>
              </a:rPr>
              <a:t>-&gt; </a:t>
            </a:r>
            <a:r>
              <a:rPr lang="en-IN" sz="2600" dirty="0" err="1">
                <a:solidFill>
                  <a:srgbClr val="FFFFFF"/>
                </a:solidFill>
              </a:rPr>
              <a:t>Pondugala</a:t>
            </a:r>
            <a:r>
              <a:rPr lang="en-IN" sz="2600" dirty="0">
                <a:solidFill>
                  <a:srgbClr val="FFFFFF"/>
                </a:solidFill>
              </a:rPr>
              <a:t> PRAVEEN – 20MIS1042</a:t>
            </a:r>
          </a:p>
          <a:p>
            <a:r>
              <a:rPr lang="en-IN" sz="2600" dirty="0">
                <a:solidFill>
                  <a:srgbClr val="FFFFFF"/>
                </a:solidFill>
              </a:rPr>
              <a:t>-&gt; Kola Praneeth – 20MIS1151</a:t>
            </a:r>
          </a:p>
          <a:p>
            <a:r>
              <a:rPr lang="en-IN" sz="2600" dirty="0">
                <a:solidFill>
                  <a:srgbClr val="FFFFFF"/>
                </a:solidFill>
              </a:rPr>
              <a:t>-&gt; </a:t>
            </a:r>
            <a:r>
              <a:rPr lang="en-IN" sz="2600" dirty="0" err="1">
                <a:solidFill>
                  <a:srgbClr val="FFFFFF"/>
                </a:solidFill>
              </a:rPr>
              <a:t>Sudansh</a:t>
            </a:r>
            <a:r>
              <a:rPr lang="en-IN" sz="2600" dirty="0">
                <a:solidFill>
                  <a:srgbClr val="FFFFFF"/>
                </a:solidFill>
              </a:rPr>
              <a:t> Rohan – 20MIS1163</a:t>
            </a:r>
          </a:p>
          <a:p>
            <a:endParaRPr lang="en-IN" dirty="0">
              <a:solidFill>
                <a:srgbClr val="FFFFFF"/>
              </a:solidFill>
            </a:endParaRPr>
          </a:p>
        </p:txBody>
      </p:sp>
      <p:cxnSp>
        <p:nvCxnSpPr>
          <p:cNvPr id="13" name="Straight Connector 12">
            <a:extLst>
              <a:ext uri="{FF2B5EF4-FFF2-40B4-BE49-F238E27FC236}">
                <a16:creationId xmlns:a16="http://schemas.microsoft.com/office/drawing/2014/main" id="{97CC2FE6-3AD0-4131-B4BC-1F4D65E25E1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7529" y="4861206"/>
            <a:ext cx="97886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74044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C28B0-B02C-4B1A-874B-C8277A2694DC}"/>
              </a:ext>
            </a:extLst>
          </p:cNvPr>
          <p:cNvSpPr>
            <a:spLocks noGrp="1"/>
          </p:cNvSpPr>
          <p:nvPr>
            <p:ph type="title"/>
          </p:nvPr>
        </p:nvSpPr>
        <p:spPr>
          <a:xfrm>
            <a:off x="612648" y="246888"/>
            <a:ext cx="2468880" cy="733245"/>
          </a:xfrm>
        </p:spPr>
        <p:txBody>
          <a:bodyPr>
            <a:normAutofit/>
          </a:bodyPr>
          <a:lstStyle/>
          <a:p>
            <a:r>
              <a:rPr lang="en-IN" dirty="0"/>
              <a:t>-&gt;Results:</a:t>
            </a:r>
          </a:p>
        </p:txBody>
      </p:sp>
      <p:sp>
        <p:nvSpPr>
          <p:cNvPr id="5" name="Rectangle 4"/>
          <p:cNvSpPr/>
          <p:nvPr/>
        </p:nvSpPr>
        <p:spPr>
          <a:xfrm>
            <a:off x="773620" y="1461254"/>
            <a:ext cx="7699544" cy="646331"/>
          </a:xfrm>
          <a:prstGeom prst="rect">
            <a:avLst/>
          </a:prstGeom>
        </p:spPr>
        <p:txBody>
          <a:bodyPr wrap="none">
            <a:spAutoFit/>
          </a:bodyPr>
          <a:lstStyle/>
          <a:p>
            <a:r>
              <a:rPr lang="fr-FR" sz="3600" b="1" dirty="0"/>
              <a:t>2. Pre-Analysis for scanned image</a:t>
            </a:r>
            <a:endParaRPr lang="en-IN" sz="3600" dirty="0"/>
          </a:p>
        </p:txBody>
      </p:sp>
      <p:pic>
        <p:nvPicPr>
          <p:cNvPr id="4" name="Picture 3">
            <a:extLst>
              <a:ext uri="{FF2B5EF4-FFF2-40B4-BE49-F238E27FC236}">
                <a16:creationId xmlns:a16="http://schemas.microsoft.com/office/drawing/2014/main" id="{A1FF4446-4CF7-D601-4437-B0B3F4014EA7}"/>
              </a:ext>
            </a:extLst>
          </p:cNvPr>
          <p:cNvPicPr>
            <a:picLocks noChangeAspect="1"/>
          </p:cNvPicPr>
          <p:nvPr/>
        </p:nvPicPr>
        <p:blipFill>
          <a:blip r:embed="rId2"/>
          <a:stretch>
            <a:fillRect/>
          </a:stretch>
        </p:blipFill>
        <p:spPr>
          <a:xfrm>
            <a:off x="0" y="2353235"/>
            <a:ext cx="12192000" cy="2151529"/>
          </a:xfrm>
          <a:prstGeom prst="rect">
            <a:avLst/>
          </a:prstGeom>
        </p:spPr>
      </p:pic>
    </p:spTree>
    <p:extLst>
      <p:ext uri="{BB962C8B-B14F-4D97-AF65-F5344CB8AC3E}">
        <p14:creationId xmlns:p14="http://schemas.microsoft.com/office/powerpoint/2010/main" val="3122074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C28B0-B02C-4B1A-874B-C8277A2694DC}"/>
              </a:ext>
            </a:extLst>
          </p:cNvPr>
          <p:cNvSpPr>
            <a:spLocks noGrp="1"/>
          </p:cNvSpPr>
          <p:nvPr>
            <p:ph type="title"/>
          </p:nvPr>
        </p:nvSpPr>
        <p:spPr>
          <a:xfrm>
            <a:off x="612648" y="246888"/>
            <a:ext cx="2468880" cy="733245"/>
          </a:xfrm>
        </p:spPr>
        <p:txBody>
          <a:bodyPr>
            <a:normAutofit/>
          </a:bodyPr>
          <a:lstStyle/>
          <a:p>
            <a:r>
              <a:rPr lang="en-IN" dirty="0"/>
              <a:t>-&gt;Results:</a:t>
            </a:r>
          </a:p>
        </p:txBody>
      </p:sp>
      <p:sp>
        <p:nvSpPr>
          <p:cNvPr id="5" name="Rectangle 4"/>
          <p:cNvSpPr/>
          <p:nvPr/>
        </p:nvSpPr>
        <p:spPr>
          <a:xfrm>
            <a:off x="736788" y="1183808"/>
            <a:ext cx="5442516" cy="646331"/>
          </a:xfrm>
          <a:prstGeom prst="rect">
            <a:avLst/>
          </a:prstGeom>
        </p:spPr>
        <p:txBody>
          <a:bodyPr wrap="none">
            <a:spAutoFit/>
          </a:bodyPr>
          <a:lstStyle/>
          <a:p>
            <a:r>
              <a:rPr lang="fr-FR" sz="3600" b="1" dirty="0"/>
              <a:t>3. </a:t>
            </a:r>
            <a:r>
              <a:rPr lang="en-US" sz="3600" b="1" dirty="0"/>
              <a:t>Binary image of strip:</a:t>
            </a:r>
          </a:p>
        </p:txBody>
      </p:sp>
      <p:pic>
        <p:nvPicPr>
          <p:cNvPr id="4" name="Picture 3">
            <a:extLst>
              <a:ext uri="{FF2B5EF4-FFF2-40B4-BE49-F238E27FC236}">
                <a16:creationId xmlns:a16="http://schemas.microsoft.com/office/drawing/2014/main" id="{CE1E5FC3-32E1-A77B-5F0E-D2FBEDCD2031}"/>
              </a:ext>
            </a:extLst>
          </p:cNvPr>
          <p:cNvPicPr>
            <a:picLocks noChangeAspect="1"/>
          </p:cNvPicPr>
          <p:nvPr/>
        </p:nvPicPr>
        <p:blipFill>
          <a:blip r:embed="rId2"/>
          <a:stretch>
            <a:fillRect/>
          </a:stretch>
        </p:blipFill>
        <p:spPr>
          <a:xfrm>
            <a:off x="3512304" y="2114550"/>
            <a:ext cx="5334000" cy="4000500"/>
          </a:xfrm>
          <a:prstGeom prst="rect">
            <a:avLst/>
          </a:prstGeom>
        </p:spPr>
      </p:pic>
    </p:spTree>
    <p:extLst>
      <p:ext uri="{BB962C8B-B14F-4D97-AF65-F5344CB8AC3E}">
        <p14:creationId xmlns:p14="http://schemas.microsoft.com/office/powerpoint/2010/main" val="1276965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C28B0-B02C-4B1A-874B-C8277A2694DC}"/>
              </a:ext>
            </a:extLst>
          </p:cNvPr>
          <p:cNvSpPr>
            <a:spLocks noGrp="1"/>
          </p:cNvSpPr>
          <p:nvPr>
            <p:ph type="title"/>
          </p:nvPr>
        </p:nvSpPr>
        <p:spPr>
          <a:xfrm>
            <a:off x="612648" y="246888"/>
            <a:ext cx="2468880" cy="733245"/>
          </a:xfrm>
        </p:spPr>
        <p:txBody>
          <a:bodyPr>
            <a:normAutofit/>
          </a:bodyPr>
          <a:lstStyle/>
          <a:p>
            <a:r>
              <a:rPr lang="en-IN" dirty="0"/>
              <a:t>-&gt;Results:</a:t>
            </a:r>
          </a:p>
        </p:txBody>
      </p:sp>
      <p:sp>
        <p:nvSpPr>
          <p:cNvPr id="5" name="Rectangle 4"/>
          <p:cNvSpPr/>
          <p:nvPr/>
        </p:nvSpPr>
        <p:spPr>
          <a:xfrm>
            <a:off x="581340" y="1169752"/>
            <a:ext cx="1975221" cy="646331"/>
          </a:xfrm>
          <a:prstGeom prst="rect">
            <a:avLst/>
          </a:prstGeom>
        </p:spPr>
        <p:txBody>
          <a:bodyPr wrap="none">
            <a:spAutoFit/>
          </a:bodyPr>
          <a:lstStyle/>
          <a:p>
            <a:r>
              <a:rPr lang="en-IN" sz="3600" b="1" dirty="0"/>
              <a:t>5. </a:t>
            </a:r>
            <a:r>
              <a:rPr lang="en-US" sz="3600" b="1" dirty="0"/>
              <a:t>Graph:</a:t>
            </a:r>
          </a:p>
        </p:txBody>
      </p:sp>
      <p:pic>
        <p:nvPicPr>
          <p:cNvPr id="4" name="Picture 3">
            <a:extLst>
              <a:ext uri="{FF2B5EF4-FFF2-40B4-BE49-F238E27FC236}">
                <a16:creationId xmlns:a16="http://schemas.microsoft.com/office/drawing/2014/main" id="{7244ECFE-143F-66FC-CD54-9A44952780ED}"/>
              </a:ext>
            </a:extLst>
          </p:cNvPr>
          <p:cNvPicPr>
            <a:picLocks noChangeAspect="1"/>
          </p:cNvPicPr>
          <p:nvPr/>
        </p:nvPicPr>
        <p:blipFill>
          <a:blip r:embed="rId2"/>
          <a:stretch>
            <a:fillRect/>
          </a:stretch>
        </p:blipFill>
        <p:spPr>
          <a:xfrm>
            <a:off x="3447820" y="1062785"/>
            <a:ext cx="5296359" cy="4732430"/>
          </a:xfrm>
          <a:prstGeom prst="rect">
            <a:avLst/>
          </a:prstGeom>
        </p:spPr>
      </p:pic>
    </p:spTree>
    <p:extLst>
      <p:ext uri="{BB962C8B-B14F-4D97-AF65-F5344CB8AC3E}">
        <p14:creationId xmlns:p14="http://schemas.microsoft.com/office/powerpoint/2010/main" val="1837163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C28B0-B02C-4B1A-874B-C8277A2694DC}"/>
              </a:ext>
            </a:extLst>
          </p:cNvPr>
          <p:cNvSpPr>
            <a:spLocks noGrp="1"/>
          </p:cNvSpPr>
          <p:nvPr>
            <p:ph type="title"/>
          </p:nvPr>
        </p:nvSpPr>
        <p:spPr>
          <a:xfrm>
            <a:off x="612648" y="246888"/>
            <a:ext cx="2468880" cy="733245"/>
          </a:xfrm>
        </p:spPr>
        <p:txBody>
          <a:bodyPr>
            <a:normAutofit/>
          </a:bodyPr>
          <a:lstStyle/>
          <a:p>
            <a:r>
              <a:rPr lang="en-IN" dirty="0"/>
              <a:t>-&gt;Results:</a:t>
            </a:r>
          </a:p>
        </p:txBody>
      </p:sp>
      <p:sp>
        <p:nvSpPr>
          <p:cNvPr id="5" name="Rectangle 4"/>
          <p:cNvSpPr/>
          <p:nvPr/>
        </p:nvSpPr>
        <p:spPr>
          <a:xfrm>
            <a:off x="581340" y="1169752"/>
            <a:ext cx="5827236" cy="646331"/>
          </a:xfrm>
          <a:prstGeom prst="rect">
            <a:avLst/>
          </a:prstGeom>
        </p:spPr>
        <p:txBody>
          <a:bodyPr wrap="none">
            <a:spAutoFit/>
          </a:bodyPr>
          <a:lstStyle/>
          <a:p>
            <a:r>
              <a:rPr lang="en-IN" sz="3600" b="1" dirty="0"/>
              <a:t>6. Grey Scale conversion:</a:t>
            </a:r>
          </a:p>
        </p:txBody>
      </p:sp>
      <p:pic>
        <p:nvPicPr>
          <p:cNvPr id="4" name="Picture 3">
            <a:extLst>
              <a:ext uri="{FF2B5EF4-FFF2-40B4-BE49-F238E27FC236}">
                <a16:creationId xmlns:a16="http://schemas.microsoft.com/office/drawing/2014/main" id="{06CF4FAE-0668-CCC2-7ED0-F2D38A94747C}"/>
              </a:ext>
            </a:extLst>
          </p:cNvPr>
          <p:cNvPicPr>
            <a:picLocks noChangeAspect="1"/>
          </p:cNvPicPr>
          <p:nvPr/>
        </p:nvPicPr>
        <p:blipFill>
          <a:blip r:embed="rId2"/>
          <a:stretch>
            <a:fillRect/>
          </a:stretch>
        </p:blipFill>
        <p:spPr>
          <a:xfrm>
            <a:off x="2780854" y="1816083"/>
            <a:ext cx="6722556" cy="5041917"/>
          </a:xfrm>
          <a:prstGeom prst="rect">
            <a:avLst/>
          </a:prstGeom>
        </p:spPr>
      </p:pic>
    </p:spTree>
    <p:extLst>
      <p:ext uri="{BB962C8B-B14F-4D97-AF65-F5344CB8AC3E}">
        <p14:creationId xmlns:p14="http://schemas.microsoft.com/office/powerpoint/2010/main" val="2386169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DD3E3-151F-415B-A427-7C5AF3B6BCCE}"/>
              </a:ext>
            </a:extLst>
          </p:cNvPr>
          <p:cNvSpPr>
            <a:spLocks noGrp="1"/>
          </p:cNvSpPr>
          <p:nvPr>
            <p:ph type="title"/>
          </p:nvPr>
        </p:nvSpPr>
        <p:spPr>
          <a:xfrm>
            <a:off x="640080" y="123013"/>
            <a:ext cx="3648456" cy="825260"/>
          </a:xfrm>
        </p:spPr>
        <p:txBody>
          <a:bodyPr/>
          <a:lstStyle/>
          <a:p>
            <a:r>
              <a:rPr lang="en-IN" dirty="0"/>
              <a:t>-&gt; References:</a:t>
            </a:r>
          </a:p>
        </p:txBody>
      </p:sp>
      <p:sp>
        <p:nvSpPr>
          <p:cNvPr id="3" name="Rectangle 2">
            <a:extLst>
              <a:ext uri="{FF2B5EF4-FFF2-40B4-BE49-F238E27FC236}">
                <a16:creationId xmlns:a16="http://schemas.microsoft.com/office/drawing/2014/main" id="{0B8F254C-ECE0-45C5-8625-D742FF4F5FE7}"/>
              </a:ext>
            </a:extLst>
          </p:cNvPr>
          <p:cNvSpPr/>
          <p:nvPr/>
        </p:nvSpPr>
        <p:spPr>
          <a:xfrm>
            <a:off x="914400" y="2352938"/>
            <a:ext cx="10363199" cy="2862322"/>
          </a:xfrm>
          <a:prstGeom prst="rect">
            <a:avLst/>
          </a:prstGeom>
        </p:spPr>
        <p:txBody>
          <a:bodyPr wrap="square">
            <a:spAutoFit/>
          </a:bodyPr>
          <a:lstStyle/>
          <a:p>
            <a:pPr marL="285750" indent="-285750">
              <a:buFont typeface="Wingdings" panose="05000000000000000000" pitchFamily="2" charset="2"/>
              <a:buChar char="Ø"/>
            </a:pPr>
            <a:r>
              <a:rPr lang="en-GB" dirty="0"/>
              <a:t>A. S and D. M. Sasikumar, "Fake Currency Detection," </a:t>
            </a:r>
            <a:r>
              <a:rPr lang="en-GB" i="1" dirty="0"/>
              <a:t>2019 International Conference on Recent Advances in Energy-efficient Computing and Communication (ICRAECC)</a:t>
            </a:r>
            <a:r>
              <a:rPr lang="en-GB" dirty="0"/>
              <a:t>, 2019, pp. 1-4, </a:t>
            </a:r>
            <a:r>
              <a:rPr lang="en-GB" dirty="0" err="1"/>
              <a:t>doi</a:t>
            </a:r>
            <a:r>
              <a:rPr lang="en-GB" dirty="0"/>
              <a:t>: 10.1109/ICRAECC43874.2019.8994968.</a:t>
            </a:r>
          </a:p>
          <a:p>
            <a:pPr marL="285750" indent="-285750">
              <a:buFont typeface="Wingdings" panose="05000000000000000000" pitchFamily="2" charset="2"/>
              <a:buChar char="Ø"/>
            </a:pPr>
            <a:endParaRPr lang="en-GB" dirty="0"/>
          </a:p>
          <a:p>
            <a:pPr marL="285750" indent="-285750">
              <a:buFont typeface="Wingdings" panose="05000000000000000000" pitchFamily="2" charset="2"/>
              <a:buChar char="Ø"/>
            </a:pPr>
            <a:r>
              <a:rPr lang="en-IN" dirty="0"/>
              <a:t>Ankush Singh , Ankur Pandey , Aman </a:t>
            </a:r>
            <a:r>
              <a:rPr lang="en-IN" dirty="0" err="1"/>
              <a:t>Tekriwal</a:t>
            </a:r>
            <a:r>
              <a:rPr lang="en-IN" dirty="0"/>
              <a:t> , Prashant </a:t>
            </a:r>
            <a:r>
              <a:rPr lang="en-IN" dirty="0" err="1"/>
              <a:t>Mankani</a:t>
            </a:r>
            <a:r>
              <a:rPr lang="en-IN" dirty="0"/>
              <a:t>, Prof. Ketaki </a:t>
            </a:r>
            <a:r>
              <a:rPr lang="en-IN" dirty="0" err="1"/>
              <a:t>Bhoyar</a:t>
            </a:r>
            <a:r>
              <a:rPr lang="en-IN" dirty="0"/>
              <a:t>, 2019, Detection of Fake Currency using Image Processing, INTERNATIONAL JOURNAL OF ENGINEERING RESEARCH &amp; TECHNOLOGY (IJERT) Volume 08, Issue 12 (December 2019).</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GB" dirty="0" err="1"/>
              <a:t>Gouri</a:t>
            </a:r>
            <a:r>
              <a:rPr lang="en-GB" dirty="0"/>
              <a:t> Sanjay Tele et al.” Detection of Fake Indian Currency” in International Journal of Advance Research, Ideas and Innovations in Technology, Volume 4, Issue 2, 2018.</a:t>
            </a:r>
            <a:endParaRPr lang="en-IN" dirty="0"/>
          </a:p>
        </p:txBody>
      </p:sp>
    </p:spTree>
    <p:extLst>
      <p:ext uri="{BB962C8B-B14F-4D97-AF65-F5344CB8AC3E}">
        <p14:creationId xmlns:p14="http://schemas.microsoft.com/office/powerpoint/2010/main" val="2321276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1702F-9E5C-4539-B0F0-795964DD6F4E}"/>
              </a:ext>
            </a:extLst>
          </p:cNvPr>
          <p:cNvSpPr>
            <a:spLocks noGrp="1"/>
          </p:cNvSpPr>
          <p:nvPr>
            <p:ph type="title"/>
          </p:nvPr>
        </p:nvSpPr>
        <p:spPr>
          <a:xfrm>
            <a:off x="265176" y="109728"/>
            <a:ext cx="10363200" cy="767751"/>
          </a:xfrm>
        </p:spPr>
        <p:txBody>
          <a:bodyPr/>
          <a:lstStyle/>
          <a:p>
            <a:r>
              <a:rPr lang="en-IN" dirty="0"/>
              <a:t>-&gt; ABSTRACT:</a:t>
            </a:r>
          </a:p>
        </p:txBody>
      </p:sp>
      <p:sp>
        <p:nvSpPr>
          <p:cNvPr id="3" name="Rectangle 2">
            <a:extLst>
              <a:ext uri="{FF2B5EF4-FFF2-40B4-BE49-F238E27FC236}">
                <a16:creationId xmlns:a16="http://schemas.microsoft.com/office/drawing/2014/main" id="{85822186-CFD6-445E-9215-1A0B09EC5AB0}"/>
              </a:ext>
            </a:extLst>
          </p:cNvPr>
          <p:cNvSpPr/>
          <p:nvPr/>
        </p:nvSpPr>
        <p:spPr>
          <a:xfrm>
            <a:off x="512064" y="1195846"/>
            <a:ext cx="11340630" cy="4401205"/>
          </a:xfrm>
          <a:prstGeom prst="rect">
            <a:avLst/>
          </a:prstGeom>
        </p:spPr>
        <p:txBody>
          <a:bodyPr wrap="square">
            <a:spAutoFit/>
          </a:bodyPr>
          <a:lstStyle/>
          <a:p>
            <a:pPr marL="285750" indent="-285750">
              <a:buFont typeface="Arial" panose="020B0604020202020204" pitchFamily="34" charset="0"/>
              <a:buChar char="•"/>
            </a:pPr>
            <a:r>
              <a:rPr lang="en-GB" sz="2800" dirty="0"/>
              <a:t>The main objective of this project is fake currency detection using the image processing. Fake currency detection is a process of finding the forgery currency. After choose the image apply pre-processing. </a:t>
            </a:r>
          </a:p>
          <a:p>
            <a:endParaRPr lang="en-GB" sz="2800" dirty="0"/>
          </a:p>
          <a:p>
            <a:pPr marL="285750" indent="-285750">
              <a:buFont typeface="Arial" panose="020B0604020202020204" pitchFamily="34" charset="0"/>
              <a:buChar char="•"/>
            </a:pPr>
            <a:r>
              <a:rPr lang="en-GB" sz="2800" dirty="0"/>
              <a:t>In pre-processing the image to be crop, smooth and adjust. Convert the image into grey colour. After conversion apply the image segmentation. The features are extracting and reduce. </a:t>
            </a:r>
          </a:p>
          <a:p>
            <a:endParaRPr lang="en-GB" sz="2800" dirty="0"/>
          </a:p>
          <a:p>
            <a:pPr marL="285750" indent="-285750">
              <a:buFont typeface="Arial" panose="020B0604020202020204" pitchFamily="34" charset="0"/>
              <a:buChar char="•"/>
            </a:pPr>
            <a:r>
              <a:rPr lang="en-GB" sz="2800" dirty="0"/>
              <a:t>Finally compare the image into original or forgery.</a:t>
            </a:r>
            <a:endParaRPr lang="en-IN" sz="2800" dirty="0"/>
          </a:p>
        </p:txBody>
      </p:sp>
    </p:spTree>
    <p:extLst>
      <p:ext uri="{BB962C8B-B14F-4D97-AF65-F5344CB8AC3E}">
        <p14:creationId xmlns:p14="http://schemas.microsoft.com/office/powerpoint/2010/main" val="4196514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F4FF8-691E-4183-AD3E-7B04383C8718}"/>
              </a:ext>
            </a:extLst>
          </p:cNvPr>
          <p:cNvSpPr>
            <a:spLocks noGrp="1"/>
          </p:cNvSpPr>
          <p:nvPr>
            <p:ph type="title"/>
          </p:nvPr>
        </p:nvSpPr>
        <p:spPr>
          <a:xfrm>
            <a:off x="512064" y="173736"/>
            <a:ext cx="10363200" cy="865517"/>
          </a:xfrm>
        </p:spPr>
        <p:txBody>
          <a:bodyPr>
            <a:normAutofit/>
          </a:bodyPr>
          <a:lstStyle/>
          <a:p>
            <a:r>
              <a:rPr lang="en-IN" dirty="0">
                <a:latin typeface="+mn-lt"/>
                <a:ea typeface="+mn-ea"/>
                <a:cs typeface="+mn-cs"/>
              </a:rPr>
              <a:t>-&gt;OBJECTIVES:</a:t>
            </a:r>
          </a:p>
        </p:txBody>
      </p:sp>
      <p:sp>
        <p:nvSpPr>
          <p:cNvPr id="3" name="Rectangle 2">
            <a:extLst>
              <a:ext uri="{FF2B5EF4-FFF2-40B4-BE49-F238E27FC236}">
                <a16:creationId xmlns:a16="http://schemas.microsoft.com/office/drawing/2014/main" id="{3C78C4DE-61AF-4593-B11A-988992B2E3CC}"/>
              </a:ext>
            </a:extLst>
          </p:cNvPr>
          <p:cNvSpPr/>
          <p:nvPr/>
        </p:nvSpPr>
        <p:spPr>
          <a:xfrm>
            <a:off x="438912" y="1271677"/>
            <a:ext cx="10581736" cy="4401205"/>
          </a:xfrm>
          <a:prstGeom prst="rect">
            <a:avLst/>
          </a:prstGeom>
        </p:spPr>
        <p:txBody>
          <a:bodyPr wrap="square">
            <a:spAutoFit/>
          </a:bodyPr>
          <a:lstStyle/>
          <a:p>
            <a:pPr marL="285750" indent="-285750">
              <a:buFont typeface="Arial" panose="020B0604020202020204" pitchFamily="34" charset="0"/>
              <a:buChar char="•"/>
            </a:pPr>
            <a:r>
              <a:rPr lang="en-GB" sz="2800" dirty="0"/>
              <a:t>The main objective of the project is to identify the fake Indian currency notes automatically using Morphological Algorithm.</a:t>
            </a:r>
          </a:p>
          <a:p>
            <a:endParaRPr lang="en-GB" sz="2800" dirty="0"/>
          </a:p>
          <a:p>
            <a:pPr marL="285750" indent="-285750">
              <a:buFont typeface="Arial" panose="020B0604020202020204" pitchFamily="34" charset="0"/>
              <a:buChar char="•"/>
            </a:pPr>
            <a:r>
              <a:rPr lang="en-GB" sz="2800" dirty="0"/>
              <a:t> Although there were many methods in existence, this method was designed to overcome the drawbacks of the previous methods. This method gives a faster and more accurate output when compared to the other techniques.</a:t>
            </a:r>
          </a:p>
          <a:p>
            <a:endParaRPr lang="en-GB" sz="2800" dirty="0"/>
          </a:p>
          <a:p>
            <a:pPr marL="285750" indent="-285750">
              <a:buFont typeface="Arial" panose="020B0604020202020204" pitchFamily="34" charset="0"/>
              <a:buChar char="•"/>
            </a:pPr>
            <a:r>
              <a:rPr lang="en-GB" sz="2800" dirty="0"/>
              <a:t>This system also calculates the total currency that we have given input.</a:t>
            </a:r>
            <a:endParaRPr lang="en-IN" sz="2800" dirty="0"/>
          </a:p>
        </p:txBody>
      </p:sp>
    </p:spTree>
    <p:extLst>
      <p:ext uri="{BB962C8B-B14F-4D97-AF65-F5344CB8AC3E}">
        <p14:creationId xmlns:p14="http://schemas.microsoft.com/office/powerpoint/2010/main" val="3986609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A22264C-38ED-43F7-B1CA-FDA4DFAC8328}"/>
              </a:ext>
            </a:extLst>
          </p:cNvPr>
          <p:cNvSpPr/>
          <p:nvPr/>
        </p:nvSpPr>
        <p:spPr>
          <a:xfrm>
            <a:off x="304282" y="90974"/>
            <a:ext cx="10501223" cy="1138773"/>
          </a:xfrm>
          <a:prstGeom prst="rect">
            <a:avLst/>
          </a:prstGeom>
        </p:spPr>
        <p:txBody>
          <a:bodyPr wrap="square">
            <a:spAutoFit/>
          </a:bodyPr>
          <a:lstStyle/>
          <a:p>
            <a:r>
              <a:rPr lang="en-GB" sz="4000" dirty="0"/>
              <a:t>-&gt;Methodology:</a:t>
            </a:r>
          </a:p>
          <a:p>
            <a:r>
              <a:rPr lang="en-GB" sz="2800" dirty="0"/>
              <a:t>	</a:t>
            </a:r>
            <a:endParaRPr lang="en-IN" sz="2800" dirty="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5517" y="90974"/>
            <a:ext cx="2767125" cy="6488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2057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11930" y="229487"/>
            <a:ext cx="5733236" cy="707886"/>
          </a:xfrm>
          <a:prstGeom prst="rect">
            <a:avLst/>
          </a:prstGeom>
        </p:spPr>
        <p:txBody>
          <a:bodyPr wrap="none">
            <a:spAutoFit/>
          </a:bodyPr>
          <a:lstStyle/>
          <a:p>
            <a:r>
              <a:rPr lang="en-GB" sz="4000" dirty="0"/>
              <a:t>-&gt; Architecture Diagram:</a:t>
            </a:r>
            <a:endParaRPr lang="en-IN" sz="40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338" y="1004888"/>
            <a:ext cx="11106150" cy="484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1503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2628" y="1414826"/>
            <a:ext cx="11889372" cy="4708981"/>
          </a:xfrm>
          <a:prstGeom prst="rect">
            <a:avLst/>
          </a:prstGeom>
        </p:spPr>
        <p:txBody>
          <a:bodyPr wrap="square">
            <a:spAutoFit/>
          </a:bodyPr>
          <a:lstStyle/>
          <a:p>
            <a:pPr marL="285750" indent="-285750">
              <a:buFont typeface="Arial" pitchFamily="34" charset="0"/>
              <a:buChar char="•"/>
            </a:pPr>
            <a:r>
              <a:rPr lang="fr-FR" sz="2000" b="1" dirty="0"/>
              <a:t>Image input:</a:t>
            </a:r>
          </a:p>
          <a:p>
            <a:r>
              <a:rPr lang="fr-FR" sz="2000" b="1" dirty="0"/>
              <a:t>	</a:t>
            </a:r>
            <a:r>
              <a:rPr lang="fr-FR" sz="2000" dirty="0"/>
              <a:t>Input the real image and the scanned image</a:t>
            </a:r>
            <a:r>
              <a:rPr lang="fr-FR" sz="2000" b="1" dirty="0"/>
              <a:t>.</a:t>
            </a:r>
          </a:p>
          <a:p>
            <a:r>
              <a:rPr lang="fr-FR" sz="2000" b="1" dirty="0"/>
              <a:t>	</a:t>
            </a:r>
          </a:p>
          <a:p>
            <a:endParaRPr lang="fr-FR" sz="2000" b="1" dirty="0"/>
          </a:p>
          <a:p>
            <a:pPr marL="285750" indent="-285750">
              <a:buFont typeface="Arial" pitchFamily="34" charset="0"/>
              <a:buChar char="•"/>
            </a:pPr>
            <a:r>
              <a:rPr lang="fr-FR" sz="2000" b="1" dirty="0"/>
              <a:t>Pre-Analysis:</a:t>
            </a:r>
          </a:p>
          <a:p>
            <a:r>
              <a:rPr lang="en-GB" sz="2000" dirty="0"/>
              <a:t>	we will decompose </a:t>
            </a:r>
            <a:r>
              <a:rPr lang="en-IN" sz="2000" dirty="0"/>
              <a:t>image into HSV. </a:t>
            </a:r>
            <a:r>
              <a:rPr lang="en-GB" sz="2000" dirty="0"/>
              <a:t>The input image is which is in RGB is now converted to HSV image. Means both the real and scanned image will displayed in Hue, Saturation, Value. </a:t>
            </a:r>
          </a:p>
          <a:p>
            <a:endParaRPr lang="en-GB" sz="2000" b="1" dirty="0"/>
          </a:p>
          <a:p>
            <a:endParaRPr lang="en-GB" sz="2000" b="1" dirty="0"/>
          </a:p>
          <a:p>
            <a:pPr marL="285750" indent="-285750">
              <a:buFont typeface="Arial" pitchFamily="34" charset="0"/>
              <a:buChar char="•"/>
            </a:pPr>
            <a:r>
              <a:rPr lang="en-US" sz="2000" b="1" dirty="0"/>
              <a:t>Binary image of strip:</a:t>
            </a:r>
          </a:p>
          <a:p>
            <a:r>
              <a:rPr lang="en-US" sz="2000" b="1" dirty="0"/>
              <a:t>	</a:t>
            </a:r>
            <a:r>
              <a:rPr lang="en-US" sz="2000" dirty="0"/>
              <a:t>we will threshold the saturation and value planes so that we will get the combined saturation and the high and low values will become part of black strip. Now we will get a cropped image that will gives us black strip.</a:t>
            </a:r>
          </a:p>
          <a:p>
            <a:endParaRPr lang="en-US" sz="2000" b="1" dirty="0"/>
          </a:p>
          <a:p>
            <a:endParaRPr lang="en-US" sz="2000" b="1" dirty="0"/>
          </a:p>
        </p:txBody>
      </p:sp>
      <p:sp>
        <p:nvSpPr>
          <p:cNvPr id="3" name="Rectangle 2"/>
          <p:cNvSpPr/>
          <p:nvPr/>
        </p:nvSpPr>
        <p:spPr>
          <a:xfrm>
            <a:off x="302628" y="245102"/>
            <a:ext cx="2880917" cy="707886"/>
          </a:xfrm>
          <a:prstGeom prst="rect">
            <a:avLst/>
          </a:prstGeom>
        </p:spPr>
        <p:txBody>
          <a:bodyPr wrap="none">
            <a:spAutoFit/>
          </a:bodyPr>
          <a:lstStyle/>
          <a:p>
            <a:r>
              <a:rPr lang="fr-FR" sz="4000" dirty="0"/>
              <a:t>-&gt;Modules: </a:t>
            </a:r>
          </a:p>
        </p:txBody>
      </p:sp>
    </p:spTree>
    <p:extLst>
      <p:ext uri="{BB962C8B-B14F-4D97-AF65-F5344CB8AC3E}">
        <p14:creationId xmlns:p14="http://schemas.microsoft.com/office/powerpoint/2010/main" val="2420522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29801" y="1360670"/>
            <a:ext cx="10910511" cy="4093428"/>
          </a:xfrm>
          <a:prstGeom prst="rect">
            <a:avLst/>
          </a:prstGeom>
        </p:spPr>
        <p:txBody>
          <a:bodyPr wrap="square">
            <a:spAutoFit/>
          </a:bodyPr>
          <a:lstStyle/>
          <a:p>
            <a:pPr fontAlgn="base"/>
            <a:endParaRPr lang="en-IN" sz="2000" b="1" dirty="0"/>
          </a:p>
          <a:p>
            <a:pPr marL="285750" indent="-285750" fontAlgn="base">
              <a:buFont typeface="Arial" pitchFamily="34" charset="0"/>
              <a:buChar char="•"/>
            </a:pPr>
            <a:endParaRPr lang="en-IN" sz="2000" b="1" dirty="0"/>
          </a:p>
          <a:p>
            <a:pPr marL="285750" indent="-285750" fontAlgn="base">
              <a:buFont typeface="Arial" pitchFamily="34" charset="0"/>
              <a:buChar char="•"/>
            </a:pPr>
            <a:r>
              <a:rPr lang="en-IN" sz="2000" b="1" dirty="0"/>
              <a:t>Grey Scale conversion:</a:t>
            </a:r>
          </a:p>
          <a:p>
            <a:pPr marL="285750" indent="-285750" fontAlgn="base">
              <a:buFont typeface="Wingdings" pitchFamily="2" charset="2"/>
              <a:buChar char="ü"/>
            </a:pPr>
            <a:r>
              <a:rPr lang="en-US" sz="2000" b="1" dirty="0"/>
              <a:t>	</a:t>
            </a:r>
            <a:r>
              <a:rPr lang="en-US" sz="2000" dirty="0"/>
              <a:t>The input image is converted into RGB to GREY scale.</a:t>
            </a:r>
          </a:p>
          <a:p>
            <a:pPr marL="285750" indent="-285750" fontAlgn="base">
              <a:buFont typeface="Wingdings" pitchFamily="2" charset="2"/>
              <a:buChar char="ü"/>
            </a:pPr>
            <a:r>
              <a:rPr lang="en-US" sz="2000" b="1" dirty="0"/>
              <a:t>	</a:t>
            </a:r>
            <a:r>
              <a:rPr lang="en-US" sz="2000" dirty="0"/>
              <a:t>Contrast enhance the gray image to emphasize dark lines in lighter background.</a:t>
            </a:r>
          </a:p>
          <a:p>
            <a:pPr marL="285750" indent="-285750" fontAlgn="base">
              <a:buFont typeface="Wingdings" pitchFamily="2" charset="2"/>
              <a:buChar char="ü"/>
            </a:pPr>
            <a:r>
              <a:rPr lang="en-US" sz="2000" b="1" dirty="0"/>
              <a:t>	</a:t>
            </a:r>
            <a:r>
              <a:rPr lang="en-US" sz="2000" dirty="0"/>
              <a:t>Remove the dark line.</a:t>
            </a:r>
          </a:p>
          <a:p>
            <a:pPr marL="285750" indent="-285750" fontAlgn="base">
              <a:buFont typeface="Wingdings" pitchFamily="2" charset="2"/>
              <a:buChar char="ü"/>
            </a:pPr>
            <a:r>
              <a:rPr lang="en-US" sz="2000" b="1" dirty="0"/>
              <a:t>	</a:t>
            </a:r>
            <a:r>
              <a:rPr lang="en-US" sz="2000" dirty="0"/>
              <a:t>Convert closed image to grey scale.</a:t>
            </a:r>
          </a:p>
          <a:p>
            <a:pPr marL="285750" indent="-285750" fontAlgn="base">
              <a:buFont typeface="Wingdings" pitchFamily="2" charset="2"/>
              <a:buChar char="ü"/>
            </a:pPr>
            <a:r>
              <a:rPr lang="en-US" sz="2000" dirty="0"/>
              <a:t>	Take the difference between the closed grey scale and enhanced grey scale to find the   </a:t>
            </a:r>
          </a:p>
          <a:p>
            <a:pPr marL="285750" indent="-285750" fontAlgn="base">
              <a:buFont typeface="Wingdings" pitchFamily="2" charset="2"/>
              <a:buChar char="ü"/>
            </a:pPr>
            <a:r>
              <a:rPr lang="en-US" sz="2000" dirty="0"/>
              <a:t>          image   projection.</a:t>
            </a:r>
          </a:p>
          <a:p>
            <a:pPr marL="285750" indent="-285750" fontAlgn="base">
              <a:buFont typeface="Wingdings" pitchFamily="2" charset="2"/>
              <a:buChar char="ü"/>
            </a:pPr>
            <a:r>
              <a:rPr lang="en-IN" sz="2000" dirty="0"/>
              <a:t>          Smooth the projection</a:t>
            </a:r>
          </a:p>
          <a:p>
            <a:pPr marL="285750" indent="-285750" fontAlgn="base">
              <a:buFont typeface="Wingdings" pitchFamily="2" charset="2"/>
              <a:buChar char="ü"/>
            </a:pPr>
            <a:r>
              <a:rPr lang="en-IN" sz="2000" dirty="0"/>
              <a:t>          Threshold the projection</a:t>
            </a:r>
          </a:p>
          <a:p>
            <a:pPr marL="285750" indent="-285750" fontAlgn="base">
              <a:buFont typeface="Wingdings" pitchFamily="2" charset="2"/>
              <a:buChar char="ü"/>
            </a:pPr>
            <a:r>
              <a:rPr lang="en-US" sz="2000" dirty="0"/>
              <a:t>          Get the number of segments</a:t>
            </a:r>
          </a:p>
          <a:p>
            <a:pPr fontAlgn="base"/>
            <a:endParaRPr lang="en-IN" sz="2000" dirty="0"/>
          </a:p>
        </p:txBody>
      </p:sp>
      <p:sp>
        <p:nvSpPr>
          <p:cNvPr id="4" name="Rectangle 3"/>
          <p:cNvSpPr/>
          <p:nvPr/>
        </p:nvSpPr>
        <p:spPr>
          <a:xfrm>
            <a:off x="729800" y="354830"/>
            <a:ext cx="2738250" cy="707886"/>
          </a:xfrm>
          <a:prstGeom prst="rect">
            <a:avLst/>
          </a:prstGeom>
        </p:spPr>
        <p:txBody>
          <a:bodyPr wrap="none">
            <a:spAutoFit/>
          </a:bodyPr>
          <a:lstStyle/>
          <a:p>
            <a:r>
              <a:rPr lang="fr-FR" sz="4000" dirty="0"/>
              <a:t>-&gt;Modules:</a:t>
            </a:r>
          </a:p>
        </p:txBody>
      </p:sp>
    </p:spTree>
    <p:extLst>
      <p:ext uri="{BB962C8B-B14F-4D97-AF65-F5344CB8AC3E}">
        <p14:creationId xmlns:p14="http://schemas.microsoft.com/office/powerpoint/2010/main" val="2778536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C28B0-B02C-4B1A-874B-C8277A2694DC}"/>
              </a:ext>
            </a:extLst>
          </p:cNvPr>
          <p:cNvSpPr>
            <a:spLocks noGrp="1"/>
          </p:cNvSpPr>
          <p:nvPr>
            <p:ph type="title"/>
          </p:nvPr>
        </p:nvSpPr>
        <p:spPr>
          <a:xfrm>
            <a:off x="612648" y="246888"/>
            <a:ext cx="4626864" cy="733245"/>
          </a:xfrm>
        </p:spPr>
        <p:txBody>
          <a:bodyPr/>
          <a:lstStyle/>
          <a:p>
            <a:r>
              <a:rPr lang="en-IN" dirty="0"/>
              <a:t>-&gt; Requirements:</a:t>
            </a:r>
          </a:p>
        </p:txBody>
      </p:sp>
      <p:sp>
        <p:nvSpPr>
          <p:cNvPr id="3" name="Rectangle 2">
            <a:extLst>
              <a:ext uri="{FF2B5EF4-FFF2-40B4-BE49-F238E27FC236}">
                <a16:creationId xmlns:a16="http://schemas.microsoft.com/office/drawing/2014/main" id="{41EF7E51-B03F-459D-B727-555F7B89EFE5}"/>
              </a:ext>
            </a:extLst>
          </p:cNvPr>
          <p:cNvSpPr/>
          <p:nvPr/>
        </p:nvSpPr>
        <p:spPr>
          <a:xfrm>
            <a:off x="493776" y="1347210"/>
            <a:ext cx="11091672" cy="3970318"/>
          </a:xfrm>
          <a:prstGeom prst="rect">
            <a:avLst/>
          </a:prstGeom>
        </p:spPr>
        <p:txBody>
          <a:bodyPr wrap="square">
            <a:spAutoFit/>
          </a:bodyPr>
          <a:lstStyle/>
          <a:p>
            <a:pPr marL="285750" indent="-285750">
              <a:buFont typeface="Wingdings" panose="05000000000000000000" pitchFamily="2" charset="2"/>
              <a:buChar char="Ø"/>
            </a:pPr>
            <a:r>
              <a:rPr lang="en-GB" sz="2800" b="1" dirty="0"/>
              <a:t>Software Requirements:</a:t>
            </a:r>
          </a:p>
          <a:p>
            <a:r>
              <a:rPr lang="en-GB" sz="2800" b="1" dirty="0"/>
              <a:t>	- </a:t>
            </a:r>
            <a:r>
              <a:rPr lang="en-GB" sz="2800" dirty="0"/>
              <a:t>Programming Language: MATLAB</a:t>
            </a:r>
          </a:p>
          <a:p>
            <a:r>
              <a:rPr lang="en-GB" sz="2800" b="1" dirty="0"/>
              <a:t>	- </a:t>
            </a:r>
            <a:r>
              <a:rPr lang="en-GB" sz="2800" dirty="0"/>
              <a:t>Tool: MATLAB</a:t>
            </a:r>
          </a:p>
          <a:p>
            <a:r>
              <a:rPr lang="en-GB" sz="2800" b="1" dirty="0"/>
              <a:t>	-</a:t>
            </a:r>
            <a:r>
              <a:rPr lang="en-GB" sz="2800" dirty="0"/>
              <a:t> Operating System: Windows</a:t>
            </a:r>
          </a:p>
          <a:p>
            <a:endParaRPr lang="en-GB" sz="2800" b="1" dirty="0"/>
          </a:p>
          <a:p>
            <a:endParaRPr lang="en-GB" sz="2800" b="1" dirty="0"/>
          </a:p>
          <a:p>
            <a:pPr marL="285750" indent="-285750">
              <a:buFont typeface="Wingdings" panose="05000000000000000000" pitchFamily="2" charset="2"/>
              <a:buChar char="Ø"/>
            </a:pPr>
            <a:r>
              <a:rPr lang="en-IN" sz="2800" b="1" dirty="0"/>
              <a:t>Hardware Requirements:</a:t>
            </a:r>
          </a:p>
          <a:p>
            <a:r>
              <a:rPr lang="en-IN" sz="2800" b="1" dirty="0"/>
              <a:t>	-</a:t>
            </a:r>
            <a:r>
              <a:rPr lang="en-IN" sz="2800" dirty="0"/>
              <a:t> A computer with all the basic features (</a:t>
            </a:r>
            <a:r>
              <a:rPr lang="en-IN" sz="2800" dirty="0" err="1"/>
              <a:t>Eg</a:t>
            </a:r>
            <a:r>
              <a:rPr lang="en-IN" sz="2800" dirty="0"/>
              <a:t>: Monitor, Keyboard, Mouse, Disk Space of 1GB, RAM of 2GB)</a:t>
            </a:r>
            <a:endParaRPr lang="en-IN" sz="2800" b="1" dirty="0"/>
          </a:p>
        </p:txBody>
      </p:sp>
    </p:spTree>
    <p:extLst>
      <p:ext uri="{BB962C8B-B14F-4D97-AF65-F5344CB8AC3E}">
        <p14:creationId xmlns:p14="http://schemas.microsoft.com/office/powerpoint/2010/main" val="837469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C28B0-B02C-4B1A-874B-C8277A2694DC}"/>
              </a:ext>
            </a:extLst>
          </p:cNvPr>
          <p:cNvSpPr>
            <a:spLocks noGrp="1"/>
          </p:cNvSpPr>
          <p:nvPr>
            <p:ph type="title"/>
          </p:nvPr>
        </p:nvSpPr>
        <p:spPr>
          <a:xfrm>
            <a:off x="612648" y="246888"/>
            <a:ext cx="2468880" cy="733245"/>
          </a:xfrm>
        </p:spPr>
        <p:txBody>
          <a:bodyPr>
            <a:normAutofit/>
          </a:bodyPr>
          <a:lstStyle/>
          <a:p>
            <a:r>
              <a:rPr lang="en-IN" dirty="0"/>
              <a:t>-&gt;Results:</a:t>
            </a:r>
          </a:p>
        </p:txBody>
      </p:sp>
      <p:sp>
        <p:nvSpPr>
          <p:cNvPr id="5" name="Rectangle 4"/>
          <p:cNvSpPr/>
          <p:nvPr/>
        </p:nvSpPr>
        <p:spPr>
          <a:xfrm>
            <a:off x="828484" y="1360670"/>
            <a:ext cx="7494359" cy="646331"/>
          </a:xfrm>
          <a:prstGeom prst="rect">
            <a:avLst/>
          </a:prstGeom>
        </p:spPr>
        <p:txBody>
          <a:bodyPr wrap="none">
            <a:spAutoFit/>
          </a:bodyPr>
          <a:lstStyle/>
          <a:p>
            <a:r>
              <a:rPr lang="fr-FR" sz="3600" b="1" dirty="0"/>
              <a:t>1. Pre-Analysis for original image</a:t>
            </a:r>
            <a:endParaRPr lang="en-IN" sz="3600" dirty="0"/>
          </a:p>
        </p:txBody>
      </p:sp>
      <p:pic>
        <p:nvPicPr>
          <p:cNvPr id="4" name="Picture 3">
            <a:extLst>
              <a:ext uri="{FF2B5EF4-FFF2-40B4-BE49-F238E27FC236}">
                <a16:creationId xmlns:a16="http://schemas.microsoft.com/office/drawing/2014/main" id="{ED82026A-CBC9-9244-02D7-CFECAD7F5DDC}"/>
              </a:ext>
            </a:extLst>
          </p:cNvPr>
          <p:cNvPicPr>
            <a:picLocks noChangeAspect="1"/>
          </p:cNvPicPr>
          <p:nvPr/>
        </p:nvPicPr>
        <p:blipFill>
          <a:blip r:embed="rId2"/>
          <a:stretch>
            <a:fillRect/>
          </a:stretch>
        </p:blipFill>
        <p:spPr>
          <a:xfrm>
            <a:off x="0" y="2349634"/>
            <a:ext cx="12192000" cy="2158732"/>
          </a:xfrm>
          <a:prstGeom prst="rect">
            <a:avLst/>
          </a:prstGeom>
        </p:spPr>
      </p:pic>
    </p:spTree>
    <p:extLst>
      <p:ext uri="{BB962C8B-B14F-4D97-AF65-F5344CB8AC3E}">
        <p14:creationId xmlns:p14="http://schemas.microsoft.com/office/powerpoint/2010/main" val="2936808327"/>
      </p:ext>
    </p:extLst>
  </p:cSld>
  <p:clrMapOvr>
    <a:masterClrMapping/>
  </p:clrMapOvr>
</p:sld>
</file>

<file path=ppt/theme/theme1.xml><?xml version="1.0" encoding="utf-8"?>
<a:theme xmlns:a="http://schemas.openxmlformats.org/drawingml/2006/main" name="DashVTI">
  <a:themeElements>
    <a:clrScheme name="AnalogousFromDarkSeedLeftStep">
      <a:dk1>
        <a:srgbClr val="000000"/>
      </a:dk1>
      <a:lt1>
        <a:srgbClr val="FFFFFF"/>
      </a:lt1>
      <a:dk2>
        <a:srgbClr val="301B2C"/>
      </a:dk2>
      <a:lt2>
        <a:srgbClr val="F0F3F3"/>
      </a:lt2>
      <a:accent1>
        <a:srgbClr val="C34F4D"/>
      </a:accent1>
      <a:accent2>
        <a:srgbClr val="B13B6A"/>
      </a:accent2>
      <a:accent3>
        <a:srgbClr val="C34DAD"/>
      </a:accent3>
      <a:accent4>
        <a:srgbClr val="963BB1"/>
      </a:accent4>
      <a:accent5>
        <a:srgbClr val="774DC3"/>
      </a:accent5>
      <a:accent6>
        <a:srgbClr val="3E46B3"/>
      </a:accent6>
      <a:hlink>
        <a:srgbClr val="823FBF"/>
      </a:hlink>
      <a:folHlink>
        <a:srgbClr val="7F7F7F"/>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42B0E7C6-1071-483F-A575-9AF7EE1B96AC}" vid="{E18014FF-B132-4F63-9D72-5B85E99D64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372</TotalTime>
  <Words>594</Words>
  <Application>Microsoft Office PowerPoint</Application>
  <PresentationFormat>Widescreen</PresentationFormat>
  <Paragraphs>71</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Grandview Display</vt:lpstr>
      <vt:lpstr>Wingdings</vt:lpstr>
      <vt:lpstr>DashVTI</vt:lpstr>
      <vt:lpstr>Fake Currency Recognition</vt:lpstr>
      <vt:lpstr>-&gt; ABSTRACT:</vt:lpstr>
      <vt:lpstr>-&gt;OBJECTIVES:</vt:lpstr>
      <vt:lpstr>PowerPoint Presentation</vt:lpstr>
      <vt:lpstr>PowerPoint Presentation</vt:lpstr>
      <vt:lpstr>PowerPoint Presentation</vt:lpstr>
      <vt:lpstr>PowerPoint Presentation</vt:lpstr>
      <vt:lpstr>-&gt; Requirements:</vt:lpstr>
      <vt:lpstr>-&gt;Results:</vt:lpstr>
      <vt:lpstr>-&gt;Results:</vt:lpstr>
      <vt:lpstr>-&gt;Results:</vt:lpstr>
      <vt:lpstr>-&gt;Results:</vt:lpstr>
      <vt:lpstr>-&gt;Results:</vt:lpstr>
      <vt:lpstr>-&gt;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Currency Recognization and Currency Adding</dc:title>
  <dc:creator>Laxmi Narsimha Reddy Nalla</dc:creator>
  <cp:lastModifiedBy>Praneeth Kola</cp:lastModifiedBy>
  <cp:revision>24</cp:revision>
  <dcterms:created xsi:type="dcterms:W3CDTF">2021-05-18T03:38:31Z</dcterms:created>
  <dcterms:modified xsi:type="dcterms:W3CDTF">2022-11-19T07:03:14Z</dcterms:modified>
</cp:coreProperties>
</file>