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9" r:id="rId2"/>
    <p:sldId id="280" r:id="rId3"/>
    <p:sldId id="259" r:id="rId4"/>
    <p:sldId id="258" r:id="rId5"/>
    <p:sldId id="257" r:id="rId6"/>
    <p:sldId id="260" r:id="rId7"/>
    <p:sldId id="261" r:id="rId8"/>
    <p:sldId id="281" r:id="rId9"/>
    <p:sldId id="282" r:id="rId10"/>
    <p:sldId id="290" r:id="rId11"/>
    <p:sldId id="291" r:id="rId12"/>
    <p:sldId id="286" r:id="rId13"/>
    <p:sldId id="292" r:id="rId14"/>
    <p:sldId id="262" r:id="rId15"/>
    <p:sldId id="263" r:id="rId16"/>
    <p:sldId id="265" r:id="rId17"/>
    <p:sldId id="266" r:id="rId18"/>
    <p:sldId id="267" r:id="rId19"/>
    <p:sldId id="268" r:id="rId20"/>
    <p:sldId id="269" r:id="rId21"/>
    <p:sldId id="270" r:id="rId22"/>
    <p:sldId id="271" r:id="rId23"/>
    <p:sldId id="272" r:id="rId24"/>
    <p:sldId id="273" r:id="rId25"/>
    <p:sldId id="274" r:id="rId26"/>
    <p:sldId id="277" r:id="rId27"/>
    <p:sldId id="276" r:id="rId28"/>
    <p:sldId id="275"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8B82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6" autoAdjust="0"/>
    <p:restoredTop sz="9466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B9CF0-AD90-4D27-9CF0-3AFF01268E2B}" type="datetimeFigureOut">
              <a:rPr lang="en-US" smtClean="0"/>
              <a:pPr/>
              <a:t>8/2/2024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29586-8138-459A-9EE3-2240CE800106}" type="slidenum">
              <a:rPr lang="en-US" smtClean="0"/>
              <a:pPr/>
              <a:t>‹#›</a:t>
            </a:fld>
            <a:endParaRPr lang="en-US"/>
          </a:p>
        </p:txBody>
      </p:sp>
    </p:spTree>
    <p:extLst>
      <p:ext uri="{BB962C8B-B14F-4D97-AF65-F5344CB8AC3E}">
        <p14:creationId xmlns:p14="http://schemas.microsoft.com/office/powerpoint/2010/main" xmlns="" val="217209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C29586-8138-459A-9EE3-2240CE800106}" type="slidenum">
              <a:rPr lang="en-US" smtClean="0"/>
              <a:pPr/>
              <a:t>2</a:t>
            </a:fld>
            <a:endParaRPr lang="en-US"/>
          </a:p>
        </p:txBody>
      </p:sp>
    </p:spTree>
    <p:extLst>
      <p:ext uri="{BB962C8B-B14F-4D97-AF65-F5344CB8AC3E}">
        <p14:creationId xmlns:p14="http://schemas.microsoft.com/office/powerpoint/2010/main" xmlns="" val="39670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C29586-8138-459A-9EE3-2240CE800106}" type="slidenum">
              <a:rPr lang="en-US" smtClean="0"/>
              <a:pPr/>
              <a:t>25</a:t>
            </a:fld>
            <a:endParaRPr lang="en-US"/>
          </a:p>
        </p:txBody>
      </p:sp>
    </p:spTree>
    <p:extLst>
      <p:ext uri="{BB962C8B-B14F-4D97-AF65-F5344CB8AC3E}">
        <p14:creationId xmlns:p14="http://schemas.microsoft.com/office/powerpoint/2010/main" xmlns="" val="307953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5AB58-91B7-D440-D7DD-C8080F6EC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96E9D62-EE1A-C7E9-3090-CF45D030B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0D4D827-DE8D-9955-3EAB-318BD5A6E770}"/>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5" name="Footer Placeholder 4">
            <a:extLst>
              <a:ext uri="{FF2B5EF4-FFF2-40B4-BE49-F238E27FC236}">
                <a16:creationId xmlns:a16="http://schemas.microsoft.com/office/drawing/2014/main" xmlns="" id="{28A9EAC9-04AE-04B7-2E36-27602B4B4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EB391F-F66B-656B-87A2-BE324AC4BC62}"/>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403387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539CDA-3AED-B318-58B6-FE264B74B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C67FE76-E6E3-C5BC-6CAF-D6E6EF2B1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FF0645-47E7-6F21-230C-F92381639B62}"/>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5" name="Footer Placeholder 4">
            <a:extLst>
              <a:ext uri="{FF2B5EF4-FFF2-40B4-BE49-F238E27FC236}">
                <a16:creationId xmlns:a16="http://schemas.microsoft.com/office/drawing/2014/main" xmlns="" id="{1945451F-8781-D557-E33B-9226C100E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5E1A1D-ADBC-4A83-8C7C-A3880B6E8C0C}"/>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329049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19917D3-AFE3-559D-D3FE-4DCD55E466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D7AA76F-5FF1-DB2E-1A6A-D583E9514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68941C-1A9C-4C7A-FF42-4C860E64A574}"/>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5" name="Footer Placeholder 4">
            <a:extLst>
              <a:ext uri="{FF2B5EF4-FFF2-40B4-BE49-F238E27FC236}">
                <a16:creationId xmlns:a16="http://schemas.microsoft.com/office/drawing/2014/main" xmlns="" id="{7C4B9F2C-33B4-B8C1-907F-66B925D12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97F4DE-BF5C-EF15-86B9-0AFD676549E1}"/>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48822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AF3B1-1165-5FC1-E55C-6C50BD4701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4D5074D-03C9-C852-20E1-B577B3FE6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C40D57-5885-A0E8-A584-78665EFCFE81}"/>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5" name="Footer Placeholder 4">
            <a:extLst>
              <a:ext uri="{FF2B5EF4-FFF2-40B4-BE49-F238E27FC236}">
                <a16:creationId xmlns:a16="http://schemas.microsoft.com/office/drawing/2014/main" xmlns="" id="{F4CC7E9A-1F54-565A-CC61-4D47D41E2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72BAED4-07C6-8342-27E6-84A3FEA1855C}"/>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210922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11171-F548-3410-7D12-C61F3F028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BDEA649-BDF5-16B5-FFAD-2304F2A0B8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0434AFF-11D0-5241-33F9-90ED26E48524}"/>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5" name="Footer Placeholder 4">
            <a:extLst>
              <a:ext uri="{FF2B5EF4-FFF2-40B4-BE49-F238E27FC236}">
                <a16:creationId xmlns:a16="http://schemas.microsoft.com/office/drawing/2014/main" xmlns="" id="{A7F882A5-EDED-8A5B-2CAD-1EFF6D9EC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0D95A8-C26A-BB1A-5B2E-ED2D6B968254}"/>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236732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0DD77-0C80-530B-99C8-49061C4E8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75BC55-83AC-027B-AC34-56701B63AA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7445965-CD09-E718-6A80-08E875029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BE3C38B-8A84-9BAA-CC5B-35792A30F529}"/>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6" name="Footer Placeholder 5">
            <a:extLst>
              <a:ext uri="{FF2B5EF4-FFF2-40B4-BE49-F238E27FC236}">
                <a16:creationId xmlns:a16="http://schemas.microsoft.com/office/drawing/2014/main" xmlns="" id="{6FBA1AF8-D1CA-B9D2-154C-A88531048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8DAB107-66C8-8690-959B-AA0CAB3FA975}"/>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26230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38346-0241-901A-2F88-501212B6DC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5A1DD0A-9473-82F2-52AD-E066ECB52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279DF74-A2F5-5D82-168D-CC1F427FCD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92E878D-D02D-840A-7DD3-C67610308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5666F5F-F538-EE25-95AE-7C4DFCAA4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A915809-F752-56D0-8C05-8A13BF48C0A7}"/>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8" name="Footer Placeholder 7">
            <a:extLst>
              <a:ext uri="{FF2B5EF4-FFF2-40B4-BE49-F238E27FC236}">
                <a16:creationId xmlns:a16="http://schemas.microsoft.com/office/drawing/2014/main" xmlns="" id="{D5067582-CEB2-967F-EB96-AEE502AAB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1D85FFC-689D-FF13-FC7D-A3CA09762F07}"/>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360383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CC245-A83C-A5AF-C795-C69D3D9611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F7FA7CF-F978-467A-D9C6-87A37C74910B}"/>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4" name="Footer Placeholder 3">
            <a:extLst>
              <a:ext uri="{FF2B5EF4-FFF2-40B4-BE49-F238E27FC236}">
                <a16:creationId xmlns:a16="http://schemas.microsoft.com/office/drawing/2014/main" xmlns="" id="{9B686B0F-E0F6-E03D-C08E-7A70C36E0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36708F3-1A63-95CA-0EC2-91FE31D17B34}"/>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385541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6EA530A-1965-50C3-8815-43B4B6EB7E5C}"/>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3" name="Footer Placeholder 2">
            <a:extLst>
              <a:ext uri="{FF2B5EF4-FFF2-40B4-BE49-F238E27FC236}">
                <a16:creationId xmlns:a16="http://schemas.microsoft.com/office/drawing/2014/main" xmlns="" id="{C5262A2A-D5FA-9495-1F85-27363A5BF8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EA01879-5071-C760-E2B7-1F3B45632D94}"/>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21841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F997F-6F0B-B243-4BCD-5F4ECE1E3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E75139C-961C-6694-4977-BC0966A36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CE0173E-5E59-8767-5A66-652F600D8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ABE4BCB-8D81-E972-184C-70C5B082C229}"/>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6" name="Footer Placeholder 5">
            <a:extLst>
              <a:ext uri="{FF2B5EF4-FFF2-40B4-BE49-F238E27FC236}">
                <a16:creationId xmlns:a16="http://schemas.microsoft.com/office/drawing/2014/main" xmlns="" id="{804E3649-DD49-6022-9B4E-F07F680F8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9BD3326-2E91-1DDB-C5D0-D5453975B54E}"/>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418512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F8541-ED11-DAF3-2558-D4458B22C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DDBE6DE-32E7-9E46-449F-9EA25EAE9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18A1B19-6ED4-1638-0B07-24B944274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E0C6B20-8764-7770-51BC-F689AA33D13D}"/>
              </a:ext>
            </a:extLst>
          </p:cNvPr>
          <p:cNvSpPr>
            <a:spLocks noGrp="1"/>
          </p:cNvSpPr>
          <p:nvPr>
            <p:ph type="dt" sz="half" idx="10"/>
          </p:nvPr>
        </p:nvSpPr>
        <p:spPr/>
        <p:txBody>
          <a:bodyPr/>
          <a:lstStyle/>
          <a:p>
            <a:fld id="{5F85D549-0855-43EC-94E3-AD752ACA4915}" type="datetimeFigureOut">
              <a:rPr lang="en-US" smtClean="0"/>
              <a:pPr/>
              <a:t>8/2/2024</a:t>
            </a:fld>
            <a:endParaRPr lang="en-US"/>
          </a:p>
        </p:txBody>
      </p:sp>
      <p:sp>
        <p:nvSpPr>
          <p:cNvPr id="6" name="Footer Placeholder 5">
            <a:extLst>
              <a:ext uri="{FF2B5EF4-FFF2-40B4-BE49-F238E27FC236}">
                <a16:creationId xmlns:a16="http://schemas.microsoft.com/office/drawing/2014/main" xmlns="" id="{7EA8B04E-1C17-C115-205F-84626B5D6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F6071E-1627-66D4-5588-EE33F484BC0D}"/>
              </a:ext>
            </a:extLst>
          </p:cNvPr>
          <p:cNvSpPr>
            <a:spLocks noGrp="1"/>
          </p:cNvSpPr>
          <p:nvPr>
            <p:ph type="sldNum" sz="quarter" idx="12"/>
          </p:nvPr>
        </p:nvSpPr>
        <p:spPr/>
        <p:txBody>
          <a:body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304879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F142B5F-3F47-CF37-01C9-0352BE93A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493F34B-FB76-9A21-E407-ADFA553467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08C214-2159-3C68-1E50-A49016C8D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85D549-0855-43EC-94E3-AD752ACA4915}" type="datetimeFigureOut">
              <a:rPr lang="en-US" smtClean="0"/>
              <a:pPr/>
              <a:t>8/2/2024</a:t>
            </a:fld>
            <a:endParaRPr lang="en-US"/>
          </a:p>
        </p:txBody>
      </p:sp>
      <p:sp>
        <p:nvSpPr>
          <p:cNvPr id="5" name="Footer Placeholder 4">
            <a:extLst>
              <a:ext uri="{FF2B5EF4-FFF2-40B4-BE49-F238E27FC236}">
                <a16:creationId xmlns:a16="http://schemas.microsoft.com/office/drawing/2014/main" xmlns="" id="{C48292A9-B902-9CCA-DDDB-B66A6790D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9B17EC6-1773-B7CB-CE08-298C9BE2F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8E464A-1BDD-42A2-A3C4-4A88A371B433}" type="slidenum">
              <a:rPr lang="en-US" smtClean="0"/>
              <a:pPr/>
              <a:t>‹#›</a:t>
            </a:fld>
            <a:endParaRPr lang="en-US"/>
          </a:p>
        </p:txBody>
      </p:sp>
    </p:spTree>
    <p:extLst>
      <p:ext uri="{BB962C8B-B14F-4D97-AF65-F5344CB8AC3E}">
        <p14:creationId xmlns:p14="http://schemas.microsoft.com/office/powerpoint/2010/main" xmlns="" val="21755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37" name="Rectangle 22536">
            <a:extLst>
              <a:ext uri="{FF2B5EF4-FFF2-40B4-BE49-F238E27FC236}">
                <a16:creationId xmlns:a16="http://schemas.microsoft.com/office/drawing/2014/main" xmlns="" id="{AB8C311F-7253-4AED-9701-7FC0708C4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9" name="Rectangle 22538">
            <a:extLst>
              <a:ext uri="{FF2B5EF4-FFF2-40B4-BE49-F238E27FC236}">
                <a16:creationId xmlns:a16="http://schemas.microsoft.com/office/drawing/2014/main" xmlns="" id="{E2384209-CB15-4CDF-9D31-C44FD9A3F20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1" name="Rectangle 22540">
            <a:extLst>
              <a:ext uri="{FF2B5EF4-FFF2-40B4-BE49-F238E27FC236}">
                <a16:creationId xmlns:a16="http://schemas.microsoft.com/office/drawing/2014/main" xmlns="" id="{2633B3B5-CC90-43F0-8714-D31D1F3F02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3" name="Rectangle 22542">
            <a:extLst>
              <a:ext uri="{FF2B5EF4-FFF2-40B4-BE49-F238E27FC236}">
                <a16:creationId xmlns:a16="http://schemas.microsoft.com/office/drawing/2014/main" xmlns="" id="{A8D57A06-A426-446D-B02C-A2DC6B62E4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2" name="Picture 4">
            <a:extLst>
              <a:ext uri="{FF2B5EF4-FFF2-40B4-BE49-F238E27FC236}">
                <a16:creationId xmlns:a16="http://schemas.microsoft.com/office/drawing/2014/main" xmlns="" id="{13DDE199-CE65-740E-8592-950F35A4738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t="3918" b="2389"/>
          <a:stretch/>
        </p:blipFill>
        <p:spPr bwMode="auto">
          <a:xfrm>
            <a:off x="-257363" y="28643"/>
            <a:ext cx="10205358" cy="6442378"/>
          </a:xfrm>
          <a:prstGeom prst="rect">
            <a:avLst/>
          </a:prstGeom>
          <a:noFill/>
          <a:effectLst>
            <a:outerShdw blurRad="495300" dist="50800" dir="5400000" algn="ctr" rotWithShape="0">
              <a:srgbClr val="000000"/>
            </a:outerShdw>
            <a:softEdge rad="1270000"/>
          </a:effectLst>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D15A1071-0DF6-D068-51F7-F08792D1A7BC}"/>
              </a:ext>
            </a:extLst>
          </p:cNvPr>
          <p:cNvSpPr txBox="1"/>
          <p:nvPr/>
        </p:nvSpPr>
        <p:spPr>
          <a:xfrm>
            <a:off x="152808" y="750754"/>
            <a:ext cx="11628255" cy="1015663"/>
          </a:xfrm>
          <a:prstGeom prst="rect">
            <a:avLst/>
          </a:prstGeom>
          <a:noFill/>
        </p:spPr>
        <p:txBody>
          <a:bodyPr wrap="square" rtlCol="0">
            <a:spAutoFit/>
          </a:bodyPr>
          <a:lstStyle/>
          <a:p>
            <a:r>
              <a:rPr lang="en-US" sz="6000" b="1" dirty="0">
                <a:solidFill>
                  <a:srgbClr val="18B820"/>
                </a:solidFill>
                <a:latin typeface="Times New Roman" panose="02020603050405020304" pitchFamily="18" charset="0"/>
                <a:cs typeface="Times New Roman" panose="02020603050405020304" pitchFamily="18" charset="0"/>
              </a:rPr>
              <a:t>CS 624 Data Analytics &amp; Big Data</a:t>
            </a:r>
          </a:p>
        </p:txBody>
      </p:sp>
      <p:sp>
        <p:nvSpPr>
          <p:cNvPr id="5" name="TextBox 4">
            <a:extLst>
              <a:ext uri="{FF2B5EF4-FFF2-40B4-BE49-F238E27FC236}">
                <a16:creationId xmlns:a16="http://schemas.microsoft.com/office/drawing/2014/main" xmlns="" id="{D07ACB52-EA58-9F9E-5024-2AAFB50DAF63}"/>
              </a:ext>
            </a:extLst>
          </p:cNvPr>
          <p:cNvSpPr txBox="1"/>
          <p:nvPr/>
        </p:nvSpPr>
        <p:spPr>
          <a:xfrm>
            <a:off x="1027575" y="2584847"/>
            <a:ext cx="9602309" cy="707886"/>
          </a:xfrm>
          <a:prstGeom prst="rect">
            <a:avLst/>
          </a:prstGeom>
          <a:noFill/>
        </p:spPr>
        <p:txBody>
          <a:bodyPr wrap="none" rtlCol="0">
            <a:spAutoFit/>
          </a:bodyPr>
          <a:lstStyle/>
          <a:p>
            <a:r>
              <a:rPr lang="en-US" sz="4000" dirty="0">
                <a:solidFill>
                  <a:srgbClr val="212121"/>
                </a:solidFill>
                <a:highlight>
                  <a:srgbClr val="FFFF00"/>
                </a:highlight>
                <a:latin typeface="Roboto" panose="02000000000000000000" pitchFamily="2" charset="0"/>
              </a:rPr>
              <a:t>R</a:t>
            </a:r>
            <a:r>
              <a:rPr lang="en-US" sz="4000" b="0" i="0" dirty="0">
                <a:solidFill>
                  <a:srgbClr val="212121"/>
                </a:solidFill>
                <a:effectLst/>
                <a:highlight>
                  <a:srgbClr val="FFFF00"/>
                </a:highlight>
                <a:latin typeface="Roboto" panose="02000000000000000000" pitchFamily="2" charset="0"/>
              </a:rPr>
              <a:t>ainfall prediction using Big data </a:t>
            </a:r>
            <a:r>
              <a:rPr lang="en-US" sz="4000" b="0" i="0" dirty="0" err="1">
                <a:solidFill>
                  <a:srgbClr val="212121"/>
                </a:solidFill>
                <a:effectLst/>
                <a:highlight>
                  <a:srgbClr val="FFFF00"/>
                </a:highlight>
                <a:latin typeface="Roboto" panose="02000000000000000000" pitchFamily="2" charset="0"/>
              </a:rPr>
              <a:t>pyspark</a:t>
            </a:r>
            <a:endParaRPr lang="en-US" sz="4000" dirty="0">
              <a:highlight>
                <a:srgbClr val="FFFF00"/>
              </a:highlight>
            </a:endParaRPr>
          </a:p>
        </p:txBody>
      </p:sp>
      <p:sp>
        <p:nvSpPr>
          <p:cNvPr id="6" name="TextBox 5">
            <a:extLst>
              <a:ext uri="{FF2B5EF4-FFF2-40B4-BE49-F238E27FC236}">
                <a16:creationId xmlns:a16="http://schemas.microsoft.com/office/drawing/2014/main" xmlns="" id="{06B389D3-48A1-C6D6-C038-DBDD710D1B41}"/>
              </a:ext>
            </a:extLst>
          </p:cNvPr>
          <p:cNvSpPr txBox="1"/>
          <p:nvPr/>
        </p:nvSpPr>
        <p:spPr>
          <a:xfrm>
            <a:off x="8053794" y="3687473"/>
            <a:ext cx="4972050" cy="3170099"/>
          </a:xfrm>
          <a:prstGeom prst="rect">
            <a:avLst/>
          </a:prstGeom>
          <a:noFill/>
        </p:spPr>
        <p:txBody>
          <a:bodyPr wrap="square" rtlCol="0">
            <a:spAutoFit/>
          </a:bodyPr>
          <a:lstStyle/>
          <a:p>
            <a:r>
              <a:rPr lang="en-US" sz="4000" b="1" dirty="0">
                <a:solidFill>
                  <a:srgbClr val="C00000"/>
                </a:solidFill>
                <a:latin typeface="Times New Roman" panose="02020603050405020304" pitchFamily="18" charset="0"/>
                <a:cs typeface="Times New Roman" panose="02020603050405020304" pitchFamily="18" charset="0"/>
              </a:rPr>
              <a:t>  Members</a:t>
            </a:r>
            <a:r>
              <a:rPr lang="en-US" sz="4000" b="1" dirty="0">
                <a:latin typeface="Times New Roman" panose="02020603050405020304" pitchFamily="18" charset="0"/>
                <a:cs typeface="Times New Roman" panose="02020603050405020304" pitchFamily="18" charset="0"/>
              </a:rPr>
              <a:t> </a:t>
            </a:r>
          </a:p>
          <a:p>
            <a:pPr lvl="4"/>
            <a:r>
              <a:rPr lang="en-US" sz="4000" b="1" dirty="0">
                <a:solidFill>
                  <a:srgbClr val="C00000"/>
                </a:solidFill>
                <a:latin typeface="Times New Roman" panose="02020603050405020304" pitchFamily="18" charset="0"/>
                <a:cs typeface="Times New Roman" panose="02020603050405020304" pitchFamily="18" charset="0"/>
              </a:rPr>
              <a:t>Carson</a:t>
            </a:r>
          </a:p>
          <a:p>
            <a:pPr lvl="4"/>
            <a:r>
              <a:rPr lang="en-US" sz="4000" b="1" dirty="0">
                <a:solidFill>
                  <a:srgbClr val="C00000"/>
                </a:solidFill>
                <a:latin typeface="Times New Roman" panose="02020603050405020304" pitchFamily="18" charset="0"/>
                <a:cs typeface="Times New Roman" panose="02020603050405020304" pitchFamily="18" charset="0"/>
              </a:rPr>
              <a:t>Megha </a:t>
            </a:r>
          </a:p>
          <a:p>
            <a:pPr lvl="4"/>
            <a:r>
              <a:rPr lang="en-US" sz="4000" b="1" dirty="0">
                <a:solidFill>
                  <a:srgbClr val="C00000"/>
                </a:solidFill>
                <a:latin typeface="Times New Roman" panose="02020603050405020304" pitchFamily="18" charset="0"/>
                <a:cs typeface="Times New Roman" panose="02020603050405020304" pitchFamily="18" charset="0"/>
              </a:rPr>
              <a:t>Sonal </a:t>
            </a:r>
          </a:p>
          <a:p>
            <a:pPr lvl="4"/>
            <a:r>
              <a:rPr lang="en-US" sz="4000" b="1" dirty="0">
                <a:solidFill>
                  <a:srgbClr val="C00000"/>
                </a:solidFill>
                <a:latin typeface="Times New Roman" panose="02020603050405020304" pitchFamily="18" charset="0"/>
                <a:cs typeface="Times New Roman" panose="02020603050405020304" pitchFamily="18" charset="0"/>
              </a:rPr>
              <a:t>Sandeep</a:t>
            </a:r>
          </a:p>
        </p:txBody>
      </p:sp>
      <p:sp>
        <p:nvSpPr>
          <p:cNvPr id="8" name="TextBox 7">
            <a:extLst>
              <a:ext uri="{FF2B5EF4-FFF2-40B4-BE49-F238E27FC236}">
                <a16:creationId xmlns:a16="http://schemas.microsoft.com/office/drawing/2014/main" xmlns="" id="{862DCFA7-CEC0-1EF2-D562-E0E2B7814928}"/>
              </a:ext>
            </a:extLst>
          </p:cNvPr>
          <p:cNvSpPr txBox="1"/>
          <p:nvPr/>
        </p:nvSpPr>
        <p:spPr>
          <a:xfrm>
            <a:off x="969206" y="6022384"/>
            <a:ext cx="6874328" cy="369332"/>
          </a:xfrm>
          <a:prstGeom prst="rect">
            <a:avLst/>
          </a:prstGeom>
          <a:noFill/>
        </p:spPr>
        <p:txBody>
          <a:bodyPr wrap="square">
            <a:spAutoFit/>
          </a:bodyPr>
          <a:lstStyle/>
          <a:p>
            <a:r>
              <a:rPr lang="en-US" dirty="0">
                <a:highlight>
                  <a:srgbClr val="18B820"/>
                </a:highlight>
              </a:rPr>
              <a:t>https://www.kaggle.com/datasets/trisha2094/weatheraus </a:t>
            </a:r>
          </a:p>
        </p:txBody>
      </p:sp>
    </p:spTree>
    <p:extLst>
      <p:ext uri="{BB962C8B-B14F-4D97-AF65-F5344CB8AC3E}">
        <p14:creationId xmlns:p14="http://schemas.microsoft.com/office/powerpoint/2010/main" xmlns="" val="3502577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62417BE-FA59-75EC-67B3-01EC2734F667}"/>
              </a:ext>
            </a:extLst>
          </p:cNvPr>
          <p:cNvSpPr txBox="1"/>
          <p:nvPr/>
        </p:nvSpPr>
        <p:spPr>
          <a:xfrm>
            <a:off x="502920" y="566929"/>
            <a:ext cx="11689080" cy="1384995"/>
          </a:xfrm>
          <a:prstGeom prst="rect">
            <a:avLst/>
          </a:prstGeom>
          <a:noFill/>
        </p:spPr>
        <p:txBody>
          <a:bodyPr wrap="square" rtlCol="0">
            <a:spAutoFit/>
          </a:bodyPr>
          <a:lstStyle/>
          <a:p>
            <a:r>
              <a:rPr lang="en-US" sz="2800" b="0" dirty="0">
                <a:solidFill>
                  <a:srgbClr val="008000"/>
                </a:solidFill>
                <a:effectLst/>
                <a:highlight>
                  <a:srgbClr val="F7F7F7"/>
                </a:highlight>
                <a:latin typeface="Courier New" panose="02070309020205020404" pitchFamily="49" charset="0"/>
              </a:rPr>
              <a:t>#Replace the numerical column null values with mean values of that column</a:t>
            </a:r>
            <a:endParaRPr lang="en-US" sz="2800" b="0" dirty="0">
              <a:solidFill>
                <a:srgbClr val="000000"/>
              </a:solidFill>
              <a:effectLst/>
              <a:highlight>
                <a:srgbClr val="F7F7F7"/>
              </a:highlight>
              <a:latin typeface="Courier New" panose="02070309020205020404" pitchFamily="49" charset="0"/>
            </a:endParaRPr>
          </a:p>
          <a:p>
            <a:endParaRPr lang="en-US" sz="2800" dirty="0"/>
          </a:p>
        </p:txBody>
      </p:sp>
      <p:sp>
        <p:nvSpPr>
          <p:cNvPr id="7" name="TextBox 6">
            <a:extLst>
              <a:ext uri="{FF2B5EF4-FFF2-40B4-BE49-F238E27FC236}">
                <a16:creationId xmlns:a16="http://schemas.microsoft.com/office/drawing/2014/main" xmlns="" id="{2608477F-B289-53F0-4B4F-43AE615E386B}"/>
              </a:ext>
            </a:extLst>
          </p:cNvPr>
          <p:cNvSpPr txBox="1"/>
          <p:nvPr/>
        </p:nvSpPr>
        <p:spPr>
          <a:xfrm>
            <a:off x="6565392" y="5440680"/>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xmlns="" id="{28AD2753-6DC0-4FEF-AAF8-271241AC8399}"/>
              </a:ext>
            </a:extLst>
          </p:cNvPr>
          <p:cNvPicPr>
            <a:picLocks noChangeAspect="1"/>
          </p:cNvPicPr>
          <p:nvPr/>
        </p:nvPicPr>
        <p:blipFill>
          <a:blip r:embed="rId2"/>
          <a:stretch>
            <a:fillRect/>
          </a:stretch>
        </p:blipFill>
        <p:spPr>
          <a:xfrm>
            <a:off x="0" y="1691393"/>
            <a:ext cx="12192000" cy="3475213"/>
          </a:xfrm>
          <a:prstGeom prst="rect">
            <a:avLst/>
          </a:prstGeom>
        </p:spPr>
      </p:pic>
    </p:spTree>
    <p:extLst>
      <p:ext uri="{BB962C8B-B14F-4D97-AF65-F5344CB8AC3E}">
        <p14:creationId xmlns:p14="http://schemas.microsoft.com/office/powerpoint/2010/main" xmlns="" val="1843372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62417BE-FA59-75EC-67B3-01EC2734F667}"/>
              </a:ext>
            </a:extLst>
          </p:cNvPr>
          <p:cNvSpPr txBox="1"/>
          <p:nvPr/>
        </p:nvSpPr>
        <p:spPr>
          <a:xfrm>
            <a:off x="502920" y="566929"/>
            <a:ext cx="11689080" cy="1384995"/>
          </a:xfrm>
          <a:prstGeom prst="rect">
            <a:avLst/>
          </a:prstGeom>
          <a:noFill/>
        </p:spPr>
        <p:txBody>
          <a:bodyPr wrap="square" rtlCol="0">
            <a:spAutoFit/>
          </a:bodyPr>
          <a:lstStyle/>
          <a:p>
            <a:r>
              <a:rPr lang="en-US" sz="2800" b="0" dirty="0">
                <a:solidFill>
                  <a:srgbClr val="008000"/>
                </a:solidFill>
                <a:effectLst/>
                <a:highlight>
                  <a:srgbClr val="F7F7F7"/>
                </a:highlight>
                <a:latin typeface="Courier New" panose="02070309020205020404" pitchFamily="49" charset="0"/>
              </a:rPr>
              <a:t>#Replace missing values in categorical column with the mode for each categorical column</a:t>
            </a:r>
            <a:endParaRPr lang="en-US" sz="2800" b="0" dirty="0">
              <a:solidFill>
                <a:srgbClr val="000000"/>
              </a:solidFill>
              <a:effectLst/>
              <a:highlight>
                <a:srgbClr val="F7F7F7"/>
              </a:highlight>
              <a:latin typeface="Courier New" panose="02070309020205020404" pitchFamily="49" charset="0"/>
            </a:endParaRPr>
          </a:p>
          <a:p>
            <a:endParaRPr lang="en-US" sz="2800" dirty="0"/>
          </a:p>
        </p:txBody>
      </p:sp>
      <p:sp>
        <p:nvSpPr>
          <p:cNvPr id="7" name="TextBox 6">
            <a:extLst>
              <a:ext uri="{FF2B5EF4-FFF2-40B4-BE49-F238E27FC236}">
                <a16:creationId xmlns:a16="http://schemas.microsoft.com/office/drawing/2014/main" xmlns="" id="{2608477F-B289-53F0-4B4F-43AE615E386B}"/>
              </a:ext>
            </a:extLst>
          </p:cNvPr>
          <p:cNvSpPr txBox="1"/>
          <p:nvPr/>
        </p:nvSpPr>
        <p:spPr>
          <a:xfrm>
            <a:off x="6565392" y="5440680"/>
            <a:ext cx="184731" cy="369332"/>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xmlns="" id="{7FE8B1FD-6E25-C558-C6AE-193036E08251}"/>
              </a:ext>
            </a:extLst>
          </p:cNvPr>
          <p:cNvPicPr>
            <a:picLocks noChangeAspect="1"/>
          </p:cNvPicPr>
          <p:nvPr/>
        </p:nvPicPr>
        <p:blipFill>
          <a:blip r:embed="rId2"/>
          <a:stretch>
            <a:fillRect/>
          </a:stretch>
        </p:blipFill>
        <p:spPr>
          <a:xfrm>
            <a:off x="0" y="1714371"/>
            <a:ext cx="12192000" cy="3429258"/>
          </a:xfrm>
          <a:prstGeom prst="rect">
            <a:avLst/>
          </a:prstGeom>
        </p:spPr>
      </p:pic>
    </p:spTree>
    <p:extLst>
      <p:ext uri="{BB962C8B-B14F-4D97-AF65-F5344CB8AC3E}">
        <p14:creationId xmlns:p14="http://schemas.microsoft.com/office/powerpoint/2010/main" xmlns="" val="154376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F82643FF-8D13-7715-8837-8DB0512B9DF2}"/>
              </a:ext>
            </a:extLst>
          </p:cNvPr>
          <p:cNvSpPr txBox="1">
            <a:spLocks/>
          </p:cNvSpPr>
          <p:nvPr/>
        </p:nvSpPr>
        <p:spPr>
          <a:xfrm>
            <a:off x="1137121" y="604521"/>
            <a:ext cx="9512406" cy="1187704"/>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6000" b="1" dirty="0">
                <a:latin typeface="Times New Roman" panose="02020603050405020304" pitchFamily="18" charset="0"/>
                <a:cs typeface="Times New Roman" panose="02020603050405020304" pitchFamily="18" charset="0"/>
              </a:rPr>
              <a:t>Data Preprocessing</a:t>
            </a:r>
            <a:r>
              <a:rPr lang="en-US" altLang="en-US" sz="6000" dirty="0">
                <a:latin typeface="Arial" panose="020B0604020202020204" pitchFamily="34" charset="0"/>
              </a:rPr>
              <a:t/>
            </a:r>
            <a:br>
              <a:rPr lang="en-US" altLang="en-US" sz="6000" dirty="0">
                <a:latin typeface="Arial" panose="020B0604020202020204" pitchFamily="34" charset="0"/>
              </a:rPr>
            </a:br>
            <a:endParaRPr lang="en-US" dirty="0"/>
          </a:p>
        </p:txBody>
      </p:sp>
      <p:sp>
        <p:nvSpPr>
          <p:cNvPr id="8" name="TextBox 7">
            <a:extLst>
              <a:ext uri="{FF2B5EF4-FFF2-40B4-BE49-F238E27FC236}">
                <a16:creationId xmlns:a16="http://schemas.microsoft.com/office/drawing/2014/main" xmlns="" id="{1E2F1A04-67AA-A250-017E-D73AE68904E2}"/>
              </a:ext>
            </a:extLst>
          </p:cNvPr>
          <p:cNvSpPr txBox="1"/>
          <p:nvPr/>
        </p:nvSpPr>
        <p:spPr>
          <a:xfrm>
            <a:off x="251460" y="1435609"/>
            <a:ext cx="11689080" cy="1384995"/>
          </a:xfrm>
          <a:prstGeom prst="rect">
            <a:avLst/>
          </a:prstGeom>
          <a:noFill/>
        </p:spPr>
        <p:txBody>
          <a:bodyPr wrap="square" rtlCol="0">
            <a:spAutoFit/>
          </a:bodyPr>
          <a:lstStyle/>
          <a:p>
            <a:r>
              <a:rPr lang="en-US" sz="2800" b="0" dirty="0">
                <a:solidFill>
                  <a:srgbClr val="008000"/>
                </a:solidFill>
                <a:effectLst/>
                <a:highlight>
                  <a:srgbClr val="F7F7F7"/>
                </a:highlight>
                <a:latin typeface="Courier New" panose="02070309020205020404" pitchFamily="49" charset="0"/>
              </a:rPr>
              <a:t>#Create indexes for categorical columns. Fit the pipeline and transform the data</a:t>
            </a:r>
            <a:endParaRPr lang="en-US" sz="2800" b="0" dirty="0">
              <a:solidFill>
                <a:srgbClr val="000000"/>
              </a:solidFill>
              <a:effectLst/>
              <a:highlight>
                <a:srgbClr val="F7F7F7"/>
              </a:highlight>
              <a:latin typeface="Courier New" panose="02070309020205020404" pitchFamily="49" charset="0"/>
            </a:endParaRPr>
          </a:p>
          <a:p>
            <a:endParaRPr lang="en-US" sz="2800" dirty="0"/>
          </a:p>
        </p:txBody>
      </p:sp>
      <p:pic>
        <p:nvPicPr>
          <p:cNvPr id="10" name="Picture 9">
            <a:extLst>
              <a:ext uri="{FF2B5EF4-FFF2-40B4-BE49-F238E27FC236}">
                <a16:creationId xmlns:a16="http://schemas.microsoft.com/office/drawing/2014/main" xmlns="" id="{21C4BE93-FE49-9BE7-030A-54B3A8B244F8}"/>
              </a:ext>
            </a:extLst>
          </p:cNvPr>
          <p:cNvPicPr>
            <a:picLocks noChangeAspect="1"/>
          </p:cNvPicPr>
          <p:nvPr/>
        </p:nvPicPr>
        <p:blipFill>
          <a:blip r:embed="rId2"/>
          <a:stretch>
            <a:fillRect/>
          </a:stretch>
        </p:blipFill>
        <p:spPr>
          <a:xfrm>
            <a:off x="373766" y="2247257"/>
            <a:ext cx="10840963" cy="2257740"/>
          </a:xfrm>
          <a:prstGeom prst="rect">
            <a:avLst/>
          </a:prstGeom>
        </p:spPr>
      </p:pic>
      <p:pic>
        <p:nvPicPr>
          <p:cNvPr id="12" name="Picture 11">
            <a:extLst>
              <a:ext uri="{FF2B5EF4-FFF2-40B4-BE49-F238E27FC236}">
                <a16:creationId xmlns:a16="http://schemas.microsoft.com/office/drawing/2014/main" xmlns="" id="{A00626C8-B5DC-876F-0FC1-2CCFEA7F222F}"/>
              </a:ext>
            </a:extLst>
          </p:cNvPr>
          <p:cNvPicPr>
            <a:picLocks noChangeAspect="1"/>
          </p:cNvPicPr>
          <p:nvPr/>
        </p:nvPicPr>
        <p:blipFill>
          <a:blip r:embed="rId3"/>
          <a:stretch>
            <a:fillRect/>
          </a:stretch>
        </p:blipFill>
        <p:spPr>
          <a:xfrm>
            <a:off x="1525502" y="4504997"/>
            <a:ext cx="8735644" cy="2353003"/>
          </a:xfrm>
          <a:prstGeom prst="rect">
            <a:avLst/>
          </a:prstGeom>
        </p:spPr>
      </p:pic>
    </p:spTree>
    <p:extLst>
      <p:ext uri="{BB962C8B-B14F-4D97-AF65-F5344CB8AC3E}">
        <p14:creationId xmlns:p14="http://schemas.microsoft.com/office/powerpoint/2010/main" xmlns="" val="1273897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F82643FF-8D13-7715-8837-8DB0512B9DF2}"/>
              </a:ext>
            </a:extLst>
          </p:cNvPr>
          <p:cNvSpPr txBox="1">
            <a:spLocks/>
          </p:cNvSpPr>
          <p:nvPr/>
        </p:nvSpPr>
        <p:spPr>
          <a:xfrm>
            <a:off x="1137121" y="604521"/>
            <a:ext cx="9512406" cy="1187704"/>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6000" b="1" dirty="0">
                <a:latin typeface="Times New Roman" panose="02020603050405020304" pitchFamily="18" charset="0"/>
                <a:cs typeface="Times New Roman" panose="02020603050405020304" pitchFamily="18" charset="0"/>
              </a:rPr>
              <a:t>Feature Engineering</a:t>
            </a:r>
            <a:r>
              <a:rPr lang="en-US" altLang="en-US" sz="6000" dirty="0">
                <a:latin typeface="Arial" panose="020B0604020202020204" pitchFamily="34" charset="0"/>
              </a:rPr>
              <a:t/>
            </a:r>
            <a:br>
              <a:rPr lang="en-US" altLang="en-US" sz="6000" dirty="0">
                <a:latin typeface="Arial" panose="020B0604020202020204" pitchFamily="34" charset="0"/>
              </a:rPr>
            </a:br>
            <a:endParaRPr lang="en-US" dirty="0"/>
          </a:p>
        </p:txBody>
      </p:sp>
      <p:sp>
        <p:nvSpPr>
          <p:cNvPr id="8" name="TextBox 7">
            <a:extLst>
              <a:ext uri="{FF2B5EF4-FFF2-40B4-BE49-F238E27FC236}">
                <a16:creationId xmlns:a16="http://schemas.microsoft.com/office/drawing/2014/main" xmlns="" id="{1E2F1A04-67AA-A250-017E-D73AE68904E2}"/>
              </a:ext>
            </a:extLst>
          </p:cNvPr>
          <p:cNvSpPr txBox="1"/>
          <p:nvPr/>
        </p:nvSpPr>
        <p:spPr>
          <a:xfrm>
            <a:off x="251460" y="1435609"/>
            <a:ext cx="11689080" cy="923330"/>
          </a:xfrm>
          <a:prstGeom prst="rect">
            <a:avLst/>
          </a:prstGeom>
          <a:noFill/>
        </p:spPr>
        <p:txBody>
          <a:bodyPr wrap="square" rtlCol="0">
            <a:spAutoFit/>
          </a:bodyPr>
          <a:lstStyle/>
          <a:p>
            <a:r>
              <a:rPr lang="en-US" sz="2600" b="0" dirty="0">
                <a:solidFill>
                  <a:srgbClr val="008000"/>
                </a:solidFill>
                <a:effectLst/>
                <a:highlight>
                  <a:srgbClr val="F7F7F7"/>
                </a:highlight>
                <a:latin typeface="Courier New" panose="02070309020205020404" pitchFamily="49" charset="0"/>
              </a:rPr>
              <a:t># Include only numerical and indexed categorical columns</a:t>
            </a:r>
            <a:endParaRPr lang="en-US" sz="2600" b="0" dirty="0">
              <a:solidFill>
                <a:srgbClr val="000000"/>
              </a:solidFill>
              <a:effectLst/>
              <a:highlight>
                <a:srgbClr val="F7F7F7"/>
              </a:highlight>
              <a:latin typeface="Courier New" panose="02070309020205020404" pitchFamily="49" charset="0"/>
            </a:endParaRPr>
          </a:p>
          <a:p>
            <a:endParaRPr lang="en-US" sz="2800" dirty="0"/>
          </a:p>
        </p:txBody>
      </p:sp>
      <p:pic>
        <p:nvPicPr>
          <p:cNvPr id="3" name="Picture 2">
            <a:extLst>
              <a:ext uri="{FF2B5EF4-FFF2-40B4-BE49-F238E27FC236}">
                <a16:creationId xmlns:a16="http://schemas.microsoft.com/office/drawing/2014/main" xmlns="" id="{3F394288-ACC3-E9AD-3CEA-8A5E88F8A523}"/>
              </a:ext>
            </a:extLst>
          </p:cNvPr>
          <p:cNvPicPr>
            <a:picLocks noChangeAspect="1"/>
          </p:cNvPicPr>
          <p:nvPr/>
        </p:nvPicPr>
        <p:blipFill>
          <a:blip r:embed="rId2"/>
          <a:stretch>
            <a:fillRect/>
          </a:stretch>
        </p:blipFill>
        <p:spPr>
          <a:xfrm>
            <a:off x="458553" y="1897274"/>
            <a:ext cx="10869542" cy="2257740"/>
          </a:xfrm>
          <a:prstGeom prst="rect">
            <a:avLst/>
          </a:prstGeom>
        </p:spPr>
      </p:pic>
      <p:pic>
        <p:nvPicPr>
          <p:cNvPr id="5" name="Picture 4">
            <a:extLst>
              <a:ext uri="{FF2B5EF4-FFF2-40B4-BE49-F238E27FC236}">
                <a16:creationId xmlns:a16="http://schemas.microsoft.com/office/drawing/2014/main" xmlns="" id="{55281F4D-A7BD-46F9-B934-5E8D4DF93DAE}"/>
              </a:ext>
            </a:extLst>
          </p:cNvPr>
          <p:cNvPicPr>
            <a:picLocks noChangeAspect="1"/>
          </p:cNvPicPr>
          <p:nvPr/>
        </p:nvPicPr>
        <p:blipFill>
          <a:blip r:embed="rId3"/>
          <a:stretch>
            <a:fillRect/>
          </a:stretch>
        </p:blipFill>
        <p:spPr>
          <a:xfrm>
            <a:off x="970835" y="4155014"/>
            <a:ext cx="10250330" cy="2333951"/>
          </a:xfrm>
          <a:prstGeom prst="rect">
            <a:avLst/>
          </a:prstGeom>
        </p:spPr>
      </p:pic>
    </p:spTree>
    <p:extLst>
      <p:ext uri="{BB962C8B-B14F-4D97-AF65-F5344CB8AC3E}">
        <p14:creationId xmlns:p14="http://schemas.microsoft.com/office/powerpoint/2010/main" xmlns="" val="2839881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BE55D8-1A35-DE1E-E902-42CA84E1C2E3}"/>
              </a:ext>
            </a:extLst>
          </p:cNvPr>
          <p:cNvSpPr>
            <a:spLocks noGrp="1"/>
          </p:cNvSpPr>
          <p:nvPr>
            <p:ph type="ctrTitle"/>
          </p:nvPr>
        </p:nvSpPr>
        <p:spPr>
          <a:xfrm>
            <a:off x="1524000" y="164876"/>
            <a:ext cx="9144000" cy="1002618"/>
          </a:xfrm>
        </p:spPr>
        <p:txBody>
          <a:bodyPr>
            <a:normAutofit/>
          </a:bodyPr>
          <a:lstStyle/>
          <a:p>
            <a:r>
              <a:rPr lang="en-US" b="1" dirty="0"/>
              <a:t>3) Visualization</a:t>
            </a:r>
            <a:endParaRPr lang="en-US" dirty="0"/>
          </a:p>
        </p:txBody>
      </p:sp>
      <p:sp>
        <p:nvSpPr>
          <p:cNvPr id="3" name="Subtitle 2">
            <a:extLst>
              <a:ext uri="{FF2B5EF4-FFF2-40B4-BE49-F238E27FC236}">
                <a16:creationId xmlns:a16="http://schemas.microsoft.com/office/drawing/2014/main" xmlns="" id="{260494F5-5CB2-CF3E-5019-251D39EFE707}"/>
              </a:ext>
            </a:extLst>
          </p:cNvPr>
          <p:cNvSpPr>
            <a:spLocks noGrp="1"/>
          </p:cNvSpPr>
          <p:nvPr>
            <p:ph type="subTitle" idx="1"/>
          </p:nvPr>
        </p:nvSpPr>
        <p:spPr>
          <a:xfrm>
            <a:off x="527957" y="1569130"/>
            <a:ext cx="11457214" cy="5123993"/>
          </a:xfrm>
        </p:spPr>
        <p:txBody>
          <a:bodyPr>
            <a:normAutofit/>
          </a:bodyPr>
          <a:lstStyle/>
          <a:p>
            <a:r>
              <a:rPr lang="en-US" sz="3200" b="1" dirty="0">
                <a:latin typeface="Times New Roman" panose="02020603050405020304" pitchFamily="18" charset="0"/>
                <a:cs typeface="Times New Roman" panose="02020603050405020304" pitchFamily="18" charset="0"/>
              </a:rPr>
              <a:t>Use various visualizations to analyze the data and the performance of the models</a:t>
            </a: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Histograms</a:t>
            </a: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Box plots</a:t>
            </a: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Correlation heatmaps</a:t>
            </a: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Confusion matrices</a:t>
            </a:r>
          </a:p>
          <a:p>
            <a:pPr marL="342900" indent="-34290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ROC curves</a:t>
            </a:r>
          </a:p>
        </p:txBody>
      </p:sp>
    </p:spTree>
    <p:extLst>
      <p:ext uri="{BB962C8B-B14F-4D97-AF65-F5344CB8AC3E}">
        <p14:creationId xmlns:p14="http://schemas.microsoft.com/office/powerpoint/2010/main" xmlns="" val="2150566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xmlns="" id="{72ADB58B-2BD9-B00D-BB0E-D6C0A91A066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73534" y="489178"/>
            <a:ext cx="7598398" cy="576466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D6971041-3119-C4B8-9C72-BF94614D895E}"/>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9E5E980C-B288-DBA5-E439-F0212EDA1BDC}"/>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88313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77FAD-78F4-499F-AE55-F98CDFBBA90F}"/>
              </a:ext>
            </a:extLst>
          </p:cNvPr>
          <p:cNvSpPr>
            <a:spLocks noGrp="1"/>
          </p:cNvSpPr>
          <p:nvPr>
            <p:ph type="title"/>
          </p:nvPr>
        </p:nvSpPr>
        <p:spPr>
          <a:xfrm>
            <a:off x="7788729" y="365125"/>
            <a:ext cx="4490357" cy="5423354"/>
          </a:xfrm>
        </p:spPr>
        <p:txBody>
          <a:bodyPr>
            <a:normAutofit/>
          </a:bodyPr>
          <a:lstStyle/>
          <a:p>
            <a:r>
              <a:rPr lang="en-US" sz="6000" b="1" dirty="0">
                <a:effectLst/>
                <a:highlight>
                  <a:srgbClr val="F7F7F7"/>
                </a:highlight>
                <a:latin typeface="Times New Roman" panose="02020603050405020304" pitchFamily="18" charset="0"/>
                <a:cs typeface="Times New Roman" panose="02020603050405020304" pitchFamily="18" charset="0"/>
              </a:rPr>
              <a:t>Correlation matrix heatmap</a:t>
            </a:r>
            <a:r>
              <a:rPr lang="en-US" b="0" dirty="0">
                <a:solidFill>
                  <a:srgbClr val="000000"/>
                </a:solidFill>
                <a:effectLst/>
                <a:highlight>
                  <a:srgbClr val="F7F7F7"/>
                </a:highlight>
                <a:latin typeface="Courier New" panose="02070309020205020404" pitchFamily="49" charset="0"/>
              </a:rPr>
              <a:t/>
            </a:r>
            <a:br>
              <a:rPr lang="en-US" b="0" dirty="0">
                <a:solidFill>
                  <a:srgbClr val="000000"/>
                </a:solidFill>
                <a:effectLst/>
                <a:highlight>
                  <a:srgbClr val="F7F7F7"/>
                </a:highlight>
                <a:latin typeface="Courier New" panose="02070309020205020404" pitchFamily="49" charset="0"/>
              </a:rPr>
            </a:br>
            <a:endParaRPr lang="en-US" dirty="0"/>
          </a:p>
        </p:txBody>
      </p:sp>
      <p:pic>
        <p:nvPicPr>
          <p:cNvPr id="7170" name="Picture 2">
            <a:extLst>
              <a:ext uri="{FF2B5EF4-FFF2-40B4-BE49-F238E27FC236}">
                <a16:creationId xmlns:a16="http://schemas.microsoft.com/office/drawing/2014/main" xmlns="" id="{BA6C711B-D00F-0D76-D91A-82D98B2186E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9768" y="0"/>
            <a:ext cx="7256463"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482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xmlns="" id="{4EE325C1-DF71-BB18-2B82-8325B26DC3D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663" y="494769"/>
            <a:ext cx="7406448" cy="60830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20007ADE-8138-2018-9B6A-46F40AC002A9}"/>
              </a:ext>
            </a:extLst>
          </p:cNvPr>
          <p:cNvSpPr txBox="1"/>
          <p:nvPr/>
        </p:nvSpPr>
        <p:spPr>
          <a:xfrm>
            <a:off x="8171347" y="1280268"/>
            <a:ext cx="4020653" cy="1938992"/>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Logistic Regression</a:t>
            </a:r>
          </a:p>
        </p:txBody>
      </p:sp>
    </p:spTree>
    <p:extLst>
      <p:ext uri="{BB962C8B-B14F-4D97-AF65-F5344CB8AC3E}">
        <p14:creationId xmlns:p14="http://schemas.microsoft.com/office/powerpoint/2010/main" xmlns="" val="326029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xmlns="" id="{1A3ACBE2-DD4D-4EFE-12ED-A7F943340B1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6341" y="538842"/>
            <a:ext cx="7421570" cy="604157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C2F0F76E-D94D-3968-5A75-F021CA366150}"/>
              </a:ext>
            </a:extLst>
          </p:cNvPr>
          <p:cNvSpPr txBox="1"/>
          <p:nvPr/>
        </p:nvSpPr>
        <p:spPr>
          <a:xfrm>
            <a:off x="8171347" y="1280268"/>
            <a:ext cx="4020653" cy="1938992"/>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Random Forest </a:t>
            </a:r>
          </a:p>
        </p:txBody>
      </p:sp>
    </p:spTree>
    <p:extLst>
      <p:ext uri="{BB962C8B-B14F-4D97-AF65-F5344CB8AC3E}">
        <p14:creationId xmlns:p14="http://schemas.microsoft.com/office/powerpoint/2010/main" xmlns="" val="291593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B38881-FC84-5A4A-BA64-3B297D3FD11A}"/>
              </a:ext>
            </a:extLst>
          </p:cNvPr>
          <p:cNvSpPr>
            <a:spLocks noGrp="1"/>
          </p:cNvSpPr>
          <p:nvPr>
            <p:ph type="title"/>
          </p:nvPr>
        </p:nvSpPr>
        <p:spPr>
          <a:xfrm>
            <a:off x="8572500" y="1916339"/>
            <a:ext cx="2446564" cy="1325563"/>
          </a:xfrm>
        </p:spPr>
        <p:txBody>
          <a:bodyPr>
            <a:noAutofit/>
          </a:bodyPr>
          <a:lstStyle/>
          <a:p>
            <a:r>
              <a:rPr lang="en-US" sz="6000" b="1" dirty="0">
                <a:latin typeface="Times New Roman" panose="02020603050405020304" pitchFamily="18" charset="0"/>
                <a:cs typeface="Times New Roman" panose="02020603050405020304" pitchFamily="18" charset="0"/>
              </a:rPr>
              <a:t>ROC Curve </a:t>
            </a:r>
          </a:p>
        </p:txBody>
      </p:sp>
      <p:pic>
        <p:nvPicPr>
          <p:cNvPr id="10242" name="Picture 2">
            <a:extLst>
              <a:ext uri="{FF2B5EF4-FFF2-40B4-BE49-F238E27FC236}">
                <a16:creationId xmlns:a16="http://schemas.microsoft.com/office/drawing/2014/main" xmlns="" id="{C45A6650-3D20-2CC7-3756-5251DC0CF04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9025" y="781050"/>
            <a:ext cx="6791325" cy="5295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8206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EB9DB-7D73-A66B-6096-9135A5323E21}"/>
              </a:ext>
            </a:extLst>
          </p:cNvPr>
          <p:cNvSpPr>
            <a:spLocks noGrp="1"/>
          </p:cNvSpPr>
          <p:nvPr>
            <p:ph type="title"/>
          </p:nvPr>
        </p:nvSpPr>
        <p:spPr>
          <a:xfrm>
            <a:off x="838200" y="255073"/>
            <a:ext cx="10515600" cy="1325563"/>
          </a:xfrm>
        </p:spPr>
        <p:txBody>
          <a:bodyPr>
            <a:normAutofit/>
          </a:bodyPr>
          <a:lstStyle/>
          <a:p>
            <a:pPr algn="ctr"/>
            <a:r>
              <a:rPr lang="en-US" sz="6000" b="1" dirty="0">
                <a:latin typeface="Times New Roman" panose="02020603050405020304" pitchFamily="18" charset="0"/>
                <a:cs typeface="Times New Roman" panose="02020603050405020304" pitchFamily="18" charset="0"/>
              </a:rPr>
              <a:t>Overview</a:t>
            </a:r>
          </a:p>
        </p:txBody>
      </p:sp>
      <p:sp>
        <p:nvSpPr>
          <p:cNvPr id="3" name="TextBox 2">
            <a:extLst>
              <a:ext uri="{FF2B5EF4-FFF2-40B4-BE49-F238E27FC236}">
                <a16:creationId xmlns:a16="http://schemas.microsoft.com/office/drawing/2014/main" xmlns="" id="{2A5BAF10-D37F-3998-BCC6-04D626EB9507}"/>
              </a:ext>
            </a:extLst>
          </p:cNvPr>
          <p:cNvSpPr txBox="1"/>
          <p:nvPr/>
        </p:nvSpPr>
        <p:spPr>
          <a:xfrm>
            <a:off x="288471" y="1348800"/>
            <a:ext cx="11364686" cy="5509200"/>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Introduction </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Problem</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Goals</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Detail Steps </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Visualization results</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Justification</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Expected Outputs </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Challenges </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Future Scope </a:t>
            </a:r>
          </a:p>
          <a:p>
            <a:pPr marL="285750" indent="-28575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Acknowledgment </a:t>
            </a:r>
          </a:p>
          <a:p>
            <a:r>
              <a:rPr lang="en-US" dirty="0"/>
              <a:t> </a:t>
            </a:r>
          </a:p>
          <a:p>
            <a:endParaRPr lang="en-US" dirty="0"/>
          </a:p>
          <a:p>
            <a:endParaRPr lang="en-US" dirty="0"/>
          </a:p>
          <a:p>
            <a:endParaRPr lang="en-US" dirty="0"/>
          </a:p>
        </p:txBody>
      </p:sp>
      <p:pic>
        <p:nvPicPr>
          <p:cNvPr id="23554" name="Picture 2" descr="How to Create the Perfect Project Overview | ScrumGenius">
            <a:extLst>
              <a:ext uri="{FF2B5EF4-FFF2-40B4-BE49-F238E27FC236}">
                <a16:creationId xmlns:a16="http://schemas.microsoft.com/office/drawing/2014/main" xmlns="" id="{F2AF96EB-B11A-684A-496A-E7174849B5A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62720" y="1812472"/>
            <a:ext cx="6890437" cy="38238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34424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C0A697-71D7-0763-82E1-D4312521B72B}"/>
              </a:ext>
            </a:extLst>
          </p:cNvPr>
          <p:cNvSpPr>
            <a:spLocks noGrp="1"/>
          </p:cNvSpPr>
          <p:nvPr>
            <p:ph type="title"/>
          </p:nvPr>
        </p:nvSpPr>
        <p:spPr>
          <a:xfrm>
            <a:off x="1445078" y="5706836"/>
            <a:ext cx="10948307" cy="1069522"/>
          </a:xfrm>
        </p:spPr>
        <p:txBody>
          <a:bodyPr>
            <a:normAutofit/>
          </a:bodyPr>
          <a:lstStyle/>
          <a:p>
            <a:r>
              <a:rPr lang="en-US" sz="6000" b="1" dirty="0">
                <a:latin typeface="Times New Roman" panose="02020603050405020304" pitchFamily="18" charset="0"/>
                <a:cs typeface="Times New Roman" panose="02020603050405020304" pitchFamily="18" charset="0"/>
              </a:rPr>
              <a:t>Comparison of two models</a:t>
            </a:r>
          </a:p>
        </p:txBody>
      </p:sp>
      <p:pic>
        <p:nvPicPr>
          <p:cNvPr id="11266" name="Picture 2">
            <a:extLst>
              <a:ext uri="{FF2B5EF4-FFF2-40B4-BE49-F238E27FC236}">
                <a16:creationId xmlns:a16="http://schemas.microsoft.com/office/drawing/2014/main" xmlns="" id="{7E0D6688-3898-4632-B067-A75EB6E0D7C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5220" y="81642"/>
            <a:ext cx="9009528" cy="57435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8882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72CCF-8E5F-B7B2-431D-61A5AC671E27}"/>
              </a:ext>
            </a:extLst>
          </p:cNvPr>
          <p:cNvSpPr>
            <a:spLocks noGrp="1"/>
          </p:cNvSpPr>
          <p:nvPr>
            <p:ph type="ctrTitle"/>
          </p:nvPr>
        </p:nvSpPr>
        <p:spPr>
          <a:xfrm>
            <a:off x="1524000" y="-57716"/>
            <a:ext cx="9144000" cy="951366"/>
          </a:xfrm>
        </p:spPr>
        <p:txBody>
          <a:bodyPr/>
          <a:lstStyle/>
          <a:p>
            <a:r>
              <a:rPr lang="en-US" b="1" dirty="0">
                <a:latin typeface="Times New Roman" panose="02020603050405020304" pitchFamily="18" charset="0"/>
                <a:cs typeface="Times New Roman" panose="02020603050405020304" pitchFamily="18" charset="0"/>
              </a:rPr>
              <a:t>Justification</a:t>
            </a:r>
          </a:p>
        </p:txBody>
      </p:sp>
      <p:sp>
        <p:nvSpPr>
          <p:cNvPr id="3" name="Subtitle 2">
            <a:extLst>
              <a:ext uri="{FF2B5EF4-FFF2-40B4-BE49-F238E27FC236}">
                <a16:creationId xmlns:a16="http://schemas.microsoft.com/office/drawing/2014/main" xmlns="" id="{2ACACD68-8387-B154-5707-8FBEA55E676C}"/>
              </a:ext>
            </a:extLst>
          </p:cNvPr>
          <p:cNvSpPr>
            <a:spLocks noGrp="1"/>
          </p:cNvSpPr>
          <p:nvPr>
            <p:ph type="subTitle" idx="1"/>
          </p:nvPr>
        </p:nvSpPr>
        <p:spPr>
          <a:xfrm>
            <a:off x="571526" y="985577"/>
            <a:ext cx="11400064" cy="1655762"/>
          </a:xfrm>
        </p:spPr>
        <p:txBody>
          <a:bodyPr>
            <a:noAutofit/>
          </a:bodyPr>
          <a:lstStyle/>
          <a:p>
            <a:pPr marL="342900" indent="-342900" algn="l">
              <a:buFont typeface="Wingdings" panose="05000000000000000000" pitchFamily="2" charset="2"/>
              <a:buChar char="Ø"/>
            </a:pPr>
            <a:r>
              <a:rPr lang="en-US" dirty="0"/>
              <a:t>Choosing a batch problem with a large dataset allows us to leverage the historical weather data effectively.</a:t>
            </a:r>
          </a:p>
          <a:p>
            <a:pPr marL="342900" indent="-342900" algn="l">
              <a:buFont typeface="Wingdings" panose="05000000000000000000" pitchFamily="2" charset="2"/>
              <a:buChar char="Ø"/>
            </a:pPr>
            <a:r>
              <a:rPr lang="en-US" dirty="0"/>
              <a:t> The substantial number of records helps in building a more generalized model that can capture diverse weather patterns and improve the accuracy of predictions. </a:t>
            </a:r>
          </a:p>
          <a:p>
            <a:pPr marL="342900" indent="-342900" algn="l">
              <a:buFont typeface="Wingdings" panose="05000000000000000000" pitchFamily="2" charset="2"/>
              <a:buChar char="Ø"/>
            </a:pPr>
            <a:r>
              <a:rPr lang="en-US" dirty="0"/>
              <a:t>By focusing on tabular data, we can utilize well-established techniques in data preprocessing, feature engineering, and machine learning to achieve our predictive goals.</a:t>
            </a:r>
          </a:p>
        </p:txBody>
      </p:sp>
      <p:sp>
        <p:nvSpPr>
          <p:cNvPr id="4" name="Title 1">
            <a:extLst>
              <a:ext uri="{FF2B5EF4-FFF2-40B4-BE49-F238E27FC236}">
                <a16:creationId xmlns:a16="http://schemas.microsoft.com/office/drawing/2014/main" xmlns="" id="{0DB979F1-DE85-3C13-B516-A13AD2D910A7}"/>
              </a:ext>
            </a:extLst>
          </p:cNvPr>
          <p:cNvSpPr txBox="1">
            <a:spLocks/>
          </p:cNvSpPr>
          <p:nvPr/>
        </p:nvSpPr>
        <p:spPr>
          <a:xfrm>
            <a:off x="1439636" y="3389538"/>
            <a:ext cx="9144000" cy="9513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Expected Outcome</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37F020D-857D-0B0B-4FAE-8AF56BAD773A}"/>
              </a:ext>
            </a:extLst>
          </p:cNvPr>
          <p:cNvSpPr txBox="1"/>
          <p:nvPr/>
        </p:nvSpPr>
        <p:spPr>
          <a:xfrm>
            <a:off x="138005" y="4389028"/>
            <a:ext cx="11747262" cy="2308324"/>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t>The expected outcome of this project is a well-performing machine learning model that can predict the probability of rain for the next day with high accuracy.</a:t>
            </a:r>
          </a:p>
          <a:p>
            <a:pPr marL="800100" lvl="1" indent="-342900">
              <a:buFont typeface="Wingdings" panose="05000000000000000000" pitchFamily="2" charset="2"/>
              <a:buChar char="Ø"/>
            </a:pPr>
            <a:r>
              <a:rPr lang="en-US" sz="2400" dirty="0"/>
              <a:t> The insights gained from the model and visualizations will also help in understanding the key factors influencing rainfall predictions. </a:t>
            </a:r>
          </a:p>
          <a:p>
            <a:pPr marL="800100" lvl="1" indent="-342900">
              <a:buFont typeface="Wingdings" panose="05000000000000000000" pitchFamily="2" charset="2"/>
              <a:buChar char="Ø"/>
            </a:pPr>
            <a:r>
              <a:rPr lang="en-US" sz="2400" dirty="0"/>
              <a:t>This project will demonstrate the application of machine learning techniques to real-world problems, providing a valuable tool for weather forecasting.</a:t>
            </a:r>
          </a:p>
        </p:txBody>
      </p:sp>
      <p:sp>
        <p:nvSpPr>
          <p:cNvPr id="6" name="Rectangle 5">
            <a:extLst>
              <a:ext uri="{FF2B5EF4-FFF2-40B4-BE49-F238E27FC236}">
                <a16:creationId xmlns:a16="http://schemas.microsoft.com/office/drawing/2014/main" xmlns="" id="{89AF359F-E977-5FEE-88EE-3149D5D15564}"/>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5F6BEF20-407C-48F4-6CDE-61213892DD0B}"/>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1382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50AD6-1C3D-2F1C-8F6D-13E4DF744013}"/>
              </a:ext>
            </a:extLst>
          </p:cNvPr>
          <p:cNvSpPr>
            <a:spLocks noGrp="1"/>
          </p:cNvSpPr>
          <p:nvPr>
            <p:ph type="ctrTitle"/>
          </p:nvPr>
        </p:nvSpPr>
        <p:spPr>
          <a:xfrm>
            <a:off x="1523987" y="303667"/>
            <a:ext cx="9144000" cy="673780"/>
          </a:xfrm>
        </p:spPr>
        <p:txBody>
          <a:bodyPr>
            <a:noAutofit/>
          </a:bodyPr>
          <a:lstStyle/>
          <a:p>
            <a:r>
              <a:rPr lang="en-US" b="1" dirty="0"/>
              <a:t>Big Data Evaluation</a:t>
            </a:r>
          </a:p>
        </p:txBody>
      </p:sp>
      <p:sp>
        <p:nvSpPr>
          <p:cNvPr id="3" name="Subtitle 2">
            <a:extLst>
              <a:ext uri="{FF2B5EF4-FFF2-40B4-BE49-F238E27FC236}">
                <a16:creationId xmlns:a16="http://schemas.microsoft.com/office/drawing/2014/main" xmlns="" id="{9D770F3C-2F29-F267-6FDF-0084971D799F}"/>
              </a:ext>
            </a:extLst>
          </p:cNvPr>
          <p:cNvSpPr>
            <a:spLocks noGrp="1"/>
          </p:cNvSpPr>
          <p:nvPr>
            <p:ph type="subTitle" idx="1"/>
          </p:nvPr>
        </p:nvSpPr>
        <p:spPr>
          <a:xfrm>
            <a:off x="179614" y="914401"/>
            <a:ext cx="12012386" cy="6262007"/>
          </a:xfrm>
        </p:spPr>
        <p:txBody>
          <a:bodyPr>
            <a:normAutofit/>
          </a:bodyPr>
          <a:lstStyle/>
          <a:p>
            <a:pPr algn="l"/>
            <a:r>
              <a:rPr lang="en-US" b="1" dirty="0"/>
              <a:t>Performance Gains Using Apache Spark</a:t>
            </a:r>
          </a:p>
          <a:p>
            <a:pPr algn="l"/>
            <a:endParaRPr lang="en-US" b="1" dirty="0"/>
          </a:p>
          <a:p>
            <a:pPr algn="l"/>
            <a:r>
              <a:rPr lang="en-US" b="1" dirty="0"/>
              <a:t>1) Distributed Data Processing</a:t>
            </a:r>
            <a:endParaRPr lang="en-US" dirty="0"/>
          </a:p>
          <a:p>
            <a:pPr algn="l"/>
            <a:endParaRPr lang="en-US" dirty="0"/>
          </a:p>
          <a:p>
            <a:pPr algn="l"/>
            <a:r>
              <a:rPr lang="en-US" b="1" dirty="0"/>
              <a:t>Scalability</a:t>
            </a:r>
            <a:r>
              <a:rPr lang="en-US" dirty="0"/>
              <a:t>: Apache Spark's distributed computing framework allows the dataset to            be  partitioned and  processed across multiple nodes in a cluster. </a:t>
            </a:r>
          </a:p>
          <a:p>
            <a:pPr marL="1657350" lvl="3" indent="-285750" algn="l">
              <a:buFont typeface="Wingdings" panose="05000000000000000000" pitchFamily="2" charset="2"/>
              <a:buChar char="Ø"/>
            </a:pPr>
            <a:r>
              <a:rPr lang="en-US" sz="2400" dirty="0"/>
              <a:t>This enables the system to handle large volumes of data efficiently, significantly reducing the processing time compared to a single-machine setup.</a:t>
            </a:r>
          </a:p>
          <a:p>
            <a:pPr algn="l"/>
            <a:r>
              <a:rPr lang="en-US" b="1" dirty="0"/>
              <a:t>Speed</a:t>
            </a:r>
            <a:r>
              <a:rPr lang="en-US" dirty="0"/>
              <a:t>: Spark's in-memory computation capabilities reduce the time spent on disk I/O operations, which is crucial for large datasets. </a:t>
            </a:r>
          </a:p>
          <a:p>
            <a:pPr algn="l"/>
            <a:endParaRPr lang="en-US" dirty="0"/>
          </a:p>
          <a:p>
            <a:pPr marL="1657350" lvl="3" indent="-285750" algn="l">
              <a:buFont typeface="Wingdings" panose="05000000000000000000" pitchFamily="2" charset="2"/>
              <a:buChar char="Ø"/>
            </a:pPr>
            <a:r>
              <a:rPr lang="en-US" sz="2400" dirty="0"/>
              <a:t>By keeping data in memory, Spark minimizes the latency associated with reading and writing data to disk.</a:t>
            </a:r>
          </a:p>
          <a:p>
            <a:endParaRPr lang="en-US" dirty="0"/>
          </a:p>
        </p:txBody>
      </p:sp>
      <p:sp>
        <p:nvSpPr>
          <p:cNvPr id="6" name="Rectangle 5">
            <a:extLst>
              <a:ext uri="{FF2B5EF4-FFF2-40B4-BE49-F238E27FC236}">
                <a16:creationId xmlns:a16="http://schemas.microsoft.com/office/drawing/2014/main" xmlns="" id="{5F03FD62-F754-3FA8-DF9D-0733A91D9F99}"/>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955C6996-AFB6-B93D-30F8-A6EB2EE37917}"/>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2717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DFAFCC-4F11-0C4B-674F-A3C45BDAD301}"/>
              </a:ext>
            </a:extLst>
          </p:cNvPr>
          <p:cNvSpPr>
            <a:spLocks noGrp="1"/>
          </p:cNvSpPr>
          <p:nvPr>
            <p:ph type="ctrTitle"/>
          </p:nvPr>
        </p:nvSpPr>
        <p:spPr>
          <a:xfrm>
            <a:off x="1524000" y="179614"/>
            <a:ext cx="9144000" cy="1853293"/>
          </a:xfrm>
        </p:spPr>
        <p:txBody>
          <a:bodyPr>
            <a:normAutofit/>
          </a:bodyPr>
          <a:lstStyle/>
          <a:p>
            <a:r>
              <a:rPr lang="en-US" b="1" dirty="0">
                <a:latin typeface="Times New Roman" panose="02020603050405020304" pitchFamily="18" charset="0"/>
                <a:cs typeface="Times New Roman" panose="02020603050405020304" pitchFamily="18" charset="0"/>
              </a:rPr>
              <a:t>2) Efficient Data Loading and Transformation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374D14D-A034-6AA3-E123-BBACF3AE128D}"/>
              </a:ext>
            </a:extLst>
          </p:cNvPr>
          <p:cNvSpPr>
            <a:spLocks noGrp="1"/>
          </p:cNvSpPr>
          <p:nvPr>
            <p:ph type="subTitle" idx="1"/>
          </p:nvPr>
        </p:nvSpPr>
        <p:spPr>
          <a:xfrm>
            <a:off x="266738" y="2677885"/>
            <a:ext cx="11789203" cy="5094515"/>
          </a:xfrm>
        </p:spPr>
        <p:txBody>
          <a:bodyPr>
            <a:normAutofit/>
          </a:bodyPr>
          <a:lstStyle/>
          <a:p>
            <a:pPr algn="l"/>
            <a:r>
              <a:rPr lang="en-US" b="1" dirty="0">
                <a:latin typeface="Times New Roman" panose="02020603050405020304" pitchFamily="18" charset="0"/>
                <a:cs typeface="Times New Roman" panose="02020603050405020304" pitchFamily="18" charset="0"/>
              </a:rPr>
              <a:t>Parallel Data Loading</a:t>
            </a:r>
            <a:r>
              <a:rPr lang="en-US" dirty="0">
                <a:latin typeface="Times New Roman" panose="02020603050405020304" pitchFamily="18" charset="0"/>
                <a:cs typeface="Times New Roman" panose="02020603050405020304" pitchFamily="18" charset="0"/>
              </a:rPr>
              <a:t>: The dataset was loaded in parallel, which sped up the data ingestion process. This is particularly beneficial for large datasets as it allows data to be read and processed simultaneously across multiple nodes.</a:t>
            </a:r>
          </a:p>
          <a:p>
            <a:pPr algn="l"/>
            <a:endParaRPr lang="en-US"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Optimized Transformations</a:t>
            </a:r>
            <a:r>
              <a:rPr lang="en-US" dirty="0">
                <a:latin typeface="Times New Roman" panose="02020603050405020304" pitchFamily="18" charset="0"/>
                <a:cs typeface="Times New Roman" panose="02020603050405020304" pitchFamily="18" charset="0"/>
              </a:rPr>
              <a:t>: Using Spark's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API, transformations like filtering, indexing, and assembling features were executed in a highly optimized manner. </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Catalyst optimizer in Spark ensures that these operations are performed efficiently, leveraging the distributed nature of the data.</a:t>
            </a:r>
          </a:p>
          <a:p>
            <a:endParaRPr lang="en-US" dirty="0"/>
          </a:p>
        </p:txBody>
      </p:sp>
      <p:sp>
        <p:nvSpPr>
          <p:cNvPr id="4" name="Rectangle 3">
            <a:extLst>
              <a:ext uri="{FF2B5EF4-FFF2-40B4-BE49-F238E27FC236}">
                <a16:creationId xmlns:a16="http://schemas.microsoft.com/office/drawing/2014/main" xmlns="" id="{D56BD3A3-DE02-13F8-13E3-7B34C7A094C6}"/>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ED0A334F-6FB5-DF2E-6D27-867324410B8B}"/>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0136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403F7E-253B-08D4-86DC-FB88A4D56059}"/>
              </a:ext>
            </a:extLst>
          </p:cNvPr>
          <p:cNvSpPr>
            <a:spLocks noGrp="1"/>
          </p:cNvSpPr>
          <p:nvPr>
            <p:ph type="ctrTitle"/>
          </p:nvPr>
        </p:nvSpPr>
        <p:spPr>
          <a:xfrm>
            <a:off x="1523987" y="1575707"/>
            <a:ext cx="9144000" cy="477837"/>
          </a:xfrm>
        </p:spPr>
        <p:txBody>
          <a:bodyPr>
            <a:noAutofit/>
          </a:bodyPr>
          <a:lstStyle/>
          <a:p>
            <a:r>
              <a:rPr lang="en-US" b="1" dirty="0">
                <a:latin typeface="Times New Roman" panose="02020603050405020304" pitchFamily="18" charset="0"/>
                <a:cs typeface="Times New Roman" panose="02020603050405020304" pitchFamily="18" charset="0"/>
              </a:rPr>
              <a:t>3) Model Training and Evaluation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192D8B88-7B37-4466-1BED-D6B86C8801D9}"/>
              </a:ext>
            </a:extLst>
          </p:cNvPr>
          <p:cNvSpPr>
            <a:spLocks noGrp="1"/>
          </p:cNvSpPr>
          <p:nvPr>
            <p:ph type="subTitle" idx="1"/>
          </p:nvPr>
        </p:nvSpPr>
        <p:spPr>
          <a:xfrm>
            <a:off x="438137" y="2037215"/>
            <a:ext cx="11315700" cy="5053693"/>
          </a:xfrm>
        </p:spPr>
        <p:txBody>
          <a:bodyPr>
            <a:normAutofit/>
          </a:bodyPr>
          <a:lstStyle/>
          <a:p>
            <a:endParaRPr lang="en-US" dirty="0"/>
          </a:p>
          <a:p>
            <a:pPr marL="342900" indent="-342900" algn="l">
              <a:buFont typeface="Wingdings" panose="05000000000000000000" pitchFamily="2" charset="2"/>
              <a:buChar char="Ø"/>
            </a:pPr>
            <a:r>
              <a:rPr lang="en-US" b="1" dirty="0"/>
              <a:t>Parallel Model Training</a:t>
            </a:r>
            <a:r>
              <a:rPr lang="en-US" dirty="0"/>
              <a:t>: Training the Logistic Regression and Random Forest models was expedited by distributing the computation across multiple nodes. </a:t>
            </a:r>
          </a:p>
          <a:p>
            <a:pPr algn="l"/>
            <a:r>
              <a:rPr lang="en-US" dirty="0"/>
              <a:t>For example, the Random Forest model with 500 trees benefited from parallel tree construction, significantly reducing the training time.</a:t>
            </a:r>
          </a:p>
          <a:p>
            <a:pPr algn="l"/>
            <a:endParaRPr lang="en-US" dirty="0"/>
          </a:p>
          <a:p>
            <a:pPr marL="342900" indent="-342900" algn="l">
              <a:buFont typeface="Wingdings" panose="05000000000000000000" pitchFamily="2" charset="2"/>
              <a:buChar char="Ø"/>
            </a:pPr>
            <a:r>
              <a:rPr lang="en-US" b="1" dirty="0"/>
              <a:t>Scalable Machine Learning</a:t>
            </a:r>
            <a:r>
              <a:rPr lang="en-US" dirty="0"/>
              <a:t>: Spark </a:t>
            </a:r>
            <a:r>
              <a:rPr lang="en-US" dirty="0" err="1"/>
              <a:t>MLlib</a:t>
            </a:r>
            <a:r>
              <a:rPr lang="en-US" dirty="0"/>
              <a:t>, the machine learning library in Spark, is designed for scalability. It allows the training of models on large datasets without running into memory issues, which is a common problem with single-node machine learning frameworks.</a:t>
            </a:r>
          </a:p>
          <a:p>
            <a:endParaRPr lang="en-US" dirty="0"/>
          </a:p>
        </p:txBody>
      </p:sp>
      <p:sp>
        <p:nvSpPr>
          <p:cNvPr id="4" name="Rectangle 3">
            <a:extLst>
              <a:ext uri="{FF2B5EF4-FFF2-40B4-BE49-F238E27FC236}">
                <a16:creationId xmlns:a16="http://schemas.microsoft.com/office/drawing/2014/main" xmlns="" id="{00F11C57-96A1-6463-426E-7871FFD944BB}"/>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7C5BA369-6B65-5A07-FAF5-F978C0B6FBFA}"/>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8293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D78122-99C0-6B62-97FD-8A13973BFC86}"/>
              </a:ext>
            </a:extLst>
          </p:cNvPr>
          <p:cNvSpPr>
            <a:spLocks noGrp="1"/>
          </p:cNvSpPr>
          <p:nvPr>
            <p:ph type="ctrTitle"/>
          </p:nvPr>
        </p:nvSpPr>
        <p:spPr>
          <a:xfrm>
            <a:off x="1379764" y="256948"/>
            <a:ext cx="9288236" cy="1775958"/>
          </a:xfrm>
        </p:spPr>
        <p:txBody>
          <a:bodyPr>
            <a:normAutofit fontScale="90000"/>
          </a:bodyPr>
          <a:lstStyle/>
          <a:p>
            <a:r>
              <a:rPr lang="en-US" sz="6700" b="1" dirty="0">
                <a:latin typeface="Times New Roman" panose="02020603050405020304" pitchFamily="18" charset="0"/>
                <a:cs typeface="Times New Roman" panose="02020603050405020304" pitchFamily="18" charset="0"/>
              </a:rPr>
              <a:t>4) Batch Processing</a:t>
            </a:r>
            <a:r>
              <a:rPr lang="en-US" dirty="0"/>
              <a:t/>
            </a:r>
            <a:br>
              <a:rPr lang="en-US" dirty="0"/>
            </a:br>
            <a:endParaRPr lang="en-US" dirty="0"/>
          </a:p>
        </p:txBody>
      </p:sp>
      <p:sp>
        <p:nvSpPr>
          <p:cNvPr id="3" name="Subtitle 2">
            <a:extLst>
              <a:ext uri="{FF2B5EF4-FFF2-40B4-BE49-F238E27FC236}">
                <a16:creationId xmlns:a16="http://schemas.microsoft.com/office/drawing/2014/main" xmlns="" id="{AC7BF736-B0F5-C827-4DE4-22F8C6D595C0}"/>
              </a:ext>
            </a:extLst>
          </p:cNvPr>
          <p:cNvSpPr>
            <a:spLocks noGrp="1"/>
          </p:cNvSpPr>
          <p:nvPr>
            <p:ph type="subTitle" idx="1"/>
          </p:nvPr>
        </p:nvSpPr>
        <p:spPr>
          <a:xfrm>
            <a:off x="0" y="1489755"/>
            <a:ext cx="12311743" cy="5368245"/>
          </a:xfrm>
        </p:spPr>
        <p:txBody>
          <a:bodyPr>
            <a:normAutofit/>
          </a:bodyPr>
          <a:lstStyle/>
          <a:p>
            <a:pPr marL="800100" lvl="1"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Efficient Batch Processing</a:t>
            </a:r>
            <a:r>
              <a:rPr lang="en-US" sz="2400" dirty="0">
                <a:latin typeface="Times New Roman" panose="02020603050405020304" pitchFamily="18" charset="0"/>
                <a:cs typeface="Times New Roman" panose="02020603050405020304" pitchFamily="18" charset="0"/>
              </a:rPr>
              <a:t>: Since this is a batch problem with a large dataset, Spark's ability to process large batches of data efficiently was crucial. </a:t>
            </a:r>
          </a:p>
          <a:p>
            <a:pPr lvl="1" algn="l"/>
            <a:endParaRPr lang="en-US" sz="24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entire dataset of over 140,000 records was processed in parallel, ensuring timely completion of the data pipeline from preprocessing to model evaluation.</a:t>
            </a:r>
          </a:p>
          <a:p>
            <a:pPr lvl="1" algn="l"/>
            <a:endParaRPr lang="en-US" sz="2400" dirty="0">
              <a:latin typeface="Times New Roman" panose="02020603050405020304" pitchFamily="18" charset="0"/>
              <a:cs typeface="Times New Roman" panose="02020603050405020304" pitchFamily="18" charset="0"/>
            </a:endParaRPr>
          </a:p>
          <a:p>
            <a:pPr lvl="1" algn="l"/>
            <a:endParaRPr lang="en-US" sz="2400" dirty="0">
              <a:latin typeface="Times New Roman" panose="02020603050405020304" pitchFamily="18" charset="0"/>
              <a:cs typeface="Times New Roman" panose="02020603050405020304" pitchFamily="18" charset="0"/>
            </a:endParaRPr>
          </a:p>
          <a:p>
            <a:pPr lvl="1" algn="l"/>
            <a:r>
              <a:rPr lang="en-US" sz="2400" dirty="0">
                <a:latin typeface="Times New Roman" panose="02020603050405020304" pitchFamily="18" charset="0"/>
                <a:cs typeface="Times New Roman" panose="02020603050405020304" pitchFamily="18" charset="0"/>
              </a:rPr>
              <a:t>By leveraging Apache Spark, we achieved significant performance gains in terms of                   scalability and speed, enabling us to handle the large dataset efficiently and perform complex machine learning tasks in a reasonable timeframe</a:t>
            </a:r>
          </a:p>
          <a:p>
            <a:endParaRPr lang="en-US" dirty="0"/>
          </a:p>
        </p:txBody>
      </p:sp>
      <p:sp>
        <p:nvSpPr>
          <p:cNvPr id="4" name="Rectangle 3">
            <a:extLst>
              <a:ext uri="{FF2B5EF4-FFF2-40B4-BE49-F238E27FC236}">
                <a16:creationId xmlns:a16="http://schemas.microsoft.com/office/drawing/2014/main" xmlns="" id="{FC981BFA-A5A9-4C40-9AAE-6D67414F95D3}"/>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05BD901A-DD82-0202-755D-E39419FEAEA7}"/>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64415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9DE82-6D47-4349-6ABF-ABFD569E9E40}"/>
              </a:ext>
            </a:extLst>
          </p:cNvPr>
          <p:cNvSpPr>
            <a:spLocks noGrp="1"/>
          </p:cNvSpPr>
          <p:nvPr>
            <p:ph type="ctrTitle"/>
          </p:nvPr>
        </p:nvSpPr>
        <p:spPr>
          <a:xfrm>
            <a:off x="1401535" y="0"/>
            <a:ext cx="9144000" cy="975858"/>
          </a:xfrm>
        </p:spPr>
        <p:txBody>
          <a:bodyPr/>
          <a:lstStyle/>
          <a:p>
            <a:r>
              <a:rPr lang="en-US" b="1" dirty="0">
                <a:latin typeface="Times New Roman" panose="02020603050405020304" pitchFamily="18" charset="0"/>
                <a:cs typeface="Times New Roman" panose="02020603050405020304" pitchFamily="18" charset="0"/>
              </a:rPr>
              <a:t>Challenges</a:t>
            </a:r>
          </a:p>
        </p:txBody>
      </p:sp>
      <p:sp>
        <p:nvSpPr>
          <p:cNvPr id="4" name="Rectangle 3">
            <a:extLst>
              <a:ext uri="{FF2B5EF4-FFF2-40B4-BE49-F238E27FC236}">
                <a16:creationId xmlns:a16="http://schemas.microsoft.com/office/drawing/2014/main" xmlns="" id="{1739EEAA-493D-20A0-1A2F-98B2284F6D91}"/>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4411A620-3C62-AA38-87B3-BE3A37674FAC}"/>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xmlns="" id="{3DAFF88F-BAA3-202A-B9BD-573CCC894A77}"/>
              </a:ext>
            </a:extLst>
          </p:cNvPr>
          <p:cNvSpPr>
            <a:spLocks noGrp="1" noChangeArrowheads="1"/>
          </p:cNvSpPr>
          <p:nvPr>
            <p:ph type="subTitle" idx="1"/>
          </p:nvPr>
        </p:nvSpPr>
        <p:spPr bwMode="auto">
          <a:xfrm>
            <a:off x="204107" y="944620"/>
            <a:ext cx="11936160" cy="54784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Missing Values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Issue</a:t>
            </a:r>
            <a:r>
              <a:rPr kumimoji="0" lang="en-US" altLang="en-US" b="0" i="0" u="none" strike="noStrike" cap="none" normalizeH="0" baseline="0" dirty="0">
                <a:ln>
                  <a:noFill/>
                </a:ln>
                <a:solidFill>
                  <a:schemeClr val="tx1"/>
                </a:solidFill>
                <a:effectLst/>
                <a:latin typeface="Arial" panose="020B0604020202020204" pitchFamily="34" charset="0"/>
              </a:rPr>
              <a:t>: The dataset contained a considerable amount of missing values, which required careful handling to avoid biases and inaccuracies in the model.</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Solution</a:t>
            </a:r>
            <a:r>
              <a:rPr kumimoji="0" lang="en-US" altLang="en-US" b="0" i="0" u="none" strike="noStrike" cap="none" normalizeH="0" baseline="0" dirty="0">
                <a:ln>
                  <a:noFill/>
                </a:ln>
                <a:solidFill>
                  <a:schemeClr val="tx1"/>
                </a:solidFill>
                <a:effectLst/>
                <a:latin typeface="Arial" panose="020B0604020202020204" pitchFamily="34" charset="0"/>
              </a:rPr>
              <a:t>: We employed techniques like dropping columns with excessive missing values and imputing missing values for the remaining columns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Issue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Converting categorical variables to numerical format and assembling features into a single vector were challenging, especially with the large number of categorical variables.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Spark's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StringIndexer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VectorAssembler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simplified the process, but required careful attention to ensure all necessary transformations were applied correctly.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Issue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Evaluating models on a large dataset can be computationally intensive and time-consuming.</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Spark's distributed computation framework helped in performing evaluations more efficiently, but required ensuring that the evaluation metrics were computed correctly and in a scalable manner.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83811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15BD9-272F-565E-6EAE-018642BDA9CF}"/>
              </a:ext>
            </a:extLst>
          </p:cNvPr>
          <p:cNvSpPr>
            <a:spLocks noGrp="1"/>
          </p:cNvSpPr>
          <p:nvPr>
            <p:ph type="ctrTitle"/>
          </p:nvPr>
        </p:nvSpPr>
        <p:spPr>
          <a:xfrm>
            <a:off x="1213757" y="100691"/>
            <a:ext cx="9144000" cy="828901"/>
          </a:xfrm>
        </p:spPr>
        <p:txBody>
          <a:bodyPr>
            <a:noAutofit/>
          </a:bodyPr>
          <a:lstStyle/>
          <a:p>
            <a:r>
              <a:rPr lang="en-US" b="1" dirty="0">
                <a:latin typeface="Times New Roman" panose="02020603050405020304" pitchFamily="18" charset="0"/>
                <a:cs typeface="Times New Roman" panose="02020603050405020304" pitchFamily="18" charset="0"/>
              </a:rPr>
              <a:t>Future</a:t>
            </a:r>
          </a:p>
        </p:txBody>
      </p:sp>
      <p:sp>
        <p:nvSpPr>
          <p:cNvPr id="4" name="Rectangle 3">
            <a:extLst>
              <a:ext uri="{FF2B5EF4-FFF2-40B4-BE49-F238E27FC236}">
                <a16:creationId xmlns:a16="http://schemas.microsoft.com/office/drawing/2014/main" xmlns="" id="{7DADF6FE-CE63-3D5F-22E5-598D1E05039E}"/>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531F4F02-D50F-983D-FDA8-49E66D9A2B8B}"/>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xmlns="" id="{E519CADA-3C24-7416-AD3D-E34A5464824C}"/>
              </a:ext>
            </a:extLst>
          </p:cNvPr>
          <p:cNvSpPr>
            <a:spLocks noGrp="1" noChangeArrowheads="1"/>
          </p:cNvSpPr>
          <p:nvPr>
            <p:ph type="subTitle" idx="1"/>
          </p:nvPr>
        </p:nvSpPr>
        <p:spPr bwMode="auto">
          <a:xfrm>
            <a:off x="202660" y="922219"/>
            <a:ext cx="11617978"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1)Hyperparameter Tuning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hyperparameter tuning for the models to improve their performance. This could involve using techniques like cross-validation and grid search to find the optimal parameters.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Spark's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CrossValidator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ParamGridBuilder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efficient hyperparameter tuning in a distributed manner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2)Feature Selection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feature selection to identify the most important features and reduce the dimensionality of the data, which can enhance model performance and interpretability.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techniques like feature importance from tree-based models and correlation analysis to select relevant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641740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C544D228-8CC9-03A1-7BD3-743414B664E4}"/>
              </a:ext>
            </a:extLst>
          </p:cNvPr>
          <p:cNvSpPr>
            <a:spLocks noGrp="1" noChangeArrowheads="1"/>
          </p:cNvSpPr>
          <p:nvPr>
            <p:ph type="subTitle" idx="1"/>
          </p:nvPr>
        </p:nvSpPr>
        <p:spPr bwMode="auto">
          <a:xfrm>
            <a:off x="269422" y="597455"/>
            <a:ext cx="11225892" cy="56630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Model Deployment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the trained model in a real-world environment to make predictions on new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the model with a web-based interface or API, allowing users to input new data and receive predictions in real-time.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Streaming Data Integration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 the project to handle streaming data, allowing for real-time weather predictions.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Spark Streaming to process data in real-time, continuously updating the model with new data as it arrives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DECCD6FE-6707-9FB9-DE29-0A451BD6BB83}"/>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8BDD76F4-EEF3-96A6-D150-2AAD566C783F}"/>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6037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7" name="Rectangle 20486">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482" name="Picture 2" descr="Free Keynote - Rainy Background With White Outlines">
            <a:extLst>
              <a:ext uri="{FF2B5EF4-FFF2-40B4-BE49-F238E27FC236}">
                <a16:creationId xmlns:a16="http://schemas.microsoft.com/office/drawing/2014/main" xmlns="" id="{412C10CF-8E21-2FE1-ECA9-59D7925812C0}"/>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t="11717" b="13297"/>
          <a:stretch/>
        </p:blipFill>
        <p:spPr bwMode="auto">
          <a:xfrm>
            <a:off x="20" y="1282"/>
            <a:ext cx="12191980" cy="68567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176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4" name="Rectangle 3123">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6" name="Rectangle 3125">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4D28A0-3F74-7FB2-376E-884EA45BC3FC}"/>
              </a:ext>
            </a:extLst>
          </p:cNvPr>
          <p:cNvSpPr>
            <a:spLocks noGrp="1"/>
          </p:cNvSpPr>
          <p:nvPr>
            <p:ph type="title"/>
          </p:nvPr>
        </p:nvSpPr>
        <p:spPr>
          <a:xfrm>
            <a:off x="6435540" y="487768"/>
            <a:ext cx="4805996" cy="1297115"/>
          </a:xfrm>
        </p:spPr>
        <p:txBody>
          <a:bodyPr vert="horz" lIns="91440" tIns="45720" rIns="91440" bIns="45720" rtlCol="0" anchor="t">
            <a:normAutofit/>
          </a:bodyPr>
          <a:lstStyle/>
          <a:p>
            <a:r>
              <a:rPr lang="en-US" b="1" kern="1200" dirty="0">
                <a:solidFill>
                  <a:schemeClr val="tx2"/>
                </a:solidFill>
                <a:latin typeface="Times New Roman" panose="02020603050405020304" pitchFamily="18" charset="0"/>
                <a:cs typeface="Times New Roman" panose="02020603050405020304" pitchFamily="18" charset="0"/>
              </a:rPr>
              <a:t>Introduction</a:t>
            </a:r>
          </a:p>
        </p:txBody>
      </p:sp>
      <p:sp>
        <p:nvSpPr>
          <p:cNvPr id="6" name="Text Placeholder 2">
            <a:extLst>
              <a:ext uri="{FF2B5EF4-FFF2-40B4-BE49-F238E27FC236}">
                <a16:creationId xmlns:a16="http://schemas.microsoft.com/office/drawing/2014/main" xmlns="" id="{F8522F66-6EC8-4DC0-80DC-5FF8744B381D}"/>
              </a:ext>
            </a:extLst>
          </p:cNvPr>
          <p:cNvSpPr>
            <a:spLocks noGrp="1"/>
          </p:cNvSpPr>
          <p:nvPr>
            <p:ph type="body" idx="1"/>
          </p:nvPr>
        </p:nvSpPr>
        <p:spPr>
          <a:xfrm>
            <a:off x="6349629" y="1417491"/>
            <a:ext cx="5579741" cy="5130266"/>
          </a:xfrm>
        </p:spPr>
        <p:txBody>
          <a:bodyPr vert="horz" lIns="91440" tIns="45720" rIns="91440" bIns="45720" rtlCol="0" anchor="b">
            <a:normAutofit fontScale="92500" lnSpcReduction="10000"/>
          </a:bodyPr>
          <a:lstStyle/>
          <a:p>
            <a:endParaRPr lang="en-US" sz="500" kern="1200" dirty="0">
              <a:solidFill>
                <a:schemeClr val="tx2"/>
              </a:solidFill>
              <a:latin typeface="+mn-lt"/>
              <a:ea typeface="+mn-ea"/>
              <a:cs typeface="+mn-cs"/>
            </a:endParaRPr>
          </a:p>
          <a:p>
            <a:endParaRPr lang="en-US" sz="500" kern="1200" dirty="0">
              <a:solidFill>
                <a:schemeClr val="tx2"/>
              </a:solidFill>
              <a:latin typeface="+mn-lt"/>
              <a:ea typeface="+mn-ea"/>
              <a:cs typeface="+mn-cs"/>
            </a:endParaRPr>
          </a:p>
          <a:p>
            <a:pPr marL="457200" indent="-457200">
              <a:buFont typeface="Wingdings" panose="05000000000000000000" pitchFamily="2" charset="2"/>
              <a:buChar char="Ø"/>
            </a:pPr>
            <a:r>
              <a:rPr lang="en-US" sz="2800" kern="1200" dirty="0">
                <a:solidFill>
                  <a:schemeClr val="tx2"/>
                </a:solidFill>
                <a:latin typeface="+mn-lt"/>
                <a:ea typeface="+mn-ea"/>
                <a:cs typeface="+mn-cs"/>
              </a:rPr>
              <a:t>The objective of this project is to develop a predictive model that accurately forecasts whether it will rain tomorrow based on historical </a:t>
            </a:r>
            <a:r>
              <a:rPr lang="en-US" sz="2800" kern="1200" dirty="0">
                <a:solidFill>
                  <a:schemeClr val="tx2"/>
                </a:solidFill>
                <a:latin typeface="Times New Roman" panose="02020603050405020304" pitchFamily="18" charset="0"/>
                <a:cs typeface="Times New Roman" panose="02020603050405020304" pitchFamily="18" charset="0"/>
              </a:rPr>
              <a:t>weather</a:t>
            </a:r>
            <a:r>
              <a:rPr lang="en-US" sz="2800" kern="1200" dirty="0">
                <a:solidFill>
                  <a:schemeClr val="tx2"/>
                </a:solidFill>
                <a:latin typeface="+mn-lt"/>
                <a:ea typeface="+mn-ea"/>
                <a:cs typeface="+mn-cs"/>
              </a:rPr>
              <a:t> data. </a:t>
            </a:r>
          </a:p>
          <a:p>
            <a:pPr marL="457200" indent="-457200">
              <a:buFont typeface="Wingdings" panose="05000000000000000000" pitchFamily="2" charset="2"/>
              <a:buChar char="Ø"/>
            </a:pPr>
            <a:r>
              <a:rPr lang="en-US" sz="2800" kern="1200" dirty="0">
                <a:solidFill>
                  <a:schemeClr val="tx2"/>
                </a:solidFill>
                <a:latin typeface="+mn-lt"/>
                <a:ea typeface="+mn-ea"/>
                <a:cs typeface="+mn-cs"/>
              </a:rPr>
              <a:t>This involves building a machine learning pipeline that preprocesses the data, trains a classification model, and evaluates its performance.</a:t>
            </a:r>
          </a:p>
          <a:p>
            <a:pPr marL="457200" indent="-457200">
              <a:buFont typeface="Wingdings" panose="05000000000000000000" pitchFamily="2" charset="2"/>
              <a:buChar char="Ø"/>
            </a:pPr>
            <a:r>
              <a:rPr lang="en-US" sz="2800" kern="1200" dirty="0">
                <a:solidFill>
                  <a:schemeClr val="tx2"/>
                </a:solidFill>
                <a:latin typeface="+mn-lt"/>
                <a:ea typeface="+mn-ea"/>
                <a:cs typeface="+mn-cs"/>
              </a:rPr>
              <a:t> We will focus on using Random Forest and Logistic Regression classifiers to achieve this goal.</a:t>
            </a:r>
          </a:p>
          <a:p>
            <a:endParaRPr lang="en-US" sz="500" kern="1200" dirty="0">
              <a:solidFill>
                <a:schemeClr val="tx2"/>
              </a:solidFill>
              <a:latin typeface="+mn-lt"/>
              <a:ea typeface="+mn-ea"/>
              <a:cs typeface="+mn-cs"/>
            </a:endParaRPr>
          </a:p>
          <a:p>
            <a:endParaRPr lang="en-US" sz="500" kern="1200" dirty="0">
              <a:solidFill>
                <a:schemeClr val="tx2"/>
              </a:solidFill>
              <a:latin typeface="+mn-lt"/>
              <a:ea typeface="+mn-ea"/>
              <a:cs typeface="+mn-cs"/>
            </a:endParaRPr>
          </a:p>
        </p:txBody>
      </p:sp>
      <p:pic>
        <p:nvPicPr>
          <p:cNvPr id="3074" name="Picture 2" descr="Weather Forecast For The Virgin Islands ...">
            <a:extLst>
              <a:ext uri="{FF2B5EF4-FFF2-40B4-BE49-F238E27FC236}">
                <a16:creationId xmlns:a16="http://schemas.microsoft.com/office/drawing/2014/main" xmlns="" id="{45B49288-DF0E-6CE0-CD22-2EC4E414085A}"/>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1" y="2291916"/>
            <a:ext cx="5078186" cy="2843783"/>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xmlns="">
                <a:solidFill>
                  <a:srgbClr val="FFFFFF"/>
                </a:solidFill>
              </a14:hiddenFill>
            </a:ext>
          </a:extLst>
        </p:spPr>
      </p:pic>
      <p:grpSp>
        <p:nvGrpSpPr>
          <p:cNvPr id="3128" name="Group 3127">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3129" name="Freeform: Shape 3128">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0" name="Freeform: Shape 3129">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1" name="Freeform: Shape 3130">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614853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xmlns="" id="{2B577FF9-3543-4875-815D-3D87BD8A20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A59FEB28-F8B4-DB6B-CBCE-D1E05BBAAA95}"/>
              </a:ext>
            </a:extLst>
          </p:cNvPr>
          <p:cNvSpPr>
            <a:spLocks noGrp="1"/>
          </p:cNvSpPr>
          <p:nvPr>
            <p:ph type="ctrTitle"/>
          </p:nvPr>
        </p:nvSpPr>
        <p:spPr>
          <a:xfrm>
            <a:off x="469522" y="479768"/>
            <a:ext cx="5221185" cy="1870468"/>
          </a:xfrm>
        </p:spPr>
        <p:txBody>
          <a:bodyPr anchor="b">
            <a:normAutofit/>
          </a:bodyPr>
          <a:lstStyle/>
          <a:p>
            <a:r>
              <a:rPr lang="en-US" b="1" dirty="0">
                <a:latin typeface="Times New Roman" panose="02020603050405020304" pitchFamily="18" charset="0"/>
                <a:cs typeface="Times New Roman" panose="02020603050405020304" pitchFamily="18" charset="0"/>
              </a:rPr>
              <a:t>Problem Statements </a:t>
            </a:r>
          </a:p>
        </p:txBody>
      </p:sp>
      <p:sp>
        <p:nvSpPr>
          <p:cNvPr id="4" name="Rectangle 1">
            <a:extLst>
              <a:ext uri="{FF2B5EF4-FFF2-40B4-BE49-F238E27FC236}">
                <a16:creationId xmlns:a16="http://schemas.microsoft.com/office/drawing/2014/main" xmlns="" id="{18364777-8A09-9FD3-6734-3C87519ABE3B}"/>
              </a:ext>
            </a:extLst>
          </p:cNvPr>
          <p:cNvSpPr>
            <a:spLocks noGrp="1" noChangeArrowheads="1"/>
          </p:cNvSpPr>
          <p:nvPr>
            <p:ph type="subTitle" idx="1"/>
          </p:nvPr>
        </p:nvSpPr>
        <p:spPr bwMode="auto">
          <a:xfrm>
            <a:off x="491254" y="3137623"/>
            <a:ext cx="5604746" cy="425922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342900" marR="0" lvl="0" indent="-342900" algn="l"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This is a batch problem with a large dataset, specifically utilizing historical weather data. </a:t>
            </a:r>
          </a:p>
          <a:p>
            <a:pPr marR="0" lvl="0" algn="l" defTabSz="914400" rtl="0" eaLnBrk="0" fontAlgn="base" latinLnBrk="0" hangingPunct="0">
              <a:spcBef>
                <a:spcPct val="0"/>
              </a:spcBef>
              <a:spcAft>
                <a:spcPts val="600"/>
              </a:spcAft>
              <a:buClrTx/>
              <a:buSzTx/>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dataset, weatherAUS.csv, contains over 140,000 records, which satisfies the requirement of a large dataset with more than 50,000 records. </a:t>
            </a:r>
          </a:p>
        </p:txBody>
      </p:sp>
      <p:sp>
        <p:nvSpPr>
          <p:cNvPr id="2072" name="Freeform: Shape 2071">
            <a:extLst>
              <a:ext uri="{FF2B5EF4-FFF2-40B4-BE49-F238E27FC236}">
                <a16:creationId xmlns:a16="http://schemas.microsoft.com/office/drawing/2014/main" xmlns="" id="{F5569EEC-E12F-4856-B407-02B2813A4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74" name="Freeform: Shape 2073">
            <a:extLst>
              <a:ext uri="{FF2B5EF4-FFF2-40B4-BE49-F238E27FC236}">
                <a16:creationId xmlns:a16="http://schemas.microsoft.com/office/drawing/2014/main" xmlns="" id="{CF860788-3A6A-45A3-B3F1-06F1596656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1" name="Picture 3" descr="All about Effective Problem Statement - 6sigma">
            <a:extLst>
              <a:ext uri="{FF2B5EF4-FFF2-40B4-BE49-F238E27FC236}">
                <a16:creationId xmlns:a16="http://schemas.microsoft.com/office/drawing/2014/main" xmlns="" id="{F80DEF5F-79EB-D1A2-5682-11359ED953C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b="12791"/>
          <a:stretch/>
        </p:blipFill>
        <p:spPr bwMode="auto">
          <a:xfrm>
            <a:off x="6651243" y="1848297"/>
            <a:ext cx="4939504" cy="277845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xmlns="">
                <a:solidFill>
                  <a:srgbClr val="FFFFFF"/>
                </a:solidFill>
              </a14:hiddenFill>
            </a:ext>
          </a:extLst>
        </p:spPr>
      </p:pic>
      <p:sp>
        <p:nvSpPr>
          <p:cNvPr id="2076" name="Freeform: Shape 2075">
            <a:extLst>
              <a:ext uri="{FF2B5EF4-FFF2-40B4-BE49-F238E27FC236}">
                <a16:creationId xmlns:a16="http://schemas.microsoft.com/office/drawing/2014/main" xmlns="" id="{DF1E3393-B852-4883-B778-ED35251129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78" name="Freeform: Shape 2077">
            <a:extLst>
              <a:ext uri="{FF2B5EF4-FFF2-40B4-BE49-F238E27FC236}">
                <a16:creationId xmlns:a16="http://schemas.microsoft.com/office/drawing/2014/main" xmlns="" id="{39853D09-4205-4CC7-83EB-288E886AC9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80" name="Freeform: Shape 2079">
            <a:extLst>
              <a:ext uri="{FF2B5EF4-FFF2-40B4-BE49-F238E27FC236}">
                <a16:creationId xmlns:a16="http://schemas.microsoft.com/office/drawing/2014/main" xmlns="" id="{0D040B79-3E73-4A31-840D-D6B9C9FDF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82" name="Freeform: Shape 2081">
            <a:extLst>
              <a:ext uri="{FF2B5EF4-FFF2-40B4-BE49-F238E27FC236}">
                <a16:creationId xmlns:a16="http://schemas.microsoft.com/office/drawing/2014/main" xmlns="" id="{156C6AE5-3F8B-42AC-9EA4-1B686A11E9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xmlns="" val="3943695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AB9F2AC-B943-4DBA-FCA3-BB849670D45E}"/>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dirty="0"/>
              <a:t>Goals</a:t>
            </a:r>
            <a:r>
              <a:rPr lang="en-US" sz="5400" dirty="0"/>
              <a:t> </a:t>
            </a:r>
          </a:p>
        </p:txBody>
      </p:sp>
      <p:sp>
        <p:nvSpPr>
          <p:cNvPr id="1033"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8B7305B-CAA9-91BD-0A5A-E912E2330481}"/>
              </a:ext>
            </a:extLst>
          </p:cNvPr>
          <p:cNvSpPr txBox="1"/>
          <p:nvPr/>
        </p:nvSpPr>
        <p:spPr>
          <a:xfrm>
            <a:off x="640080" y="2872899"/>
            <a:ext cx="4243589" cy="388517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1026" name="Picture 2" descr="What Is a Target Market and How Do You Find Yours? (2023) - Shopify">
            <a:extLst>
              <a:ext uri="{FF2B5EF4-FFF2-40B4-BE49-F238E27FC236}">
                <a16:creationId xmlns:a16="http://schemas.microsoft.com/office/drawing/2014/main" xmlns="" id="{CB6717B7-B172-77C1-2647-2DEC0DC00F0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24306" r="2303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C5FBE8BB-C300-EC0F-2608-5A4E1366400F}"/>
              </a:ext>
            </a:extLst>
          </p:cNvPr>
          <p:cNvSpPr txBox="1"/>
          <p:nvPr/>
        </p:nvSpPr>
        <p:spPr>
          <a:xfrm>
            <a:off x="244929" y="3105151"/>
            <a:ext cx="4638740" cy="3139321"/>
          </a:xfrm>
          <a:prstGeom prst="rect">
            <a:avLst/>
          </a:prstGeom>
          <a:noFill/>
        </p:spPr>
        <p:txBody>
          <a:bodyPr wrap="square" rtlCol="0">
            <a:spAutoFit/>
          </a:bodyPr>
          <a:lstStyle/>
          <a:p>
            <a:r>
              <a:rPr lang="en-US" sz="2000" dirty="0"/>
              <a:t>The main goal of this project is to build a robust and accurate predictive model that can forecast the likelihood of rain on the next day. </a:t>
            </a:r>
          </a:p>
          <a:p>
            <a:r>
              <a:rPr lang="en-US" sz="2000" dirty="0"/>
              <a:t>This prediction can be highly valuable for various applications, including agriculture, disaster management, and daily weather forecasting for the general public.</a:t>
            </a:r>
          </a:p>
          <a:p>
            <a:endParaRPr lang="en-US" dirty="0"/>
          </a:p>
        </p:txBody>
      </p:sp>
    </p:spTree>
    <p:extLst>
      <p:ext uri="{BB962C8B-B14F-4D97-AF65-F5344CB8AC3E}">
        <p14:creationId xmlns:p14="http://schemas.microsoft.com/office/powerpoint/2010/main" xmlns="" val="863811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57E86-B2D9-33EE-6B70-DAAC684796A3}"/>
              </a:ext>
            </a:extLst>
          </p:cNvPr>
          <p:cNvSpPr>
            <a:spLocks noGrp="1"/>
          </p:cNvSpPr>
          <p:nvPr>
            <p:ph type="title"/>
          </p:nvPr>
        </p:nvSpPr>
        <p:spPr>
          <a:xfrm>
            <a:off x="318408" y="1873793"/>
            <a:ext cx="11069864" cy="984476"/>
          </a:xfrm>
        </p:spPr>
        <p:txBody>
          <a:bodyPr>
            <a:normAutofit fontScale="90000"/>
          </a:bodyPr>
          <a:lstStyle/>
          <a:p>
            <a:pPr algn="ctr"/>
            <a:r>
              <a:rPr kumimoji="0" lang="en-US" altLang="en-US" sz="6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Loading and </a:t>
            </a:r>
            <a:br>
              <a:rPr kumimoji="0" lang="en-US" altLang="en-US" sz="6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6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6000" b="0" i="0" u="none" strike="noStrike" cap="none" normalizeH="0" baseline="0" dirty="0">
                <a:ln>
                  <a:noFill/>
                </a:ln>
                <a:solidFill>
                  <a:schemeClr val="tx1"/>
                </a:solidFill>
                <a:effectLst/>
                <a:latin typeface="Arial" panose="020B0604020202020204" pitchFamily="34" charset="0"/>
              </a:rPr>
              <a:t/>
            </a:r>
            <a:br>
              <a:rPr kumimoji="0" lang="en-US" altLang="en-US" sz="60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xmlns="" id="{8A6C8E28-8D42-C8A0-9A53-2105D8AB2EAD}"/>
              </a:ext>
            </a:extLst>
          </p:cNvPr>
          <p:cNvSpPr>
            <a:spLocks noGrp="1" noChangeArrowheads="1"/>
          </p:cNvSpPr>
          <p:nvPr>
            <p:ph type="body" idx="1"/>
          </p:nvPr>
        </p:nvSpPr>
        <p:spPr bwMode="auto">
          <a:xfrm>
            <a:off x="549754" y="2738085"/>
            <a:ext cx="11583620" cy="36009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the historical weather data from the weatherAUS.csv file.</a:t>
            </a:r>
          </a:p>
          <a:p>
            <a:pPr marR="0" lvl="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missing values and drop irrelevant columns to clean the dataset.</a:t>
            </a:r>
          </a:p>
          <a:p>
            <a:pPr marR="0" lvl="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categorical variables to numerical values using </a:t>
            </a:r>
            <a:r>
              <a:rPr kumimoji="0" lang="en-US" altLang="en-US" sz="3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StringIndexer</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Assemble the features into a single vector for machine learning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E085BAC7-49EF-7009-31F8-F4F19C4E9453}"/>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DD08B1D0-E22F-C4ED-7DCB-C14D8BE746B6}"/>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7866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0BB2E-64C0-CB50-5159-C00CF3CD10DD}"/>
              </a:ext>
            </a:extLst>
          </p:cNvPr>
          <p:cNvSpPr>
            <a:spLocks noGrp="1"/>
          </p:cNvSpPr>
          <p:nvPr>
            <p:ph type="title"/>
          </p:nvPr>
        </p:nvSpPr>
        <p:spPr>
          <a:xfrm>
            <a:off x="220412" y="100691"/>
            <a:ext cx="11751178" cy="1280887"/>
          </a:xfrm>
        </p:spPr>
        <p:txBody>
          <a:bodyPr>
            <a:noAutofit/>
          </a:bodyPr>
          <a:lstStyle/>
          <a:p>
            <a:r>
              <a:rPr lang="en-US" b="1" dirty="0">
                <a:latin typeface="Times New Roman" panose="02020603050405020304" pitchFamily="18" charset="0"/>
                <a:cs typeface="Times New Roman" panose="02020603050405020304" pitchFamily="18" charset="0"/>
              </a:rPr>
              <a:t>2) Model Training and Evaluation</a:t>
            </a:r>
          </a:p>
        </p:txBody>
      </p:sp>
      <p:sp>
        <p:nvSpPr>
          <p:cNvPr id="4" name="Rectangle 3">
            <a:extLst>
              <a:ext uri="{FF2B5EF4-FFF2-40B4-BE49-F238E27FC236}">
                <a16:creationId xmlns:a16="http://schemas.microsoft.com/office/drawing/2014/main" xmlns="" id="{B619F79C-58A8-87B2-18FC-0FEC0508E2F2}"/>
              </a:ext>
            </a:extLst>
          </p:cNvPr>
          <p:cNvSpPr/>
          <p:nvPr/>
        </p:nvSpPr>
        <p:spPr>
          <a:xfrm>
            <a:off x="11971590" y="100691"/>
            <a:ext cx="168702" cy="6577695"/>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09C8D422-1726-9578-A74D-EA8ABB461735}"/>
              </a:ext>
            </a:extLst>
          </p:cNvPr>
          <p:cNvSpPr/>
          <p:nvPr/>
        </p:nvSpPr>
        <p:spPr>
          <a:xfrm>
            <a:off x="51708" y="6678386"/>
            <a:ext cx="12088559" cy="179614"/>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xmlns="" id="{54F13956-D95B-60D2-CAAA-DD53BEEB8172}"/>
              </a:ext>
            </a:extLst>
          </p:cNvPr>
          <p:cNvSpPr>
            <a:spLocks noGrp="1" noChangeArrowheads="1"/>
          </p:cNvSpPr>
          <p:nvPr>
            <p:ph type="body" idx="1"/>
          </p:nvPr>
        </p:nvSpPr>
        <p:spPr bwMode="auto">
          <a:xfrm>
            <a:off x="220411" y="1381578"/>
            <a:ext cx="11606892" cy="47089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the data into training and testing sets.</a:t>
            </a:r>
          </a:p>
          <a:p>
            <a:pPr marR="0" lvl="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Logistic Regression and Random Forest classifiers on the training data.</a:t>
            </a:r>
          </a:p>
          <a:p>
            <a:pPr marR="0" lvl="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models on the testing data using metrics such as accuracy and ROC AUC.</a:t>
            </a:r>
          </a:p>
          <a:p>
            <a:pPr marR="0" lvl="0" algn="l" defTabSz="914400" rtl="0" eaLnBrk="0" fontAlgn="base" latinLnBrk="0" hangingPunct="0">
              <a:lnSpc>
                <a:spcPct val="100000"/>
              </a:lnSpc>
              <a:spcBef>
                <a:spcPct val="0"/>
              </a:spcBef>
              <a:spcAft>
                <a:spcPct val="0"/>
              </a:spcAft>
              <a:buClrTx/>
              <a:buSzTx/>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the results using confusion matrices and ROC curves </a:t>
            </a:r>
          </a:p>
        </p:txBody>
      </p:sp>
    </p:spTree>
    <p:extLst>
      <p:ext uri="{BB962C8B-B14F-4D97-AF65-F5344CB8AC3E}">
        <p14:creationId xmlns:p14="http://schemas.microsoft.com/office/powerpoint/2010/main" xmlns="" val="1511329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5858C613-CD73-23EF-ACA6-129FE4625FA4}"/>
              </a:ext>
            </a:extLst>
          </p:cNvPr>
          <p:cNvPicPr>
            <a:picLocks noChangeAspect="1"/>
          </p:cNvPicPr>
          <p:nvPr/>
        </p:nvPicPr>
        <p:blipFill>
          <a:blip r:embed="rId2"/>
          <a:stretch>
            <a:fillRect/>
          </a:stretch>
        </p:blipFill>
        <p:spPr>
          <a:xfrm>
            <a:off x="4383949" y="1101269"/>
            <a:ext cx="6982799" cy="2553056"/>
          </a:xfrm>
          <a:prstGeom prst="rect">
            <a:avLst/>
          </a:prstGeom>
        </p:spPr>
      </p:pic>
      <p:pic>
        <p:nvPicPr>
          <p:cNvPr id="11" name="Picture 10">
            <a:extLst>
              <a:ext uri="{FF2B5EF4-FFF2-40B4-BE49-F238E27FC236}">
                <a16:creationId xmlns:a16="http://schemas.microsoft.com/office/drawing/2014/main" xmlns="" id="{5876D1AE-7E3E-7165-5B31-912C2ACAAB37}"/>
              </a:ext>
            </a:extLst>
          </p:cNvPr>
          <p:cNvPicPr>
            <a:picLocks noChangeAspect="1"/>
          </p:cNvPicPr>
          <p:nvPr/>
        </p:nvPicPr>
        <p:blipFill>
          <a:blip r:embed="rId3"/>
          <a:stretch>
            <a:fillRect/>
          </a:stretch>
        </p:blipFill>
        <p:spPr>
          <a:xfrm>
            <a:off x="989887" y="3841938"/>
            <a:ext cx="10212225" cy="2448267"/>
          </a:xfrm>
          <a:prstGeom prst="rect">
            <a:avLst/>
          </a:prstGeom>
        </p:spPr>
      </p:pic>
      <p:pic>
        <p:nvPicPr>
          <p:cNvPr id="13" name="Picture 12">
            <a:extLst>
              <a:ext uri="{FF2B5EF4-FFF2-40B4-BE49-F238E27FC236}">
                <a16:creationId xmlns:a16="http://schemas.microsoft.com/office/drawing/2014/main" xmlns="" id="{53C9723B-1299-5346-4E5A-2898CDFE0F4A}"/>
              </a:ext>
            </a:extLst>
          </p:cNvPr>
          <p:cNvPicPr>
            <a:picLocks noChangeAspect="1"/>
          </p:cNvPicPr>
          <p:nvPr/>
        </p:nvPicPr>
        <p:blipFill>
          <a:blip r:embed="rId4"/>
          <a:stretch>
            <a:fillRect/>
          </a:stretch>
        </p:blipFill>
        <p:spPr>
          <a:xfrm>
            <a:off x="3854780" y="34320"/>
            <a:ext cx="7678222" cy="1066949"/>
          </a:xfrm>
          <a:prstGeom prst="rect">
            <a:avLst/>
          </a:prstGeom>
        </p:spPr>
      </p:pic>
      <p:sp>
        <p:nvSpPr>
          <p:cNvPr id="15" name="Title 1">
            <a:extLst>
              <a:ext uri="{FF2B5EF4-FFF2-40B4-BE49-F238E27FC236}">
                <a16:creationId xmlns:a16="http://schemas.microsoft.com/office/drawing/2014/main" xmlns="" id="{CCD45DD9-657E-4346-1A1F-8F1BC9A5D62C}"/>
              </a:ext>
            </a:extLst>
          </p:cNvPr>
          <p:cNvSpPr txBox="1">
            <a:spLocks/>
          </p:cNvSpPr>
          <p:nvPr/>
        </p:nvSpPr>
        <p:spPr>
          <a:xfrm>
            <a:off x="0" y="1149833"/>
            <a:ext cx="3948792" cy="1884219"/>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6000" b="1" dirty="0">
                <a:latin typeface="Times New Roman" panose="02020603050405020304" pitchFamily="18" charset="0"/>
                <a:cs typeface="Times New Roman" panose="02020603050405020304" pitchFamily="18" charset="0"/>
              </a:rPr>
              <a:t>Data Loading</a:t>
            </a:r>
            <a:r>
              <a:rPr lang="en-US" altLang="en-US" sz="6000" dirty="0">
                <a:latin typeface="Arial" panose="020B0604020202020204" pitchFamily="34" charset="0"/>
              </a:rPr>
              <a:t/>
            </a:r>
            <a:br>
              <a:rPr lang="en-US" altLang="en-US" sz="6000" dirty="0">
                <a:latin typeface="Arial" panose="020B0604020202020204" pitchFamily="34" charset="0"/>
              </a:rPr>
            </a:br>
            <a:endParaRPr lang="en-US" dirty="0"/>
          </a:p>
        </p:txBody>
      </p:sp>
      <p:sp>
        <p:nvSpPr>
          <p:cNvPr id="7" name="TextBox 6"/>
          <p:cNvSpPr txBox="1"/>
          <p:nvPr/>
        </p:nvSpPr>
        <p:spPr>
          <a:xfrm>
            <a:off x="541176" y="2752531"/>
            <a:ext cx="3339376" cy="369332"/>
          </a:xfrm>
          <a:prstGeom prst="rect">
            <a:avLst/>
          </a:prstGeom>
          <a:noFill/>
        </p:spPr>
        <p:txBody>
          <a:bodyPr wrap="none" rtlCol="0">
            <a:spAutoFit/>
          </a:bodyPr>
          <a:lstStyle/>
          <a:p>
            <a:r>
              <a:rPr lang="en-IN" dirty="0" smtClean="0"/>
              <a:t>Data is loaded in Google drive.</a:t>
            </a:r>
            <a:endParaRPr lang="en-US" dirty="0"/>
          </a:p>
        </p:txBody>
      </p:sp>
    </p:spTree>
    <p:extLst>
      <p:ext uri="{BB962C8B-B14F-4D97-AF65-F5344CB8AC3E}">
        <p14:creationId xmlns:p14="http://schemas.microsoft.com/office/powerpoint/2010/main" xmlns="" val="3604711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2BE53DE-DF34-EDB7-0409-07AE6ACD5C27}"/>
              </a:ext>
            </a:extLst>
          </p:cNvPr>
          <p:cNvPicPr>
            <a:picLocks noChangeAspect="1"/>
          </p:cNvPicPr>
          <p:nvPr/>
        </p:nvPicPr>
        <p:blipFill>
          <a:blip r:embed="rId2"/>
          <a:stretch>
            <a:fillRect/>
          </a:stretch>
        </p:blipFill>
        <p:spPr>
          <a:xfrm>
            <a:off x="0" y="2219036"/>
            <a:ext cx="12192000" cy="2939066"/>
          </a:xfrm>
          <a:prstGeom prst="rect">
            <a:avLst/>
          </a:prstGeom>
        </p:spPr>
      </p:pic>
      <p:sp>
        <p:nvSpPr>
          <p:cNvPr id="6" name="Title 1">
            <a:extLst>
              <a:ext uri="{FF2B5EF4-FFF2-40B4-BE49-F238E27FC236}">
                <a16:creationId xmlns:a16="http://schemas.microsoft.com/office/drawing/2014/main" xmlns="" id="{CCD45DD9-657E-4346-1A1F-8F1BC9A5D62C}"/>
              </a:ext>
            </a:extLst>
          </p:cNvPr>
          <p:cNvSpPr txBox="1">
            <a:spLocks/>
          </p:cNvSpPr>
          <p:nvPr/>
        </p:nvSpPr>
        <p:spPr>
          <a:xfrm>
            <a:off x="1137121" y="604521"/>
            <a:ext cx="9512406" cy="1187704"/>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6000" b="1" dirty="0">
                <a:latin typeface="Times New Roman" panose="02020603050405020304" pitchFamily="18" charset="0"/>
                <a:cs typeface="Times New Roman" panose="02020603050405020304" pitchFamily="18" charset="0"/>
              </a:rPr>
              <a:t>Data Cleaning</a:t>
            </a:r>
            <a:r>
              <a:rPr lang="en-US" altLang="en-US" sz="6000" dirty="0">
                <a:latin typeface="Arial" panose="020B0604020202020204" pitchFamily="34" charset="0"/>
              </a:rPr>
              <a:t/>
            </a:r>
            <a:br>
              <a:rPr lang="en-US" altLang="en-US" sz="6000" dirty="0">
                <a:latin typeface="Arial" panose="020B0604020202020204" pitchFamily="34" charset="0"/>
              </a:rPr>
            </a:br>
            <a:endParaRPr lang="en-US" dirty="0"/>
          </a:p>
        </p:txBody>
      </p:sp>
    </p:spTree>
    <p:extLst>
      <p:ext uri="{BB962C8B-B14F-4D97-AF65-F5344CB8AC3E}">
        <p14:creationId xmlns:p14="http://schemas.microsoft.com/office/powerpoint/2010/main" xmlns="" val="2069548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318</TotalTime>
  <Words>1264</Words>
  <Application>Microsoft Office PowerPoint</Application>
  <PresentationFormat>Custom</PresentationFormat>
  <Paragraphs>141</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Overview</vt:lpstr>
      <vt:lpstr>Introduction</vt:lpstr>
      <vt:lpstr>Problem Statements </vt:lpstr>
      <vt:lpstr>Goals </vt:lpstr>
      <vt:lpstr>1) Data Loading and  Preprocessing </vt:lpstr>
      <vt:lpstr>2) Model Training and Evaluation</vt:lpstr>
      <vt:lpstr>Slide 8</vt:lpstr>
      <vt:lpstr>Slide 9</vt:lpstr>
      <vt:lpstr>Slide 10</vt:lpstr>
      <vt:lpstr>Slide 11</vt:lpstr>
      <vt:lpstr>Slide 12</vt:lpstr>
      <vt:lpstr>Slide 13</vt:lpstr>
      <vt:lpstr>3) Visualization</vt:lpstr>
      <vt:lpstr>Slide 15</vt:lpstr>
      <vt:lpstr>Correlation matrix heatmap </vt:lpstr>
      <vt:lpstr>Slide 17</vt:lpstr>
      <vt:lpstr>Slide 18</vt:lpstr>
      <vt:lpstr>ROC Curve </vt:lpstr>
      <vt:lpstr>Comparison of two models</vt:lpstr>
      <vt:lpstr>Justification</vt:lpstr>
      <vt:lpstr>Big Data Evaluation</vt:lpstr>
      <vt:lpstr>2) Efficient Data Loading and Transformation</vt:lpstr>
      <vt:lpstr>3) Model Training and Evaluation</vt:lpstr>
      <vt:lpstr>4) Batch Processing </vt:lpstr>
      <vt:lpstr>Challenges</vt:lpstr>
      <vt:lpstr>Future</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Megha Shinde</dc:creator>
  <cp:lastModifiedBy>SONAL UDAPUDI</cp:lastModifiedBy>
  <cp:revision>27</cp:revision>
  <dcterms:created xsi:type="dcterms:W3CDTF">2024-08-02T04:51:14Z</dcterms:created>
  <dcterms:modified xsi:type="dcterms:W3CDTF">2024-08-03T02:47:03Z</dcterms:modified>
</cp:coreProperties>
</file>