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Lst>
  <p:notesMasterIdLst>
    <p:notesMasterId r:id="rId23"/>
  </p:notesMasterIdLst>
  <p:handoutMasterIdLst>
    <p:handoutMasterId r:id="rId24"/>
  </p:handoutMasterIdLst>
  <p:sldIdLst>
    <p:sldId id="272" r:id="rId2"/>
    <p:sldId id="273" r:id="rId3"/>
    <p:sldId id="270" r:id="rId4"/>
    <p:sldId id="280" r:id="rId5"/>
    <p:sldId id="262" r:id="rId6"/>
    <p:sldId id="263" r:id="rId7"/>
    <p:sldId id="288" r:id="rId8"/>
    <p:sldId id="289" r:id="rId9"/>
    <p:sldId id="290" r:id="rId10"/>
    <p:sldId id="282" r:id="rId11"/>
    <p:sldId id="283" r:id="rId12"/>
    <p:sldId id="287" r:id="rId13"/>
    <p:sldId id="297" r:id="rId14"/>
    <p:sldId id="298" r:id="rId15"/>
    <p:sldId id="303" r:id="rId16"/>
    <p:sldId id="299" r:id="rId17"/>
    <p:sldId id="300" r:id="rId18"/>
    <p:sldId id="301" r:id="rId19"/>
    <p:sldId id="302" r:id="rId20"/>
    <p:sldId id="266" r:id="rId21"/>
    <p:sldId id="26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8" d="100"/>
          <a:sy n="78" d="100"/>
        </p:scale>
        <p:origin x="46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 Udapudi" userId="cfacdbf78af313e3" providerId="LiveId" clId="{4A2F50D5-E441-42E4-8D44-687AA480276D}"/>
    <pc:docChg chg="delSld modSld">
      <pc:chgData name="Sonal Udapudi" userId="cfacdbf78af313e3" providerId="LiveId" clId="{4A2F50D5-E441-42E4-8D44-687AA480276D}" dt="2021-07-22T09:42:32.441" v="57" actId="47"/>
      <pc:docMkLst>
        <pc:docMk/>
      </pc:docMkLst>
      <pc:sldChg chg="modSp mod">
        <pc:chgData name="Sonal Udapudi" userId="cfacdbf78af313e3" providerId="LiveId" clId="{4A2F50D5-E441-42E4-8D44-687AA480276D}" dt="2021-07-22T09:41:41.366" v="56" actId="20577"/>
        <pc:sldMkLst>
          <pc:docMk/>
          <pc:sldMk cId="0" sldId="272"/>
        </pc:sldMkLst>
        <pc:spChg chg="mod">
          <ac:chgData name="Sonal Udapudi" userId="cfacdbf78af313e3" providerId="LiveId" clId="{4A2F50D5-E441-42E4-8D44-687AA480276D}" dt="2021-07-22T09:41:41.366" v="56" actId="20577"/>
          <ac:spMkLst>
            <pc:docMk/>
            <pc:sldMk cId="0" sldId="272"/>
            <ac:spMk id="7" creationId="{00000000-0000-0000-0000-000000000000}"/>
          </ac:spMkLst>
        </pc:spChg>
      </pc:sldChg>
      <pc:sldChg chg="del">
        <pc:chgData name="Sonal Udapudi" userId="cfacdbf78af313e3" providerId="LiveId" clId="{4A2F50D5-E441-42E4-8D44-687AA480276D}" dt="2021-07-22T09:42:32.441" v="57" actId="47"/>
        <pc:sldMkLst>
          <pc:docMk/>
          <pc:sldMk cId="1409487821" sldId="304"/>
        </pc:sldMkLst>
      </pc:sldChg>
    </pc:docChg>
  </pc:docChgLst>
  <pc:docChgLst>
    <pc:chgData name="sonu udapudi" userId="02f33eeaacf7e777" providerId="LiveId" clId="{23D85778-6EBF-466E-AFE7-E2412C7E3D67}"/>
    <pc:docChg chg="undo custSel addSld modSld">
      <pc:chgData name="sonu udapudi" userId="02f33eeaacf7e777" providerId="LiveId" clId="{23D85778-6EBF-466E-AFE7-E2412C7E3D67}" dt="2021-04-28T19:02:59.901" v="287" actId="313"/>
      <pc:docMkLst>
        <pc:docMk/>
      </pc:docMkLst>
      <pc:sldChg chg="modSp mod">
        <pc:chgData name="sonu udapudi" userId="02f33eeaacf7e777" providerId="LiveId" clId="{23D85778-6EBF-466E-AFE7-E2412C7E3D67}" dt="2021-04-28T18:58:33.051" v="257" actId="12385"/>
        <pc:sldMkLst>
          <pc:docMk/>
          <pc:sldMk cId="0" sldId="268"/>
        </pc:sldMkLst>
        <pc:spChg chg="mod">
          <ac:chgData name="sonu udapudi" userId="02f33eeaacf7e777" providerId="LiveId" clId="{23D85778-6EBF-466E-AFE7-E2412C7E3D67}" dt="2021-04-28T18:22:30.743" v="2" actId="1076"/>
          <ac:spMkLst>
            <pc:docMk/>
            <pc:sldMk cId="0" sldId="268"/>
            <ac:spMk id="11266" creationId="{EC0D0829-439A-40DE-9995-50B755BAFB4B}"/>
          </ac:spMkLst>
        </pc:spChg>
        <pc:graphicFrameChg chg="mod modGraphic">
          <ac:chgData name="sonu udapudi" userId="02f33eeaacf7e777" providerId="LiveId" clId="{23D85778-6EBF-466E-AFE7-E2412C7E3D67}" dt="2021-04-28T18:58:33.051" v="257" actId="12385"/>
          <ac:graphicFrameMkLst>
            <pc:docMk/>
            <pc:sldMk cId="0" sldId="268"/>
            <ac:graphicFrameMk id="7" creationId="{6962D299-3D07-4D2A-AD86-F5A2BA5C03A0}"/>
          </ac:graphicFrameMkLst>
        </pc:graphicFrameChg>
      </pc:sldChg>
      <pc:sldChg chg="modSp mod">
        <pc:chgData name="sonu udapudi" userId="02f33eeaacf7e777" providerId="LiveId" clId="{23D85778-6EBF-466E-AFE7-E2412C7E3D67}" dt="2021-04-28T19:02:59.901" v="287" actId="313"/>
        <pc:sldMkLst>
          <pc:docMk/>
          <pc:sldMk cId="0" sldId="289"/>
        </pc:sldMkLst>
        <pc:spChg chg="mod">
          <ac:chgData name="sonu udapudi" userId="02f33eeaacf7e777" providerId="LiveId" clId="{23D85778-6EBF-466E-AFE7-E2412C7E3D67}" dt="2021-04-28T19:02:59.901" v="287" actId="313"/>
          <ac:spMkLst>
            <pc:docMk/>
            <pc:sldMk cId="0" sldId="289"/>
            <ac:spMk id="5" creationId="{00000000-0000-0000-0000-000000000000}"/>
          </ac:spMkLst>
        </pc:spChg>
      </pc:sldChg>
      <pc:sldChg chg="modSp mod">
        <pc:chgData name="sonu udapudi" userId="02f33eeaacf7e777" providerId="LiveId" clId="{23D85778-6EBF-466E-AFE7-E2412C7E3D67}" dt="2021-04-28T19:02:47.905" v="286" actId="20577"/>
        <pc:sldMkLst>
          <pc:docMk/>
          <pc:sldMk cId="0" sldId="290"/>
        </pc:sldMkLst>
        <pc:spChg chg="mod">
          <ac:chgData name="sonu udapudi" userId="02f33eeaacf7e777" providerId="LiveId" clId="{23D85778-6EBF-466E-AFE7-E2412C7E3D67}" dt="2021-04-28T19:02:47.905" v="286" actId="20577"/>
          <ac:spMkLst>
            <pc:docMk/>
            <pc:sldMk cId="0" sldId="290"/>
            <ac:spMk id="5" creationId="{00000000-0000-0000-0000-000000000000}"/>
          </ac:spMkLst>
        </pc:spChg>
        <pc:picChg chg="mod">
          <ac:chgData name="sonu udapudi" userId="02f33eeaacf7e777" providerId="LiveId" clId="{23D85778-6EBF-466E-AFE7-E2412C7E3D67}" dt="2021-04-28T19:00:25.761" v="265" actId="1035"/>
          <ac:picMkLst>
            <pc:docMk/>
            <pc:sldMk cId="0" sldId="290"/>
            <ac:picMk id="8" creationId="{00000000-0000-0000-0000-000000000000}"/>
          </ac:picMkLst>
        </pc:picChg>
      </pc:sldChg>
      <pc:sldChg chg="addSp delSp modSp mod">
        <pc:chgData name="sonu udapudi" userId="02f33eeaacf7e777" providerId="LiveId" clId="{23D85778-6EBF-466E-AFE7-E2412C7E3D67}" dt="2021-04-28T19:02:36.606" v="285" actId="20577"/>
        <pc:sldMkLst>
          <pc:docMk/>
          <pc:sldMk cId="0" sldId="291"/>
        </pc:sldMkLst>
        <pc:spChg chg="mod">
          <ac:chgData name="sonu udapudi" userId="02f33eeaacf7e777" providerId="LiveId" clId="{23D85778-6EBF-466E-AFE7-E2412C7E3D67}" dt="2021-04-28T19:02:36.606" v="285" actId="20577"/>
          <ac:spMkLst>
            <pc:docMk/>
            <pc:sldMk cId="0" sldId="291"/>
            <ac:spMk id="5" creationId="{00000000-0000-0000-0000-000000000000}"/>
          </ac:spMkLst>
        </pc:spChg>
        <pc:picChg chg="add del mod">
          <ac:chgData name="sonu udapudi" userId="02f33eeaacf7e777" providerId="LiveId" clId="{23D85778-6EBF-466E-AFE7-E2412C7E3D67}" dt="2021-04-28T19:01:15.624" v="269" actId="478"/>
          <ac:picMkLst>
            <pc:docMk/>
            <pc:sldMk cId="0" sldId="291"/>
            <ac:picMk id="6" creationId="{F5B34920-C959-4E19-9109-EAFBDA55C4B0}"/>
          </ac:picMkLst>
        </pc:picChg>
        <pc:picChg chg="mod">
          <ac:chgData name="sonu udapudi" userId="02f33eeaacf7e777" providerId="LiveId" clId="{23D85778-6EBF-466E-AFE7-E2412C7E3D67}" dt="2021-04-28T19:00:35.398" v="266" actId="1076"/>
          <ac:picMkLst>
            <pc:docMk/>
            <pc:sldMk cId="0" sldId="291"/>
            <ac:picMk id="8" creationId="{00000000-0000-0000-0000-000000000000}"/>
          </ac:picMkLst>
        </pc:picChg>
        <pc:picChg chg="add mod modCrop">
          <ac:chgData name="sonu udapudi" userId="02f33eeaacf7e777" providerId="LiveId" clId="{23D85778-6EBF-466E-AFE7-E2412C7E3D67}" dt="2021-04-28T19:02:18.222" v="278" actId="1076"/>
          <ac:picMkLst>
            <pc:docMk/>
            <pc:sldMk cId="0" sldId="291"/>
            <ac:picMk id="9" creationId="{B9BB41B0-6A86-4306-A900-76F52639C564}"/>
          </ac:picMkLst>
        </pc:picChg>
      </pc:sldChg>
      <pc:sldChg chg="addSp delSp modSp new mod">
        <pc:chgData name="sonu udapudi" userId="02f33eeaacf7e777" providerId="LiveId" clId="{23D85778-6EBF-466E-AFE7-E2412C7E3D67}" dt="2021-04-28T18:58:16.916" v="256" actId="1076"/>
        <pc:sldMkLst>
          <pc:docMk/>
          <pc:sldMk cId="1184480770" sldId="292"/>
        </pc:sldMkLst>
        <pc:spChg chg="add del mod">
          <ac:chgData name="sonu udapudi" userId="02f33eeaacf7e777" providerId="LiveId" clId="{23D85778-6EBF-466E-AFE7-E2412C7E3D67}" dt="2021-04-28T18:34:55.265" v="17" actId="3680"/>
          <ac:spMkLst>
            <pc:docMk/>
            <pc:sldMk cId="1184480770" sldId="292"/>
            <ac:spMk id="5" creationId="{9884877C-5068-465B-BD26-EB613F65412D}"/>
          </ac:spMkLst>
        </pc:spChg>
        <pc:spChg chg="add del mod">
          <ac:chgData name="sonu udapudi" userId="02f33eeaacf7e777" providerId="LiveId" clId="{23D85778-6EBF-466E-AFE7-E2412C7E3D67}" dt="2021-04-28T18:40:47.403" v="21" actId="3680"/>
          <ac:spMkLst>
            <pc:docMk/>
            <pc:sldMk cId="1184480770" sldId="292"/>
            <ac:spMk id="10" creationId="{967FA4AB-7200-484A-9975-BAA7D1738B50}"/>
          </ac:spMkLst>
        </pc:spChg>
        <pc:spChg chg="add mod">
          <ac:chgData name="sonu udapudi" userId="02f33eeaacf7e777" providerId="LiveId" clId="{23D85778-6EBF-466E-AFE7-E2412C7E3D67}" dt="2021-04-28T18:56:14.024" v="235" actId="1076"/>
          <ac:spMkLst>
            <pc:docMk/>
            <pc:sldMk cId="1184480770" sldId="292"/>
            <ac:spMk id="12" creationId="{1F0AEA4A-B54C-4205-9F51-5F4C559D5401}"/>
          </ac:spMkLst>
        </pc:spChg>
        <pc:spChg chg="add mod">
          <ac:chgData name="sonu udapudi" userId="02f33eeaacf7e777" providerId="LiveId" clId="{23D85778-6EBF-466E-AFE7-E2412C7E3D67}" dt="2021-04-28T18:56:27.271" v="238" actId="1076"/>
          <ac:spMkLst>
            <pc:docMk/>
            <pc:sldMk cId="1184480770" sldId="292"/>
            <ac:spMk id="13" creationId="{2274ED5F-F4CF-4604-AB02-058FFCC7D3CD}"/>
          </ac:spMkLst>
        </pc:spChg>
        <pc:spChg chg="add mod">
          <ac:chgData name="sonu udapudi" userId="02f33eeaacf7e777" providerId="LiveId" clId="{23D85778-6EBF-466E-AFE7-E2412C7E3D67}" dt="2021-04-28T18:57:51.921" v="251" actId="1076"/>
          <ac:spMkLst>
            <pc:docMk/>
            <pc:sldMk cId="1184480770" sldId="292"/>
            <ac:spMk id="14" creationId="{437085A2-8807-4078-9B96-53CC39A9F7E1}"/>
          </ac:spMkLst>
        </pc:spChg>
        <pc:spChg chg="add mod">
          <ac:chgData name="sonu udapudi" userId="02f33eeaacf7e777" providerId="LiveId" clId="{23D85778-6EBF-466E-AFE7-E2412C7E3D67}" dt="2021-04-28T18:57:58.153" v="252" actId="1076"/>
          <ac:spMkLst>
            <pc:docMk/>
            <pc:sldMk cId="1184480770" sldId="292"/>
            <ac:spMk id="15" creationId="{59273FDD-E3FD-4E12-9C93-B3A5031B4451}"/>
          </ac:spMkLst>
        </pc:spChg>
        <pc:spChg chg="add mod">
          <ac:chgData name="sonu udapudi" userId="02f33eeaacf7e777" providerId="LiveId" clId="{23D85778-6EBF-466E-AFE7-E2412C7E3D67}" dt="2021-04-28T18:58:06.373" v="253" actId="1076"/>
          <ac:spMkLst>
            <pc:docMk/>
            <pc:sldMk cId="1184480770" sldId="292"/>
            <ac:spMk id="16" creationId="{282210AE-5476-4719-B9CA-9695E13DCBAC}"/>
          </ac:spMkLst>
        </pc:spChg>
        <pc:spChg chg="add mod">
          <ac:chgData name="sonu udapudi" userId="02f33eeaacf7e777" providerId="LiveId" clId="{23D85778-6EBF-466E-AFE7-E2412C7E3D67}" dt="2021-04-28T18:58:09.427" v="254" actId="1076"/>
          <ac:spMkLst>
            <pc:docMk/>
            <pc:sldMk cId="1184480770" sldId="292"/>
            <ac:spMk id="17" creationId="{E842B236-3CCD-46E7-A116-576E666ADDB1}"/>
          </ac:spMkLst>
        </pc:spChg>
        <pc:spChg chg="add mod">
          <ac:chgData name="sonu udapudi" userId="02f33eeaacf7e777" providerId="LiveId" clId="{23D85778-6EBF-466E-AFE7-E2412C7E3D67}" dt="2021-04-28T18:58:12.821" v="255" actId="1076"/>
          <ac:spMkLst>
            <pc:docMk/>
            <pc:sldMk cId="1184480770" sldId="292"/>
            <ac:spMk id="18" creationId="{E0460D3D-FF0E-46E4-9F75-4F906537C92D}"/>
          </ac:spMkLst>
        </pc:spChg>
        <pc:spChg chg="add mod">
          <ac:chgData name="sonu udapudi" userId="02f33eeaacf7e777" providerId="LiveId" clId="{23D85778-6EBF-466E-AFE7-E2412C7E3D67}" dt="2021-04-28T18:58:16.916" v="256" actId="1076"/>
          <ac:spMkLst>
            <pc:docMk/>
            <pc:sldMk cId="1184480770" sldId="292"/>
            <ac:spMk id="19" creationId="{65324938-0B4D-4857-A896-F0AEAE9AB5B0}"/>
          </ac:spMkLst>
        </pc:spChg>
        <pc:graphicFrameChg chg="add del mod ord modGraphic">
          <ac:chgData name="sonu udapudi" userId="02f33eeaacf7e777" providerId="LiveId" clId="{23D85778-6EBF-466E-AFE7-E2412C7E3D67}" dt="2021-04-28T18:35:10.177" v="18" actId="21"/>
          <ac:graphicFrameMkLst>
            <pc:docMk/>
            <pc:sldMk cId="1184480770" sldId="292"/>
            <ac:graphicFrameMk id="8" creationId="{9BC2E541-E9D8-4140-B657-F1D221533D9F}"/>
          </ac:graphicFrameMkLst>
        </pc:graphicFrameChg>
        <pc:graphicFrameChg chg="add mod ord modGraphic">
          <ac:chgData name="sonu udapudi" userId="02f33eeaacf7e777" providerId="LiveId" clId="{23D85778-6EBF-466E-AFE7-E2412C7E3D67}" dt="2021-04-28T18:55:52.945" v="233" actId="20577"/>
          <ac:graphicFrameMkLst>
            <pc:docMk/>
            <pc:sldMk cId="1184480770" sldId="292"/>
            <ac:graphicFrameMk id="11" creationId="{A057B84D-FCCE-4F49-A7EE-E5E0FD7ED266}"/>
          </ac:graphicFrameMkLst>
        </pc:graphicFrameChg>
        <pc:picChg chg="add del mod ord">
          <ac:chgData name="sonu udapudi" userId="02f33eeaacf7e777" providerId="LiveId" clId="{23D85778-6EBF-466E-AFE7-E2412C7E3D67}" dt="2021-04-28T18:32:01.428" v="14" actId="22"/>
          <ac:picMkLst>
            <pc:docMk/>
            <pc:sldMk cId="1184480770" sldId="292"/>
            <ac:picMk id="7" creationId="{5C3AB97A-CEA4-441B-85FE-9D4A3C8656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B5FDEA-7433-41EF-A81E-02146FF895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D7E38B7D-B478-4E18-B06C-9FAB888980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04E4656-DB40-445F-8661-241413F8108E}" type="datetimeFigureOut">
              <a:rPr lang="en-IN"/>
              <a:pPr>
                <a:defRPr/>
              </a:pPr>
              <a:t>22-07-2021</a:t>
            </a:fld>
            <a:endParaRPr lang="en-IN"/>
          </a:p>
        </p:txBody>
      </p:sp>
      <p:sp>
        <p:nvSpPr>
          <p:cNvPr id="4" name="Footer Placeholder 3">
            <a:extLst>
              <a:ext uri="{FF2B5EF4-FFF2-40B4-BE49-F238E27FC236}">
                <a16:creationId xmlns:a16="http://schemas.microsoft.com/office/drawing/2014/main" id="{E444E3DA-D6C6-472C-B6E1-2ED4C6290C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r>
              <a:rPr lang="en-IN"/>
              <a:t>Dept. of CSE, GAT                                           2017-18</a:t>
            </a:r>
          </a:p>
        </p:txBody>
      </p:sp>
      <p:sp>
        <p:nvSpPr>
          <p:cNvPr id="5" name="Slide Number Placeholder 4">
            <a:extLst>
              <a:ext uri="{FF2B5EF4-FFF2-40B4-BE49-F238E27FC236}">
                <a16:creationId xmlns:a16="http://schemas.microsoft.com/office/drawing/2014/main" id="{4336DF6F-B9FC-4F49-8B1D-9AC0110A762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3AF9805-AE96-4376-94BB-C05D6D45AF2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5881F-B8B6-4D63-83E9-FA7EECF0FA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6F071502-40CD-47FD-8E92-EFE05D58E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1653099-3773-413C-BA16-8B0A4BA0CA4F}" type="datetimeFigureOut">
              <a:rPr lang="en-IN"/>
              <a:pPr>
                <a:defRPr/>
              </a:pPr>
              <a:t>22-07-2021</a:t>
            </a:fld>
            <a:endParaRPr lang="en-IN"/>
          </a:p>
        </p:txBody>
      </p:sp>
      <p:sp>
        <p:nvSpPr>
          <p:cNvPr id="4" name="Slide Image Placeholder 3">
            <a:extLst>
              <a:ext uri="{FF2B5EF4-FFF2-40B4-BE49-F238E27FC236}">
                <a16:creationId xmlns:a16="http://schemas.microsoft.com/office/drawing/2014/main" id="{44440375-0FD9-4E86-A933-0AF4F9C55E1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9DE0880-5829-4649-BE4D-E1D59EA9C6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9D1A681-3E1F-407C-811A-602AD610E38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r>
              <a:rPr lang="en-IN"/>
              <a:t>Dept. of CSE, GAT                                           2017-18</a:t>
            </a:r>
          </a:p>
        </p:txBody>
      </p:sp>
      <p:sp>
        <p:nvSpPr>
          <p:cNvPr id="7" name="Slide Number Placeholder 6">
            <a:extLst>
              <a:ext uri="{FF2B5EF4-FFF2-40B4-BE49-F238E27FC236}">
                <a16:creationId xmlns:a16="http://schemas.microsoft.com/office/drawing/2014/main" id="{3752ECE0-CB1D-4858-93A3-C1A819F79B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0DEE8AD-BCB6-4689-939B-CB21C2235351}" type="slidenum">
              <a:rPr lang="en-IN" altLang="en-US"/>
              <a:pPr/>
              <a:t>‹#›</a:t>
            </a:fld>
            <a:endParaRPr lang="en-IN" altLang="en-US"/>
          </a:p>
        </p:txBody>
      </p:sp>
    </p:spTree>
    <p:extLst>
      <p:ext uri="{BB962C8B-B14F-4D97-AF65-F5344CB8AC3E}">
        <p14:creationId xmlns:p14="http://schemas.microsoft.com/office/powerpoint/2010/main" val="2387569018"/>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C4FB35D-300D-42F4-B8AF-4D349A7A8482}"/>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6D76B286-4205-4A75-8347-A9815E4029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19460" name="Slide Number Placeholder 3">
            <a:extLst>
              <a:ext uri="{FF2B5EF4-FFF2-40B4-BE49-F238E27FC236}">
                <a16:creationId xmlns:a16="http://schemas.microsoft.com/office/drawing/2014/main" id="{A06BE234-1C3A-491F-A3FF-B45C5614B4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D8A0207-8077-4EFE-B1AE-E461D3A19AE0}" type="slidenum">
              <a:rPr lang="en-IN" altLang="en-US"/>
              <a:pPr/>
              <a:t>2</a:t>
            </a:fld>
            <a:endParaRPr lang="en-IN" altLang="en-US"/>
          </a:p>
        </p:txBody>
      </p:sp>
      <p:sp>
        <p:nvSpPr>
          <p:cNvPr id="19461" name="Footer Placeholder 4">
            <a:extLst>
              <a:ext uri="{FF2B5EF4-FFF2-40B4-BE49-F238E27FC236}">
                <a16:creationId xmlns:a16="http://schemas.microsoft.com/office/drawing/2014/main" id="{31B02692-8F2A-4122-B52E-74640A65D9BE}"/>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extLst>
      <p:ext uri="{BB962C8B-B14F-4D97-AF65-F5344CB8AC3E}">
        <p14:creationId xmlns:p14="http://schemas.microsoft.com/office/powerpoint/2010/main" val="272521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r>
              <a:rPr lang="en-US"/>
              <a:t>Department of CSE, DSATM 2020-21</a:t>
            </a:r>
            <a:endParaRPr lang="en-IN"/>
          </a:p>
        </p:txBody>
      </p:sp>
      <p:sp>
        <p:nvSpPr>
          <p:cNvPr id="6" name="Slide Number Placeholder 5"/>
          <p:cNvSpPr>
            <a:spLocks noGrp="1"/>
          </p:cNvSpPr>
          <p:nvPr>
            <p:ph type="sldNum" sz="quarter" idx="12"/>
          </p:nvPr>
        </p:nvSpPr>
        <p:spPr/>
        <p:txBody>
          <a:bodyPr/>
          <a:lstStyle/>
          <a:p>
            <a:fld id="{9ADF0323-AB7F-4D9C-B221-91F67350781E}" type="slidenum">
              <a:rPr lang="en-IN" altLang="en-US" smtClean="0"/>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r>
              <a:rPr lang="en-US"/>
              <a:t>Department of CSE, DSATM 2020-21</a:t>
            </a:r>
            <a:endParaRPr lang="en-IN"/>
          </a:p>
        </p:txBody>
      </p:sp>
      <p:sp>
        <p:nvSpPr>
          <p:cNvPr id="6" name="Slide Number Placeholder 5"/>
          <p:cNvSpPr>
            <a:spLocks noGrp="1"/>
          </p:cNvSpPr>
          <p:nvPr>
            <p:ph type="sldNum" sz="quarter" idx="12"/>
          </p:nvPr>
        </p:nvSpPr>
        <p:spPr/>
        <p:txBody>
          <a:bodyPr/>
          <a:lstStyle/>
          <a:p>
            <a:fld id="{A7121DC9-5B9C-4737-9E25-D9B9A51FAFA2}" type="slidenum">
              <a:rPr lang="en-IN" altLang="en-US" smtClean="0"/>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F2E0-CCC4-4E1E-9902-C3C36AB3FDA4}" type="datetimeFigureOut">
              <a:rPr lang="en-US" smtClean="0"/>
              <a:pPr/>
              <a:t>7/22/2021</a:t>
            </a:fld>
            <a:endParaRPr lang="en-US"/>
          </a:p>
        </p:txBody>
      </p:sp>
      <p:sp>
        <p:nvSpPr>
          <p:cNvPr id="5" name="Footer Placeholder 4"/>
          <p:cNvSpPr>
            <a:spLocks noGrp="1"/>
          </p:cNvSpPr>
          <p:nvPr>
            <p:ph type="ftr" sz="quarter" idx="11"/>
          </p:nvPr>
        </p:nvSpPr>
        <p:spPr/>
        <p:txBody>
          <a:bodyPr/>
          <a:lstStyle/>
          <a:p>
            <a:pPr>
              <a:defRPr/>
            </a:pPr>
            <a:r>
              <a:rPr lang="en-US"/>
              <a:t>Department of CSE, DSATM 2020-21</a:t>
            </a:r>
            <a:endParaRPr lang="en-IN"/>
          </a:p>
        </p:txBody>
      </p:sp>
      <p:sp>
        <p:nvSpPr>
          <p:cNvPr id="6" name="Slide Number Placeholder 5"/>
          <p:cNvSpPr>
            <a:spLocks noGrp="1"/>
          </p:cNvSpPr>
          <p:nvPr>
            <p:ph type="sldNum" sz="quarter" idx="12"/>
          </p:nvPr>
        </p:nvSpPr>
        <p:spPr/>
        <p:txBody>
          <a:bodyPr/>
          <a:lstStyle/>
          <a:p>
            <a:fld id="{78093063-C89A-4436-B1EA-6FAF9DA693C7}" type="slidenum">
              <a:rPr lang="en-IN" altLang="en-US" smtClean="0"/>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r>
              <a:rPr lang="en-US"/>
              <a:t>Department of CSE, DSATM 2020-21</a:t>
            </a:r>
            <a:endParaRPr lang="en-IN"/>
          </a:p>
        </p:txBody>
      </p:sp>
      <p:sp>
        <p:nvSpPr>
          <p:cNvPr id="6" name="Slide Number Placeholder 5"/>
          <p:cNvSpPr>
            <a:spLocks noGrp="1"/>
          </p:cNvSpPr>
          <p:nvPr>
            <p:ph type="sldNum" sz="quarter" idx="12"/>
          </p:nvPr>
        </p:nvSpPr>
        <p:spPr/>
        <p:txBody>
          <a:bodyPr/>
          <a:lstStyle/>
          <a:p>
            <a:fld id="{349D3D61-C6BF-43C8-A68C-EFC750ACE164}" type="slidenum">
              <a:rPr lang="en-IN" altLang="en-US" smtClean="0"/>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r>
              <a:rPr lang="en-US"/>
              <a:t>Department of CSE, DSATM 2020-21</a:t>
            </a:r>
            <a:endParaRPr lang="en-IN"/>
          </a:p>
        </p:txBody>
      </p:sp>
      <p:sp>
        <p:nvSpPr>
          <p:cNvPr id="7" name="Slide Number Placeholder 6"/>
          <p:cNvSpPr>
            <a:spLocks noGrp="1"/>
          </p:cNvSpPr>
          <p:nvPr>
            <p:ph type="sldNum" sz="quarter" idx="12"/>
          </p:nvPr>
        </p:nvSpPr>
        <p:spPr/>
        <p:txBody>
          <a:bodyPr/>
          <a:lstStyle/>
          <a:p>
            <a:fld id="{3B6BC7D8-DDD0-49D2-9199-FB2A48044D50}" type="slidenum">
              <a:rPr lang="en-IN" altLang="en-US" smtClean="0"/>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IN"/>
          </a:p>
        </p:txBody>
      </p:sp>
      <p:sp>
        <p:nvSpPr>
          <p:cNvPr id="8" name="Footer Placeholder 7"/>
          <p:cNvSpPr>
            <a:spLocks noGrp="1"/>
          </p:cNvSpPr>
          <p:nvPr>
            <p:ph type="ftr" sz="quarter" idx="11"/>
          </p:nvPr>
        </p:nvSpPr>
        <p:spPr/>
        <p:txBody>
          <a:bodyPr/>
          <a:lstStyle/>
          <a:p>
            <a:pPr>
              <a:defRPr/>
            </a:pPr>
            <a:r>
              <a:rPr lang="en-US"/>
              <a:t>Department of CSE, DSATM 2020-21</a:t>
            </a:r>
            <a:endParaRPr lang="en-IN"/>
          </a:p>
        </p:txBody>
      </p:sp>
      <p:sp>
        <p:nvSpPr>
          <p:cNvPr id="9" name="Slide Number Placeholder 8"/>
          <p:cNvSpPr>
            <a:spLocks noGrp="1"/>
          </p:cNvSpPr>
          <p:nvPr>
            <p:ph type="sldNum" sz="quarter" idx="12"/>
          </p:nvPr>
        </p:nvSpPr>
        <p:spPr/>
        <p:txBody>
          <a:bodyPr/>
          <a:lstStyle/>
          <a:p>
            <a:fld id="{158A8799-5A25-46DC-81DA-1FD04662FC3D}" type="slidenum">
              <a:rPr lang="en-IN" altLang="en-US" smtClean="0"/>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B5978AB8-09EF-4615-A6CB-3570900843FF}" type="slidenum">
              <a:rPr lang="en-IN" altLang="en-US" smtClean="0"/>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IN"/>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97324EFA-ACD3-4DE0-A153-848A554EACF9}" type="slidenum">
              <a:rPr lang="en-IN" altLang="en-US" smtClean="0"/>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r>
              <a:rPr lang="en-US"/>
              <a:t>Department of CSE, DSATM 2020-21</a:t>
            </a:r>
            <a:endParaRPr lang="en-IN"/>
          </a:p>
        </p:txBody>
      </p:sp>
      <p:sp>
        <p:nvSpPr>
          <p:cNvPr id="7" name="Slide Number Placeholder 6"/>
          <p:cNvSpPr>
            <a:spLocks noGrp="1"/>
          </p:cNvSpPr>
          <p:nvPr>
            <p:ph type="sldNum" sz="quarter" idx="12"/>
          </p:nvPr>
        </p:nvSpPr>
        <p:spPr/>
        <p:txBody>
          <a:bodyPr/>
          <a:lstStyle/>
          <a:p>
            <a:fld id="{B2D17E26-54CF-46BC-B9F5-5D7D6C10E62A}" type="slidenum">
              <a:rPr lang="en-IN" altLang="en-US" smtClean="0"/>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r>
              <a:rPr lang="en-US"/>
              <a:t>Department of CSE, DSATM 2020-21</a:t>
            </a:r>
            <a:endParaRPr lang="en-IN"/>
          </a:p>
        </p:txBody>
      </p:sp>
      <p:sp>
        <p:nvSpPr>
          <p:cNvPr id="7" name="Slide Number Placeholder 6"/>
          <p:cNvSpPr>
            <a:spLocks noGrp="1"/>
          </p:cNvSpPr>
          <p:nvPr>
            <p:ph type="sldNum" sz="quarter" idx="12"/>
          </p:nvPr>
        </p:nvSpPr>
        <p:spPr/>
        <p:txBody>
          <a:bodyPr/>
          <a:lstStyle/>
          <a:p>
            <a:fld id="{3E1D91C5-C0A8-4DD3-89EF-9458F36B2890}" type="slidenum">
              <a:rPr lang="en-IN" altLang="en-US" smtClean="0"/>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CSE, DSATM 2020-21</a:t>
            </a:r>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28A1E-A168-4247-B44B-25DBC2821EB4}" type="slidenum">
              <a:rPr lang="en-IN" altLang="en-US" smtClean="0"/>
              <a:pPr/>
              <a:t>‹#›</a:t>
            </a:fld>
            <a:endParaRPr lang="en-I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355600" y="163513"/>
          <a:ext cx="1533525" cy="1343025"/>
        </p:xfrm>
        <a:graphic>
          <a:graphicData uri="http://schemas.openxmlformats.org/presentationml/2006/ole">
            <mc:AlternateContent xmlns:mc="http://schemas.openxmlformats.org/markup-compatibility/2006">
              <mc:Choice xmlns:v="urn:schemas-microsoft-com:vml" Requires="v">
                <p:oleObj name="Picture" r:id="rId2" imgW="514350" imgH="533400" progId="Word.Picture.8">
                  <p:embed/>
                </p:oleObj>
              </mc:Choice>
              <mc:Fallback>
                <p:oleObj name="Picture" r:id="rId2" imgW="514350" imgH="533400" progId="Word.Picture.8">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63513"/>
                        <a:ext cx="1533525"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576137" y="520513"/>
            <a:ext cx="9974179" cy="1992661"/>
          </a:xfrm>
          <a:prstGeom prst="rect">
            <a:avLst/>
          </a:prstGeom>
        </p:spPr>
        <p:txBody>
          <a:bodyPr wrap="square">
            <a:spAutoFit/>
          </a:bodyPr>
          <a:lstStyle/>
          <a:p>
            <a:pPr lvl="0" algn="ctr" fontAlgn="auto">
              <a:lnSpc>
                <a:spcPct val="150000"/>
              </a:lnSpc>
              <a:spcAft>
                <a:spcPts val="0"/>
              </a:spcAft>
              <a:defRPr/>
            </a:pPr>
            <a:r>
              <a:rPr lang="en-IN" sz="1400" b="1" dirty="0">
                <a:solidFill>
                  <a:srgbClr val="0070C0"/>
                </a:solidFill>
                <a:latin typeface="Times New Roman" panose="02020603050405020304" pitchFamily="18" charset="0"/>
                <a:cs typeface="Times New Roman" panose="02020603050405020304" pitchFamily="18" charset="0"/>
              </a:rPr>
              <a:t>DAYANANDA SAGAR ACADEMY OF TECHNOLOGY AND MANAGEMENT</a:t>
            </a:r>
            <a:br>
              <a:rPr lang="en-IN" sz="1400" b="1" dirty="0">
                <a:solidFill>
                  <a:srgbClr val="0070C0"/>
                </a:solidFill>
                <a:latin typeface="Times New Roman" panose="02020603050405020304" pitchFamily="18" charset="0"/>
                <a:cs typeface="Times New Roman" panose="02020603050405020304" pitchFamily="18" charset="0"/>
              </a:rPr>
            </a:br>
            <a:r>
              <a:rPr lang="en-IN" sz="1400" b="1" dirty="0">
                <a:solidFill>
                  <a:srgbClr val="0070C0"/>
                </a:solidFill>
                <a:latin typeface="Times New Roman" panose="02020603050405020304" pitchFamily="18" charset="0"/>
                <a:cs typeface="Times New Roman" panose="02020603050405020304" pitchFamily="18" charset="0"/>
              </a:rPr>
              <a:t>(Affiliated to </a:t>
            </a:r>
            <a:r>
              <a:rPr lang="en-IN" sz="1400" b="1" dirty="0" err="1">
                <a:solidFill>
                  <a:srgbClr val="0070C0"/>
                </a:solidFill>
                <a:latin typeface="Times New Roman" panose="02020603050405020304" pitchFamily="18" charset="0"/>
                <a:cs typeface="Times New Roman" panose="02020603050405020304" pitchFamily="18" charset="0"/>
              </a:rPr>
              <a:t>Visvesvaraya</a:t>
            </a:r>
            <a:r>
              <a:rPr lang="en-IN" sz="1400" b="1" dirty="0">
                <a:solidFill>
                  <a:srgbClr val="0070C0"/>
                </a:solidFill>
                <a:latin typeface="Times New Roman" panose="02020603050405020304" pitchFamily="18" charset="0"/>
                <a:cs typeface="Times New Roman" panose="02020603050405020304" pitchFamily="18" charset="0"/>
              </a:rPr>
              <a:t> Technological University, </a:t>
            </a:r>
            <a:r>
              <a:rPr lang="en-IN" sz="1400" b="1" dirty="0" err="1">
                <a:solidFill>
                  <a:srgbClr val="0070C0"/>
                </a:solidFill>
                <a:latin typeface="Times New Roman" panose="02020603050405020304" pitchFamily="18" charset="0"/>
                <a:cs typeface="Times New Roman" panose="02020603050405020304" pitchFamily="18" charset="0"/>
              </a:rPr>
              <a:t>Belagavi</a:t>
            </a:r>
            <a:r>
              <a:rPr lang="en-IN" sz="1400" b="1" dirty="0">
                <a:solidFill>
                  <a:srgbClr val="0070C0"/>
                </a:solidFill>
                <a:latin typeface="Times New Roman" panose="02020603050405020304" pitchFamily="18" charset="0"/>
                <a:cs typeface="Times New Roman" panose="02020603050405020304" pitchFamily="18" charset="0"/>
              </a:rPr>
              <a:t> &amp; Approved by AICTE, New Delhi)</a:t>
            </a:r>
            <a:br>
              <a:rPr lang="en-IN" sz="1400" b="1" dirty="0">
                <a:solidFill>
                  <a:srgbClr val="0070C0"/>
                </a:solidFill>
                <a:latin typeface="Times New Roman" panose="02020603050405020304" pitchFamily="18" charset="0"/>
                <a:cs typeface="Times New Roman" panose="02020603050405020304" pitchFamily="18" charset="0"/>
              </a:rPr>
            </a:br>
            <a:r>
              <a:rPr lang="en-IN" sz="1400" b="1" dirty="0">
                <a:solidFill>
                  <a:srgbClr val="0070C0"/>
                </a:solidFill>
                <a:latin typeface="Times New Roman" panose="02020603050405020304" pitchFamily="18" charset="0"/>
                <a:cs typeface="Times New Roman" panose="02020603050405020304" pitchFamily="18" charset="0"/>
              </a:rPr>
              <a:t>22 Mile, B.M </a:t>
            </a:r>
            <a:r>
              <a:rPr lang="en-IN" sz="1400" b="1" dirty="0" err="1">
                <a:solidFill>
                  <a:srgbClr val="0070C0"/>
                </a:solidFill>
                <a:latin typeface="Times New Roman" panose="02020603050405020304" pitchFamily="18" charset="0"/>
                <a:cs typeface="Times New Roman" panose="02020603050405020304" pitchFamily="18" charset="0"/>
              </a:rPr>
              <a:t>Kaval</a:t>
            </a:r>
            <a:r>
              <a:rPr lang="en-IN" sz="1400" b="1" dirty="0">
                <a:solidFill>
                  <a:srgbClr val="0070C0"/>
                </a:solidFill>
                <a:latin typeface="Times New Roman" panose="02020603050405020304" pitchFamily="18" charset="0"/>
                <a:cs typeface="Times New Roman" panose="02020603050405020304" pitchFamily="18" charset="0"/>
              </a:rPr>
              <a:t>, Opp. to Art of Living, </a:t>
            </a:r>
            <a:r>
              <a:rPr lang="en-IN" sz="1400" b="1" dirty="0" err="1">
                <a:solidFill>
                  <a:srgbClr val="0070C0"/>
                </a:solidFill>
                <a:latin typeface="Times New Roman" panose="02020603050405020304" pitchFamily="18" charset="0"/>
                <a:cs typeface="Times New Roman" panose="02020603050405020304" pitchFamily="18" charset="0"/>
              </a:rPr>
              <a:t>Udayapura</a:t>
            </a:r>
            <a:r>
              <a:rPr lang="en-IN" sz="1400" b="1" dirty="0">
                <a:solidFill>
                  <a:srgbClr val="0070C0"/>
                </a:solidFill>
                <a:latin typeface="Times New Roman" panose="02020603050405020304" pitchFamily="18" charset="0"/>
                <a:cs typeface="Times New Roman" panose="02020603050405020304" pitchFamily="18" charset="0"/>
              </a:rPr>
              <a:t>, </a:t>
            </a:r>
            <a:r>
              <a:rPr lang="en-IN" sz="1400" b="1" dirty="0" err="1">
                <a:solidFill>
                  <a:srgbClr val="0070C0"/>
                </a:solidFill>
                <a:latin typeface="Times New Roman" panose="02020603050405020304" pitchFamily="18" charset="0"/>
                <a:cs typeface="Times New Roman" panose="02020603050405020304" pitchFamily="18" charset="0"/>
              </a:rPr>
              <a:t>Kanakapura</a:t>
            </a:r>
            <a:r>
              <a:rPr lang="en-IN" sz="1400" b="1" dirty="0">
                <a:solidFill>
                  <a:srgbClr val="0070C0"/>
                </a:solidFill>
                <a:latin typeface="Times New Roman" panose="02020603050405020304" pitchFamily="18" charset="0"/>
                <a:cs typeface="Times New Roman" panose="02020603050405020304" pitchFamily="18" charset="0"/>
              </a:rPr>
              <a:t> Road, Bangalore-560082.</a:t>
            </a:r>
            <a:br>
              <a:rPr lang="en-IN" sz="1400" b="1" dirty="0">
                <a:solidFill>
                  <a:srgbClr val="0070C0"/>
                </a:solidFill>
                <a:latin typeface="Times New Roman" panose="02020603050405020304" pitchFamily="18" charset="0"/>
                <a:cs typeface="Times New Roman" panose="02020603050405020304" pitchFamily="18" charset="0"/>
              </a:rPr>
            </a:br>
            <a:r>
              <a:rPr lang="en-IN" sz="1400" b="1" dirty="0">
                <a:solidFill>
                  <a:srgbClr val="0070C0"/>
                </a:solidFill>
                <a:latin typeface="Times New Roman" panose="02020603050405020304" pitchFamily="18" charset="0"/>
                <a:cs typeface="Times New Roman" panose="02020603050405020304" pitchFamily="18" charset="0"/>
              </a:rPr>
              <a:t>DEPARTMENT OF COMPUTER SCIENCE &amp; ENGINEERING</a:t>
            </a:r>
            <a:br>
              <a:rPr lang="en-IN" sz="1400" b="1" dirty="0">
                <a:solidFill>
                  <a:srgbClr val="0070C0"/>
                </a:solidFill>
                <a:latin typeface="Times New Roman" panose="02020603050405020304" pitchFamily="18" charset="0"/>
                <a:cs typeface="Times New Roman" panose="02020603050405020304" pitchFamily="18" charset="0"/>
              </a:rPr>
            </a:br>
            <a:r>
              <a:rPr lang="en-IN" sz="1400" b="1" dirty="0">
                <a:solidFill>
                  <a:srgbClr val="0070C0"/>
                </a:solidFill>
                <a:latin typeface="Times New Roman" panose="02020603050405020304" pitchFamily="18" charset="0"/>
                <a:cs typeface="Times New Roman" panose="02020603050405020304" pitchFamily="18" charset="0"/>
              </a:rPr>
              <a:t> (Accredited by NBA, New Delhi for 3 Years Validity: 26-7-18 to 30-6-2021)</a:t>
            </a:r>
          </a:p>
          <a:p>
            <a:pPr lvl="0" algn="ctr" fontAlgn="auto">
              <a:lnSpc>
                <a:spcPct val="150000"/>
              </a:lnSpc>
              <a:spcAft>
                <a:spcPts val="0"/>
              </a:spcAft>
              <a:defRPr/>
            </a:pPr>
            <a:endParaRPr lang="en-IN" sz="1400" b="1" dirty="0">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196934" y="2197386"/>
            <a:ext cx="8217725" cy="483017"/>
          </a:xfrm>
          <a:prstGeom prst="rect">
            <a:avLst/>
          </a:prstGeom>
        </p:spPr>
        <p:txBody>
          <a:bodyPr wrap="square">
            <a:spAutoFit/>
          </a:bodyPr>
          <a:lstStyle/>
          <a:p>
            <a:pPr lvl="0" algn="ctr">
              <a:lnSpc>
                <a:spcPct val="115000"/>
              </a:lnSpc>
              <a:spcAft>
                <a:spcPts val="1000"/>
              </a:spcAft>
            </a:pPr>
            <a:r>
              <a:rPr lang="en-US" altLang="en-US" sz="2400" b="1" dirty="0">
                <a:latin typeface="Times New Roman" pitchFamily="18" charset="0"/>
                <a:cs typeface="Times New Roman" pitchFamily="18" charset="0"/>
              </a:rPr>
              <a:t>VTU Innovative Project- 2021</a:t>
            </a:r>
            <a:endParaRPr lang="en-IN" altLang="en-US" sz="2400" b="1" dirty="0">
              <a:latin typeface="Times New Roman" pitchFamily="18" charset="0"/>
              <a:ea typeface="Calibri" panose="020F0502020204030204"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16587179"/>
              </p:ext>
            </p:extLst>
          </p:nvPr>
        </p:nvGraphicFramePr>
        <p:xfrm>
          <a:off x="588724" y="2893512"/>
          <a:ext cx="11400290" cy="2990124"/>
        </p:xfrm>
        <a:graphic>
          <a:graphicData uri="http://schemas.openxmlformats.org/drawingml/2006/table">
            <a:tbl>
              <a:tblPr>
                <a:tableStyleId>{BDBED569-4797-4DF1-A0F4-6AAB3CD982D8}</a:tableStyleId>
              </a:tblPr>
              <a:tblGrid>
                <a:gridCol w="1577355">
                  <a:extLst>
                    <a:ext uri="{9D8B030D-6E8A-4147-A177-3AD203B41FA5}">
                      <a16:colId xmlns:a16="http://schemas.microsoft.com/office/drawing/2014/main" val="20000"/>
                    </a:ext>
                  </a:extLst>
                </a:gridCol>
                <a:gridCol w="6154191">
                  <a:extLst>
                    <a:ext uri="{9D8B030D-6E8A-4147-A177-3AD203B41FA5}">
                      <a16:colId xmlns:a16="http://schemas.microsoft.com/office/drawing/2014/main" val="20001"/>
                    </a:ext>
                  </a:extLst>
                </a:gridCol>
                <a:gridCol w="1300423">
                  <a:extLst>
                    <a:ext uri="{9D8B030D-6E8A-4147-A177-3AD203B41FA5}">
                      <a16:colId xmlns:a16="http://schemas.microsoft.com/office/drawing/2014/main" val="20002"/>
                    </a:ext>
                  </a:extLst>
                </a:gridCol>
                <a:gridCol w="2368321">
                  <a:extLst>
                    <a:ext uri="{9D8B030D-6E8A-4147-A177-3AD203B41FA5}">
                      <a16:colId xmlns:a16="http://schemas.microsoft.com/office/drawing/2014/main" val="20003"/>
                    </a:ext>
                  </a:extLst>
                </a:gridCol>
              </a:tblGrid>
              <a:tr h="48120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Group Number</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02</a:t>
                      </a:r>
                    </a:p>
                  </a:txBody>
                  <a:tcPr marL="6350" marR="6350" marT="0" marB="0" horzOverflow="overflow"/>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Subject Code</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600" b="1" u="none" strike="noStrike" cap="none" normalizeH="0" baseline="0" dirty="0">
                          <a:ln>
                            <a:noFill/>
                          </a:ln>
                          <a:effectLst/>
                        </a:rPr>
                        <a:t>17CSP78</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extLst>
                  <a:ext uri="{0D108BD9-81ED-4DB2-BD59-A6C34878D82A}">
                    <a16:rowId xmlns:a16="http://schemas.microsoft.com/office/drawing/2014/main" val="10000"/>
                  </a:ext>
                </a:extLst>
              </a:tr>
              <a:tr h="371986">
                <a:tc rowSpan="4">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Student Names</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SONAL UDAPUDI</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rowSpan="4">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a:t>
                      </a:r>
                    </a:p>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USN  </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1DT17CS094</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extLst>
                  <a:ext uri="{0D108BD9-81ED-4DB2-BD59-A6C34878D82A}">
                    <a16:rowId xmlns:a16="http://schemas.microsoft.com/office/drawing/2014/main" val="10001"/>
                  </a:ext>
                </a:extLst>
              </a:tr>
              <a:tr h="371986">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SONIKA R</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1DT17CS095</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extLst>
                  <a:ext uri="{0D108BD9-81ED-4DB2-BD59-A6C34878D82A}">
                    <a16:rowId xmlns:a16="http://schemas.microsoft.com/office/drawing/2014/main" val="10002"/>
                  </a:ext>
                </a:extLst>
              </a:tr>
              <a:tr h="371986">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ARAVIND E M</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1DT18CS402</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extLst>
                  <a:ext uri="{0D108BD9-81ED-4DB2-BD59-A6C34878D82A}">
                    <a16:rowId xmlns:a16="http://schemas.microsoft.com/office/drawing/2014/main" val="10003"/>
                  </a:ext>
                </a:extLst>
              </a:tr>
              <a:tr h="371986">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PRASAD SHIVAM</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vMerge="1">
                  <a:txBody>
                    <a:bodyPr/>
                    <a:lstStyle/>
                    <a:p>
                      <a:endParaRPr lang="en-US"/>
                    </a:p>
                  </a:txBody>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600" u="none" strike="noStrike" cap="none" normalizeH="0" baseline="0" dirty="0">
                          <a:ln>
                            <a:noFill/>
                          </a:ln>
                          <a:effectLst/>
                        </a:rPr>
                        <a:t> 1DT16CS066</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extLst>
                  <a:ext uri="{0D108BD9-81ED-4DB2-BD59-A6C34878D82A}">
                    <a16:rowId xmlns:a16="http://schemas.microsoft.com/office/drawing/2014/main" val="10004"/>
                  </a:ext>
                </a:extLst>
              </a:tr>
              <a:tr h="53977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Project Title</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gridSpan="3">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ts val="1000"/>
                        </a:spcAft>
                        <a:buClrTx/>
                        <a:buSzTx/>
                        <a:buFontTx/>
                        <a:buNone/>
                        <a:tabLst/>
                        <a:defRPr/>
                      </a:pPr>
                      <a:r>
                        <a:rPr kumimoji="0" lang="en-US"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AUTOMATIC SOIL PARAMETERS AND CROP DETECTION MANAGEMENT SYSTEM USING IOT</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8120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pPr>
                      <a:r>
                        <a:rPr kumimoji="0" lang="en-US" altLang="en-US" sz="1600" b="1" u="none" strike="noStrike" cap="none" normalizeH="0" baseline="0" dirty="0">
                          <a:ln>
                            <a:noFill/>
                          </a:ln>
                          <a:effectLst/>
                        </a:rPr>
                        <a:t>  Guide Name</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gridSpan="3">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ts val="1000"/>
                        </a:spcAft>
                        <a:buClrTx/>
                        <a:buSzTx/>
                        <a:buFontTx/>
                        <a:buNone/>
                        <a:tabLst/>
                        <a:defRPr/>
                      </a:pPr>
                      <a:r>
                        <a:rPr kumimoji="0" lang="en-US" altLang="en-US" sz="1600" u="none" strike="noStrike" cap="none" normalizeH="0" baseline="0" dirty="0">
                          <a:ln>
                            <a:noFill/>
                          </a:ln>
                          <a:effectLst/>
                        </a:rPr>
                        <a:t>  </a:t>
                      </a:r>
                      <a:r>
                        <a:rPr kumimoji="0" lang="en-US" altLang="en-US" sz="1600" b="1" u="none" strike="noStrike" cap="none" normalizeH="0" baseline="0" dirty="0">
                          <a:ln>
                            <a:noFill/>
                          </a:ln>
                          <a:effectLst/>
                          <a:latin typeface="Times New Roman" panose="02020603050405020304" pitchFamily="18" charset="0"/>
                          <a:cs typeface="Times New Roman" panose="02020603050405020304" pitchFamily="18" charset="0"/>
                        </a:rPr>
                        <a:t>PROF. ANOOP G L</a:t>
                      </a:r>
                      <a:endParaRPr kumimoji="0" lang="en-IN" alt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txBody>
                  <a:tcPr marL="6350" marR="6350" marT="0" marB="0"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7" y="274640"/>
            <a:ext cx="11795760" cy="678951"/>
          </a:xfrm>
        </p:spPr>
        <p:txBody>
          <a:bodyPr>
            <a:normAutofit/>
          </a:bodyPr>
          <a:lstStyle/>
          <a:p>
            <a:pPr algn="ctr"/>
            <a:r>
              <a:rPr lang="en-IN" altLang="en-US" sz="2800" b="1" dirty="0">
                <a:solidFill>
                  <a:schemeClr val="tx1">
                    <a:lumMod val="95000"/>
                    <a:lumOff val="5000"/>
                  </a:schemeClr>
                </a:solidFill>
                <a:latin typeface="Times New Roman" pitchFamily="18" charset="0"/>
                <a:cs typeface="Times New Roman" pitchFamily="18" charset="0"/>
              </a:rPr>
              <a:t>Modules 2</a:t>
            </a:r>
            <a:endParaRPr lang="en-US" sz="2800" dirty="0"/>
          </a:p>
        </p:txBody>
      </p:sp>
      <p:sp>
        <p:nvSpPr>
          <p:cNvPr id="5" name="Content Placeholder 4"/>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Arduino: </a:t>
            </a:r>
            <a:r>
              <a:rPr lang="en-IN" sz="2400" dirty="0">
                <a:latin typeface="Times New Roman" panose="02020603050405020304" pitchFamily="18" charset="0"/>
                <a:cs typeface="Times New Roman" panose="02020603050405020304" pitchFamily="18" charset="0"/>
              </a:rPr>
              <a:t>Our project is a mixture of hardware and software additives . The hardware part includes embedded systems and software part program is developed using Arduino ide.</a:t>
            </a:r>
          </a:p>
          <a:p>
            <a:r>
              <a:rPr lang="en-IN" sz="2400"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 company.</a:t>
            </a:r>
          </a:p>
          <a:p>
            <a:r>
              <a:rPr lang="en-IN" sz="2400" dirty="0">
                <a:latin typeface="Times New Roman" panose="02020603050405020304" pitchFamily="18" charset="0"/>
                <a:cs typeface="Times New Roman" panose="02020603050405020304" pitchFamily="18" charset="0"/>
              </a:rPr>
              <a:t> The board is equipped with sets of digital and </a:t>
            </a:r>
            <a:r>
              <a:rPr lang="en-IN" sz="2400" dirty="0" err="1">
                <a:latin typeface="Times New Roman" panose="02020603050405020304" pitchFamily="18" charset="0"/>
                <a:cs typeface="Times New Roman" panose="02020603050405020304" pitchFamily="18" charset="0"/>
              </a:rPr>
              <a:t>analog</a:t>
            </a:r>
            <a:r>
              <a:rPr lang="en-IN" sz="2400" dirty="0">
                <a:latin typeface="Times New Roman" panose="02020603050405020304" pitchFamily="18" charset="0"/>
                <a:cs typeface="Times New Roman" panose="02020603050405020304" pitchFamily="18" charset="0"/>
              </a:rPr>
              <a:t> input/output pins that may be interfaced to various expansion boards and other circuits.</a:t>
            </a:r>
          </a:p>
          <a:p>
            <a:r>
              <a:rPr lang="en-US" sz="2400" dirty="0">
                <a:solidFill>
                  <a:srgbClr val="000000"/>
                </a:solidFill>
                <a:latin typeface="Times New Roman" panose="02020603050405020304" pitchFamily="18" charset="0"/>
                <a:cs typeface="Times New Roman" panose="02020603050405020304" pitchFamily="18" charset="0"/>
              </a:rPr>
              <a:t>The gathered information is displayed in a Arduino IDE. </a:t>
            </a:r>
            <a:endParaRPr lang="en-US" sz="2400" dirty="0"/>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78093063-C89A-4436-B1EA-6FAF9DA693C7}" type="slidenum">
              <a:rPr lang="en-IN" altLang="en-US" smtClean="0"/>
              <a:pPr/>
              <a:t>10</a:t>
            </a:fld>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1" y="274640"/>
            <a:ext cx="11821887" cy="809579"/>
          </a:xfrm>
        </p:spPr>
        <p:txBody>
          <a:bodyPr>
            <a:normAutofit/>
          </a:bodyPr>
          <a:lstStyle/>
          <a:p>
            <a:pPr algn="ctr"/>
            <a:r>
              <a:rPr lang="en-IN" altLang="en-US" sz="2600" b="1" dirty="0">
                <a:solidFill>
                  <a:schemeClr val="tx1">
                    <a:lumMod val="95000"/>
                    <a:lumOff val="5000"/>
                  </a:schemeClr>
                </a:solidFill>
                <a:latin typeface="Times New Roman" pitchFamily="18" charset="0"/>
                <a:cs typeface="Times New Roman" pitchFamily="18" charset="0"/>
              </a:rPr>
              <a:t>Modules 3</a:t>
            </a:r>
            <a:endParaRPr lang="en-US" sz="2600" dirty="0"/>
          </a:p>
        </p:txBody>
      </p:sp>
      <p:sp>
        <p:nvSpPr>
          <p:cNvPr id="5" name="Content Placeholder 4"/>
          <p:cNvSpPr>
            <a:spLocks noGrp="1"/>
          </p:cNvSpPr>
          <p:nvPr>
            <p:ph idx="1"/>
          </p:nvPr>
        </p:nvSpPr>
        <p:spPr>
          <a:xfrm>
            <a:off x="182881" y="1447800"/>
            <a:ext cx="11782697" cy="4572000"/>
          </a:xfrm>
        </p:spPr>
        <p:txBody>
          <a:bodyPr/>
          <a:lstStyle/>
          <a:p>
            <a:pPr algn="just"/>
            <a:r>
              <a:rPr lang="en-US" sz="2400" b="1" dirty="0">
                <a:latin typeface="Times New Roman" pitchFamily="18" charset="0"/>
                <a:cs typeface="Times New Roman" pitchFamily="18" charset="0"/>
              </a:rPr>
              <a:t>Machine Learning</a:t>
            </a:r>
            <a:r>
              <a:rPr lang="en-US" sz="2400" dirty="0">
                <a:latin typeface="Times New Roman" pitchFamily="18" charset="0"/>
                <a:cs typeface="Times New Roman" pitchFamily="18" charset="0"/>
              </a:rPr>
              <a:t> (ML) technique is used to identify the crop and ultimately increase the yield of the crop. </a:t>
            </a:r>
          </a:p>
          <a:p>
            <a:pPr algn="just"/>
            <a:r>
              <a:rPr lang="en-US" sz="2400" dirty="0">
                <a:latin typeface="Times New Roman" pitchFamily="18" charset="0"/>
                <a:cs typeface="Times New Roman" pitchFamily="18" charset="0"/>
              </a:rPr>
              <a:t>First, these works consist of data acquisition model for collecting agricultural field data using sensor nodes. </a:t>
            </a:r>
          </a:p>
          <a:p>
            <a:pPr algn="just"/>
            <a:r>
              <a:rPr lang="en-US" sz="2400" dirty="0">
                <a:latin typeface="Times New Roman" pitchFamily="18" charset="0"/>
                <a:cs typeface="Times New Roman" pitchFamily="18" charset="0"/>
              </a:rPr>
              <a:t>Next, the data is trained using the ML algorithm for predicting the soil moisture and other parameters for yield maximization. </a:t>
            </a:r>
          </a:p>
          <a:p>
            <a:pPr algn="just"/>
            <a:r>
              <a:rPr lang="en-US" sz="2400" dirty="0">
                <a:latin typeface="Times New Roman" pitchFamily="18" charset="0"/>
                <a:cs typeface="Times New Roman" pitchFamily="18" charset="0"/>
              </a:rPr>
              <a:t>Finally, decision are made that which crop is suitable for that environment.</a:t>
            </a:r>
          </a:p>
          <a:p>
            <a:endParaRPr lang="en-US" dirty="0"/>
          </a:p>
        </p:txBody>
      </p:sp>
      <p:sp>
        <p:nvSpPr>
          <p:cNvPr id="3" name="Footer Placeholder 2"/>
          <p:cNvSpPr>
            <a:spLocks noGrp="1"/>
          </p:cNvSpPr>
          <p:nvPr>
            <p:ph type="ftr" sz="quarter" idx="11"/>
          </p:nvPr>
        </p:nvSpPr>
        <p:spPr>
          <a:xfrm>
            <a:off x="8229601" y="6172200"/>
            <a:ext cx="3239587" cy="457200"/>
          </a:xfrm>
        </p:spPr>
        <p:txBody>
          <a:bodyPr/>
          <a:lstStyle/>
          <a:p>
            <a:pPr>
              <a:defRPr/>
            </a:pPr>
            <a:r>
              <a:rPr lang="en-US" dirty="0"/>
              <a:t>Department of CSE, DSATM 2020-21</a:t>
            </a:r>
            <a:endParaRPr lang="en-IN" dirty="0"/>
          </a:p>
        </p:txBody>
      </p:sp>
      <p:sp>
        <p:nvSpPr>
          <p:cNvPr id="4" name="Slide Number Placeholder 3"/>
          <p:cNvSpPr>
            <a:spLocks noGrp="1"/>
          </p:cNvSpPr>
          <p:nvPr>
            <p:ph type="sldNum" sz="quarter" idx="12"/>
          </p:nvPr>
        </p:nvSpPr>
        <p:spPr>
          <a:xfrm>
            <a:off x="11508377" y="6210300"/>
            <a:ext cx="522513" cy="457200"/>
          </a:xfrm>
        </p:spPr>
        <p:txBody>
          <a:bodyPr/>
          <a:lstStyle/>
          <a:p>
            <a:fld id="{78093063-C89A-4436-B1EA-6FAF9DA693C7}" type="slidenum">
              <a:rPr lang="en-IN" altLang="en-US" smtClean="0"/>
              <a:pPr/>
              <a:t>11</a:t>
            </a:fld>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274638"/>
            <a:ext cx="11756571" cy="822642"/>
          </a:xfrm>
        </p:spPr>
        <p:txBody>
          <a:bodyPr/>
          <a:lstStyle/>
          <a:p>
            <a:pPr algn="ctr"/>
            <a:r>
              <a:rPr lang="en-IN" sz="2800" b="1" dirty="0">
                <a:solidFill>
                  <a:schemeClr val="tx1"/>
                </a:solidFill>
                <a:latin typeface="Times New Roman" pitchFamily="18" charset="0"/>
                <a:cs typeface="Times New Roman" pitchFamily="18" charset="0"/>
              </a:rPr>
              <a:t>Algorithm</a:t>
            </a:r>
            <a:endParaRPr lang="en-US" sz="2800" b="1"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340505" y="1024128"/>
            <a:ext cx="11510990" cy="6409945"/>
          </a:xfrm>
        </p:spPr>
        <p:txBody>
          <a:bodyPr>
            <a:normAutofit fontScale="77500" lnSpcReduction="20000"/>
          </a:bodyPr>
          <a:lstStyle/>
          <a:p>
            <a:pPr algn="just">
              <a:buNone/>
            </a:pPr>
            <a:r>
              <a:rPr lang="en-US" dirty="0">
                <a:latin typeface="Times New Roman" pitchFamily="18" charset="0"/>
                <a:cs typeface="Times New Roman" pitchFamily="18" charset="0"/>
              </a:rPr>
              <a:t>    </a:t>
            </a:r>
            <a:endParaRPr lang="en-US" sz="3400" dirty="0">
              <a:latin typeface="Times New Roman" pitchFamily="18" charset="0"/>
              <a:cs typeface="Times New Roman" pitchFamily="18" charset="0"/>
            </a:endParaRPr>
          </a:p>
          <a:p>
            <a:pPr algn="just">
              <a:buNone/>
            </a:pPr>
            <a:r>
              <a:rPr lang="en-GB" sz="3400" dirty="0">
                <a:latin typeface="Times New Roman" pitchFamily="18" charset="0"/>
                <a:cs typeface="Times New Roman" pitchFamily="18" charset="0"/>
              </a:rPr>
              <a:t>     </a:t>
            </a:r>
            <a:r>
              <a:rPr lang="en-US" sz="3400" dirty="0">
                <a:latin typeface="Times New Roman" panose="02020603050405020304" pitchFamily="18" charset="0"/>
                <a:cs typeface="Times New Roman" panose="02020603050405020304" pitchFamily="18" charset="0"/>
              </a:rPr>
              <a:t>A decision tree is a flowchart-like tree structure where an internal node represents feature(or attribute), the branch represents a decision rule, and each leaf node represents the outcome.</a:t>
            </a:r>
          </a:p>
          <a:p>
            <a:pPr marL="0" indent="0">
              <a:buNone/>
            </a:pPr>
            <a:r>
              <a:rPr lang="en-US" sz="3400" dirty="0">
                <a:latin typeface="Times New Roman" panose="02020603050405020304" pitchFamily="18" charset="0"/>
                <a:cs typeface="Times New Roman" panose="02020603050405020304" pitchFamily="18" charset="0"/>
              </a:rPr>
              <a:t>    The working of the decision tree classifier algorithm is explained in the below           	steps:</a:t>
            </a:r>
          </a:p>
          <a:p>
            <a:r>
              <a:rPr lang="en-US" sz="3400" dirty="0">
                <a:latin typeface="Times New Roman" panose="02020603050405020304" pitchFamily="18" charset="0"/>
                <a:cs typeface="Times New Roman" panose="02020603050405020304" pitchFamily="18" charset="0"/>
              </a:rPr>
              <a:t>Select the best attribute using Attribute Selection Measures(ASM) to split the records.</a:t>
            </a:r>
          </a:p>
          <a:p>
            <a:r>
              <a:rPr lang="en-US" sz="3400" dirty="0">
                <a:latin typeface="Times New Roman" panose="02020603050405020304" pitchFamily="18" charset="0"/>
                <a:cs typeface="Times New Roman" panose="02020603050405020304" pitchFamily="18" charset="0"/>
              </a:rPr>
              <a:t>Make that attribute a decision node and breaks the dataset into smaller subsets.</a:t>
            </a:r>
          </a:p>
          <a:p>
            <a:r>
              <a:rPr lang="en-US" sz="3400" dirty="0">
                <a:latin typeface="Times New Roman" panose="02020603050405020304" pitchFamily="18" charset="0"/>
                <a:cs typeface="Times New Roman" panose="02020603050405020304" pitchFamily="18" charset="0"/>
              </a:rPr>
              <a:t>Starts tree building by repeating this process recursively for each child until one of the condition will match: </a:t>
            </a:r>
          </a:p>
          <a:p>
            <a:pPr marL="0" indent="0">
              <a:buNone/>
            </a:pPr>
            <a:r>
              <a:rPr lang="en-US" sz="3400" dirty="0">
                <a:latin typeface="Times New Roman" panose="02020603050405020304" pitchFamily="18" charset="0"/>
                <a:cs typeface="Times New Roman" panose="02020603050405020304" pitchFamily="18" charset="0"/>
              </a:rPr>
              <a:t>                *All the tuples belong to the same attribute value.</a:t>
            </a:r>
          </a:p>
          <a:p>
            <a:pPr marL="0" indent="0">
              <a:buNone/>
            </a:pPr>
            <a:r>
              <a:rPr lang="en-US" sz="3400" dirty="0">
                <a:latin typeface="Times New Roman" panose="02020603050405020304" pitchFamily="18" charset="0"/>
                <a:cs typeface="Times New Roman" panose="02020603050405020304" pitchFamily="18" charset="0"/>
              </a:rPr>
              <a:t>                *There are no more remaining attributes.</a:t>
            </a:r>
          </a:p>
          <a:p>
            <a:pPr marL="0" indent="0">
              <a:buNone/>
            </a:pPr>
            <a:r>
              <a:rPr lang="en-US" sz="3400" dirty="0">
                <a:latin typeface="Times New Roman" panose="02020603050405020304" pitchFamily="18" charset="0"/>
                <a:cs typeface="Times New Roman" panose="02020603050405020304" pitchFamily="18" charset="0"/>
              </a:rPr>
              <a:t>                *There are no more instances.</a:t>
            </a:r>
            <a:br>
              <a:rPr lang="en-US" dirty="0">
                <a:latin typeface="Times New Roman" panose="02020603050405020304" pitchFamily="18" charset="0"/>
                <a:cs typeface="Times New Roman" panose="02020603050405020304" pitchFamily="18" charset="0"/>
              </a:rPr>
            </a:br>
            <a:br>
              <a:rPr lang="en-US" dirty="0"/>
            </a:b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78093063-C89A-4436-B1EA-6FAF9DA693C7}" type="slidenum">
              <a:rPr lang="en-IN" altLang="en-US" smtClean="0"/>
              <a:pPr/>
              <a:t>12</a:t>
            </a:fld>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 y="-120460"/>
            <a:ext cx="10972800" cy="1143000"/>
          </a:xfrm>
        </p:spPr>
        <p:txBody>
          <a:bodyPr>
            <a:normAutofit/>
          </a:bodyPr>
          <a:lstStyle/>
          <a:p>
            <a:r>
              <a:rPr lang="en-GB" sz="3600" b="1" dirty="0">
                <a:latin typeface="Times New Roman" panose="02020603050405020304" pitchFamily="18" charset="0"/>
                <a:cs typeface="Times New Roman" panose="02020603050405020304" pitchFamily="18" charset="0"/>
              </a:rPr>
              <a:t>Results</a:t>
            </a:r>
            <a:endParaRPr lang="en-US" sz="36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60" y="1022540"/>
            <a:ext cx="6289919" cy="2576671"/>
          </a:xfrm>
        </p:spPr>
      </p:pic>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13</a:t>
            </a:fld>
            <a:endParaRPr lang="en-IN" altLang="en-US"/>
          </a:p>
        </p:txBody>
      </p:sp>
      <p:sp>
        <p:nvSpPr>
          <p:cNvPr id="7" name="TextBox 6"/>
          <p:cNvSpPr txBox="1"/>
          <p:nvPr/>
        </p:nvSpPr>
        <p:spPr>
          <a:xfrm>
            <a:off x="6949440" y="1353313"/>
            <a:ext cx="480974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1: Output in Arduino ide.</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 y="3694176"/>
            <a:ext cx="6289919" cy="3027306"/>
          </a:xfrm>
          <a:prstGeom prst="rect">
            <a:avLst/>
          </a:prstGeom>
        </p:spPr>
      </p:pic>
      <p:sp>
        <p:nvSpPr>
          <p:cNvPr id="10" name="TextBox 9"/>
          <p:cNvSpPr txBox="1"/>
          <p:nvPr/>
        </p:nvSpPr>
        <p:spPr>
          <a:xfrm>
            <a:off x="7050024" y="4901184"/>
            <a:ext cx="3703320"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2: Serial Plotter of the readings        from sensors.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7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61289"/>
            <a:ext cx="7997084" cy="4045348"/>
          </a:xfrm>
        </p:spPr>
      </p:pic>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14</a:t>
            </a:fld>
            <a:endParaRPr lang="en-IN" altLang="en-US"/>
          </a:p>
        </p:txBody>
      </p:sp>
      <p:sp>
        <p:nvSpPr>
          <p:cNvPr id="7" name="TextBox 6"/>
          <p:cNvSpPr txBox="1"/>
          <p:nvPr/>
        </p:nvSpPr>
        <p:spPr>
          <a:xfrm>
            <a:off x="8823960" y="3355848"/>
            <a:ext cx="2758440"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3: Algorithm output for crop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76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8291" y="1624016"/>
            <a:ext cx="6034617" cy="4525963"/>
          </a:xfrm>
        </p:spPr>
      </p:pic>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15</a:t>
            </a:fld>
            <a:endParaRPr lang="en-IN" altLang="en-US"/>
          </a:p>
        </p:txBody>
      </p:sp>
      <p:sp>
        <p:nvSpPr>
          <p:cNvPr id="7" name="TextBox 6"/>
          <p:cNvSpPr txBox="1"/>
          <p:nvPr/>
        </p:nvSpPr>
        <p:spPr>
          <a:xfrm>
            <a:off x="7507224" y="3602736"/>
            <a:ext cx="407517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4: Working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2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0902"/>
            <a:ext cx="10972800" cy="722058"/>
          </a:xfrm>
        </p:spPr>
        <p:txBody>
          <a:bodyPr>
            <a:normAutofit/>
          </a:bodyPr>
          <a:lstStyle/>
          <a:p>
            <a:r>
              <a:rPr lang="en-GB" sz="3600" b="1" dirty="0">
                <a:latin typeface="Times New Roman" panose="02020603050405020304" pitchFamily="18" charset="0"/>
                <a:cs typeface="Times New Roman" panose="02020603050405020304" pitchFamily="18" charset="0"/>
              </a:rPr>
              <a:t>Future Scope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6"/>
            <a:ext cx="11295888" cy="4525963"/>
          </a:xfrm>
        </p:spPr>
        <p:txBody>
          <a:bodyPr>
            <a:normAutofit/>
          </a:bodyPr>
          <a:lstStyle/>
          <a:p>
            <a:r>
              <a:rPr lang="en-US" sz="2400" dirty="0">
                <a:latin typeface="Times New Roman" panose="02020603050405020304" pitchFamily="18" charset="0"/>
                <a:cs typeface="Times New Roman" panose="02020603050405020304" pitchFamily="18" charset="0"/>
              </a:rPr>
              <a:t>In the future, a great number of parameters can be monitored. Application can be made to get visual and audible alert whenever there is any unfavorable condition.</a:t>
            </a:r>
          </a:p>
          <a:p>
            <a:r>
              <a:rPr lang="en-US" sz="2400" dirty="0">
                <a:latin typeface="Times New Roman" panose="02020603050405020304" pitchFamily="18" charset="0"/>
                <a:cs typeface="Times New Roman" panose="02020603050405020304" pitchFamily="18" charset="0"/>
              </a:rPr>
              <a:t>The system can be enhanced further to add following functionality: Use of soil moisture sensors, environment sensors, pH sensors to increase the accuracy while predicting the crop.</a:t>
            </a:r>
          </a:p>
          <a:p>
            <a:pPr algn="just"/>
            <a:r>
              <a:rPr lang="en-US" sz="2400" dirty="0">
                <a:latin typeface="Times New Roman" panose="02020603050405020304" pitchFamily="18" charset="0"/>
                <a:cs typeface="Times New Roman" panose="02020603050405020304" pitchFamily="18" charset="0"/>
              </a:rPr>
              <a:t>Locations market requirements can be consider, and neighbor farmers crop while suggesting the suitable crop.</a:t>
            </a:r>
          </a:p>
        </p:txBody>
      </p:sp>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16</a:t>
            </a:fld>
            <a:endParaRPr lang="en-IN" altLang="en-US"/>
          </a:p>
        </p:txBody>
      </p:sp>
    </p:spTree>
    <p:extLst>
      <p:ext uri="{BB962C8B-B14F-4D97-AF65-F5344CB8AC3E}">
        <p14:creationId xmlns:p14="http://schemas.microsoft.com/office/powerpoint/2010/main" val="322605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57466"/>
          </a:xfrm>
        </p:spPr>
        <p:txBody>
          <a:bodyPr>
            <a:normAutofit fontScale="90000"/>
          </a:bodyPr>
          <a:lstStyle/>
          <a:p>
            <a:r>
              <a:rPr lang="en-GB" sz="3600" b="1"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50976"/>
            <a:ext cx="10972800" cy="5175193"/>
          </a:xfrm>
        </p:spPr>
        <p:txBody>
          <a:bodyPr>
            <a:normAutofit/>
          </a:bodyPr>
          <a:lstStyle/>
          <a:p>
            <a:r>
              <a:rPr lang="en-US" sz="2800" dirty="0">
                <a:latin typeface="Times New Roman" panose="02020603050405020304" pitchFamily="18" charset="0"/>
                <a:cs typeface="Times New Roman" panose="02020603050405020304" pitchFamily="18" charset="0"/>
              </a:rPr>
              <a:t>A new model is proposed for real time soil and environment monitoring. Parameters (temperature, humidity, moisture content, light and gas) are monitored.</a:t>
            </a:r>
          </a:p>
          <a:p>
            <a:r>
              <a:rPr lang="en-US" sz="2800" dirty="0">
                <a:latin typeface="Times New Roman" panose="02020603050405020304" pitchFamily="18" charset="0"/>
                <a:cs typeface="Times New Roman" panose="02020603050405020304" pitchFamily="18" charset="0"/>
              </a:rPr>
              <a:t>Sensor values are stored in the csv files.</a:t>
            </a:r>
          </a:p>
          <a:p>
            <a:r>
              <a:rPr lang="en-US" sz="2800" dirty="0">
                <a:latin typeface="Times New Roman" panose="02020603050405020304" pitchFamily="18" charset="0"/>
                <a:cs typeface="Times New Roman" panose="02020603050405020304" pitchFamily="18" charset="0"/>
              </a:rPr>
              <a:t>Data analysis can be done by using decision tree classifier algorithm (Machine Learning).</a:t>
            </a:r>
          </a:p>
          <a:p>
            <a:r>
              <a:rPr lang="en-US" sz="2800" dirty="0">
                <a:latin typeface="Times New Roman" panose="02020603050405020304" pitchFamily="18" charset="0"/>
                <a:cs typeface="Times New Roman" panose="02020603050405020304" pitchFamily="18" charset="0"/>
              </a:rPr>
              <a:t>On the basis of collected parameters appropriate decisions for crop predictions are made using machine learning algorithm.</a:t>
            </a:r>
          </a:p>
        </p:txBody>
      </p:sp>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17</a:t>
            </a:fld>
            <a:endParaRPr lang="en-IN" altLang="en-US"/>
          </a:p>
        </p:txBody>
      </p:sp>
    </p:spTree>
    <p:extLst>
      <p:ext uri="{BB962C8B-B14F-4D97-AF65-F5344CB8AC3E}">
        <p14:creationId xmlns:p14="http://schemas.microsoft.com/office/powerpoint/2010/main" val="237606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614"/>
            <a:ext cx="10972800" cy="731202"/>
          </a:xfrm>
        </p:spPr>
        <p:txBody>
          <a:bodyPr>
            <a:normAutofit/>
          </a:bodyPr>
          <a:lstStyle/>
          <a:p>
            <a:r>
              <a:rPr lang="en-GB" sz="3600" dirty="0">
                <a:latin typeface="Times New Roman" panose="02020603050405020304" pitchFamily="18" charset="0"/>
                <a:cs typeface="Times New Roman" panose="02020603050405020304" pitchFamily="18" charset="0"/>
              </a:rPr>
              <a:t>Paper Publication Details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15568"/>
            <a:ext cx="10972800" cy="5010601"/>
          </a:xfrm>
        </p:spPr>
        <p:txBody>
          <a:bodyPr>
            <a:normAutofit/>
          </a:bodyPr>
          <a:lstStyle/>
          <a:p>
            <a:r>
              <a:rPr lang="en-GB" sz="2800" dirty="0">
                <a:latin typeface="Times New Roman" panose="02020603050405020304" pitchFamily="18" charset="0"/>
                <a:cs typeface="Times New Roman" panose="02020603050405020304" pitchFamily="18" charset="0"/>
              </a:rPr>
              <a:t>Journal Name    :</a:t>
            </a:r>
            <a:r>
              <a:rPr lang="en-US" sz="2800" dirty="0">
                <a:latin typeface="Times New Roman" panose="02020603050405020304" pitchFamily="18" charset="0"/>
                <a:cs typeface="Times New Roman" panose="02020603050405020304" pitchFamily="18" charset="0"/>
              </a:rPr>
              <a:t>International Journal of Advance Research and   				Innovative Ideas in Education</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Paper ID            :14139</a:t>
            </a:r>
          </a:p>
          <a:p>
            <a:r>
              <a:rPr lang="en-GB" sz="2800" dirty="0">
                <a:latin typeface="Times New Roman" panose="02020603050405020304" pitchFamily="18" charset="0"/>
                <a:cs typeface="Times New Roman" panose="02020603050405020304" pitchFamily="18" charset="0"/>
              </a:rPr>
              <a:t>Paper Title         :Automatic soil nutrients and crop detection 					Management System Using </a:t>
            </a:r>
            <a:r>
              <a:rPr lang="en-GB" sz="2800" dirty="0" err="1">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Area                   : Computer Science and Engineering</a:t>
            </a:r>
          </a:p>
          <a:p>
            <a:r>
              <a:rPr lang="en-GB" sz="2800" dirty="0">
                <a:latin typeface="Times New Roman" panose="02020603050405020304" pitchFamily="18" charset="0"/>
                <a:cs typeface="Times New Roman" panose="02020603050405020304" pitchFamily="18" charset="0"/>
              </a:rPr>
              <a:t>DUI                    : 16.0415/IJARIIE-14139</a:t>
            </a:r>
          </a:p>
          <a:p>
            <a:r>
              <a:rPr lang="en-GB" sz="2800" dirty="0">
                <a:latin typeface="Times New Roman" panose="02020603050405020304" pitchFamily="18" charset="0"/>
                <a:cs typeface="Times New Roman" panose="02020603050405020304" pitchFamily="18" charset="0"/>
              </a:rPr>
              <a:t>Journal website  : http://ijariie.com/currentIssue.aspx</a:t>
            </a:r>
            <a:endParaRPr lang="en-US"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Publication Date: 6 May,2021</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18</a:t>
            </a:fld>
            <a:endParaRPr lang="en-IN" altLang="en-US"/>
          </a:p>
        </p:txBody>
      </p:sp>
    </p:spTree>
    <p:extLst>
      <p:ext uri="{BB962C8B-B14F-4D97-AF65-F5344CB8AC3E}">
        <p14:creationId xmlns:p14="http://schemas.microsoft.com/office/powerpoint/2010/main" val="37993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48906"/>
          </a:xfrm>
        </p:spPr>
        <p:txBody>
          <a:bodyPr>
            <a:normAutofit/>
          </a:bodyPr>
          <a:lstStyle/>
          <a:p>
            <a:r>
              <a:rPr lang="en-GB" sz="3600" dirty="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23544"/>
            <a:ext cx="10972800" cy="5202625"/>
          </a:xfrm>
        </p:spPr>
        <p:txBody>
          <a:bodyPr>
            <a:normAutofit fontScale="70000" lnSpcReduction="20000"/>
          </a:bodyPr>
          <a:lstStyle/>
          <a:p>
            <a:pPr lvl="0"/>
            <a:r>
              <a:rPr lang="en-US" sz="3600" dirty="0" err="1">
                <a:latin typeface="Times New Roman" panose="02020603050405020304" pitchFamily="18" charset="0"/>
                <a:cs typeface="Times New Roman" panose="02020603050405020304" pitchFamily="18" charset="0"/>
              </a:rPr>
              <a:t>Rishika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Anand</a:t>
            </a:r>
            <a:r>
              <a:rPr lang="en-US" sz="3600" dirty="0">
                <a:latin typeface="Times New Roman" panose="02020603050405020304" pitchFamily="18" charset="0"/>
                <a:cs typeface="Times New Roman" panose="02020603050405020304" pitchFamily="18" charset="0"/>
              </a:rPr>
              <a:t>, Dimple </a:t>
            </a:r>
            <a:r>
              <a:rPr lang="en-US" sz="3600" dirty="0" err="1">
                <a:latin typeface="Times New Roman" panose="02020603050405020304" pitchFamily="18" charset="0"/>
                <a:cs typeface="Times New Roman" panose="02020603050405020304" pitchFamily="18" charset="0"/>
              </a:rPr>
              <a:t>Sethi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Kavita</a:t>
            </a:r>
            <a:r>
              <a:rPr lang="en-US" sz="3600" dirty="0">
                <a:latin typeface="Times New Roman" panose="02020603050405020304" pitchFamily="18" charset="0"/>
                <a:cs typeface="Times New Roman" panose="02020603050405020304" pitchFamily="18" charset="0"/>
              </a:rPr>
              <a:t> Sharma, </a:t>
            </a:r>
            <a:r>
              <a:rPr lang="en-US" sz="3600" dirty="0" err="1">
                <a:latin typeface="Times New Roman" panose="02020603050405020304" pitchFamily="18" charset="0"/>
                <a:cs typeface="Times New Roman" panose="02020603050405020304" pitchFamily="18" charset="0"/>
              </a:rPr>
              <a:t>Pooja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Gambhir</a:t>
            </a:r>
            <a:r>
              <a:rPr lang="en-US" sz="3600" dirty="0">
                <a:latin typeface="Times New Roman" panose="02020603050405020304" pitchFamily="18" charset="0"/>
                <a:cs typeface="Times New Roman" panose="02020603050405020304" pitchFamily="18" charset="0"/>
              </a:rPr>
              <a:t>. "soil moisture and atmosphere components detection system using IOT and machine learning", Second International Conference on Smart Systems and Inventive Technology (ICSSIT 2019),IEEE </a:t>
            </a:r>
            <a:r>
              <a:rPr lang="en-US" sz="3600" dirty="0" err="1">
                <a:latin typeface="Times New Roman" panose="02020603050405020304" pitchFamily="18" charset="0"/>
                <a:cs typeface="Times New Roman" panose="02020603050405020304" pitchFamily="18" charset="0"/>
              </a:rPr>
              <a:t>Xplore</a:t>
            </a:r>
            <a:r>
              <a:rPr lang="en-US" sz="3600" dirty="0">
                <a:latin typeface="Times New Roman" panose="02020603050405020304" pitchFamily="18" charset="0"/>
                <a:cs typeface="Times New Roman" panose="02020603050405020304" pitchFamily="18" charset="0"/>
              </a:rPr>
              <a:t> Part Number: CFP19P17-ART; ISBN:978-1-7281-2119-2.</a:t>
            </a:r>
          </a:p>
          <a:p>
            <a:pPr lvl="0"/>
            <a:r>
              <a:rPr lang="en-US" sz="3600" dirty="0" err="1">
                <a:latin typeface="Times New Roman" panose="02020603050405020304" pitchFamily="18" charset="0"/>
                <a:cs typeface="Times New Roman" panose="02020603050405020304" pitchFamily="18" charset="0"/>
              </a:rPr>
              <a:t>Ashwini</a:t>
            </a:r>
            <a:r>
              <a:rPr lang="en-US" sz="3600" dirty="0">
                <a:latin typeface="Times New Roman" panose="02020603050405020304" pitchFamily="18" charset="0"/>
                <a:cs typeface="Times New Roman" panose="02020603050405020304" pitchFamily="18" charset="0"/>
              </a:rPr>
              <a:t> A. </a:t>
            </a:r>
            <a:r>
              <a:rPr lang="en-US" sz="3600" dirty="0" err="1">
                <a:latin typeface="Times New Roman" panose="02020603050405020304" pitchFamily="18" charset="0"/>
                <a:cs typeface="Times New Roman" panose="02020603050405020304" pitchFamily="18" charset="0"/>
              </a:rPr>
              <a:t>Chitragar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Sneha</a:t>
            </a:r>
            <a:r>
              <a:rPr lang="en-US" sz="3600" dirty="0">
                <a:latin typeface="Times New Roman" panose="02020603050405020304" pitchFamily="18" charset="0"/>
                <a:cs typeface="Times New Roman" panose="02020603050405020304" pitchFamily="18" charset="0"/>
              </a:rPr>
              <a:t> M. </a:t>
            </a:r>
            <a:r>
              <a:rPr lang="en-US" sz="3600" dirty="0" err="1">
                <a:latin typeface="Times New Roman" panose="02020603050405020304" pitchFamily="18" charset="0"/>
                <a:cs typeface="Times New Roman" panose="02020603050405020304" pitchFamily="18" charset="0"/>
              </a:rPr>
              <a:t>Vasi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Sujata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Naduvinamani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Akshata</a:t>
            </a:r>
            <a:r>
              <a:rPr lang="en-US" sz="3600" dirty="0">
                <a:latin typeface="Times New Roman" panose="02020603050405020304" pitchFamily="18" charset="0"/>
                <a:cs typeface="Times New Roman" panose="02020603050405020304" pitchFamily="18" charset="0"/>
              </a:rPr>
              <a:t> J. </a:t>
            </a:r>
            <a:r>
              <a:rPr lang="en-US" sz="3600" dirty="0" err="1">
                <a:latin typeface="Times New Roman" panose="02020603050405020304" pitchFamily="18" charset="0"/>
                <a:cs typeface="Times New Roman" panose="02020603050405020304" pitchFamily="18" charset="0"/>
              </a:rPr>
              <a:t>Katigar</a:t>
            </a:r>
            <a:r>
              <a:rPr lang="en-US" sz="3600" dirty="0">
                <a:latin typeface="Times New Roman" panose="02020603050405020304" pitchFamily="18" charset="0"/>
                <a:cs typeface="Times New Roman" panose="02020603050405020304" pitchFamily="18" charset="0"/>
              </a:rPr>
              <a:t> and </a:t>
            </a:r>
            <a:r>
              <a:rPr lang="en-US" sz="3600" dirty="0" err="1">
                <a:latin typeface="Times New Roman" panose="02020603050405020304" pitchFamily="18" charset="0"/>
                <a:cs typeface="Times New Roman" panose="02020603050405020304" pitchFamily="18" charset="0"/>
              </a:rPr>
              <a:t>Taradevi</a:t>
            </a:r>
            <a:r>
              <a:rPr lang="en-US" sz="3600" dirty="0">
                <a:latin typeface="Times New Roman" panose="02020603050405020304" pitchFamily="18" charset="0"/>
                <a:cs typeface="Times New Roman" panose="02020603050405020304" pitchFamily="18" charset="0"/>
              </a:rPr>
              <a:t> I. </a:t>
            </a:r>
            <a:r>
              <a:rPr lang="en-US" sz="3600" dirty="0" err="1">
                <a:latin typeface="Times New Roman" panose="02020603050405020304" pitchFamily="18" charset="0"/>
                <a:cs typeface="Times New Roman" panose="02020603050405020304" pitchFamily="18" charset="0"/>
              </a:rPr>
              <a:t>Hulasogi</a:t>
            </a:r>
            <a:r>
              <a:rPr lang="en-US" sz="3600" dirty="0">
                <a:latin typeface="Times New Roman" panose="02020603050405020304" pitchFamily="18" charset="0"/>
                <a:cs typeface="Times New Roman" panose="02020603050405020304" pitchFamily="18" charset="0"/>
              </a:rPr>
              <a:t> “Nutrients Detection in the Soil”. International Journal on Emerging Technologies (Special Issue on ICRIET-2016) </a:t>
            </a:r>
            <a:r>
              <a:rPr lang="en-US" sz="3600" b="1" dirty="0">
                <a:latin typeface="Times New Roman" panose="02020603050405020304" pitchFamily="18" charset="0"/>
                <a:cs typeface="Times New Roman" panose="02020603050405020304" pitchFamily="18" charset="0"/>
              </a:rPr>
              <a:t>7</a:t>
            </a:r>
            <a:r>
              <a:rPr lang="en-US" sz="3600" dirty="0">
                <a:latin typeface="Times New Roman" panose="02020603050405020304" pitchFamily="18" charset="0"/>
                <a:cs typeface="Times New Roman" panose="02020603050405020304" pitchFamily="18" charset="0"/>
              </a:rPr>
              <a:t>(2): 257-260(2016)</a:t>
            </a:r>
          </a:p>
          <a:p>
            <a:r>
              <a:rPr lang="en-US" sz="3600" dirty="0" err="1">
                <a:latin typeface="Times New Roman" panose="02020603050405020304" pitchFamily="18" charset="0"/>
                <a:cs typeface="Times New Roman" panose="02020603050405020304" pitchFamily="18" charset="0"/>
              </a:rPr>
              <a:t>Arun</a:t>
            </a:r>
            <a:r>
              <a:rPr lang="en-US" sz="3600" dirty="0">
                <a:latin typeface="Times New Roman" panose="02020603050405020304" pitchFamily="18" charset="0"/>
                <a:cs typeface="Times New Roman" panose="02020603050405020304" pitchFamily="18" charset="0"/>
              </a:rPr>
              <a:t> M. </a:t>
            </a:r>
            <a:r>
              <a:rPr lang="en-US" sz="3600" dirty="0" err="1">
                <a:latin typeface="Times New Roman" panose="02020603050405020304" pitchFamily="18" charset="0"/>
                <a:cs typeface="Times New Roman" panose="02020603050405020304" pitchFamily="18" charset="0"/>
              </a:rPr>
              <a:t>Patokar</a:t>
            </a:r>
            <a:r>
              <a:rPr lang="en-US" sz="3600" dirty="0">
                <a:latin typeface="Times New Roman" panose="02020603050405020304" pitchFamily="18" charset="0"/>
                <a:cs typeface="Times New Roman" panose="02020603050405020304" pitchFamily="18" charset="0"/>
              </a:rPr>
              <a:t>, Dr. </a:t>
            </a:r>
            <a:r>
              <a:rPr lang="en-US" sz="3600" dirty="0" err="1">
                <a:latin typeface="Times New Roman" panose="02020603050405020304" pitchFamily="18" charset="0"/>
                <a:cs typeface="Times New Roman" panose="02020603050405020304" pitchFamily="18" charset="0"/>
              </a:rPr>
              <a:t>Vinaya</a:t>
            </a:r>
            <a:r>
              <a:rPr lang="en-US" sz="3600" dirty="0">
                <a:latin typeface="Times New Roman" panose="02020603050405020304" pitchFamily="18" charset="0"/>
                <a:cs typeface="Times New Roman" panose="02020603050405020304" pitchFamily="18" charset="0"/>
              </a:rPr>
              <a:t> Vijay </a:t>
            </a:r>
            <a:r>
              <a:rPr lang="en-US" sz="3600" dirty="0" err="1">
                <a:latin typeface="Times New Roman" panose="02020603050405020304" pitchFamily="18" charset="0"/>
                <a:cs typeface="Times New Roman" panose="02020603050405020304" pitchFamily="18" charset="0"/>
              </a:rPr>
              <a:t>Gohokar</a:t>
            </a:r>
            <a:r>
              <a:rPr lang="en-US" sz="3600" dirty="0">
                <a:latin typeface="Times New Roman" panose="02020603050405020304" pitchFamily="18" charset="0"/>
                <a:cs typeface="Times New Roman" panose="02020603050405020304" pitchFamily="18" charset="0"/>
              </a:rPr>
              <a:t>. “Automatic Investigation of Micronutrients and fertilizer dispense System using Microcontroller”. (ICRIEECE) 2018</a:t>
            </a:r>
          </a:p>
          <a:p>
            <a:r>
              <a:rPr lang="en-US" sz="3600" dirty="0">
                <a:latin typeface="Times New Roman" panose="02020603050405020304" pitchFamily="18" charset="0"/>
                <a:cs typeface="Times New Roman" panose="02020603050405020304" pitchFamily="18" charset="0"/>
              </a:rPr>
              <a:t>Bah. A, S.K. </a:t>
            </a:r>
            <a:r>
              <a:rPr lang="en-US" sz="3600" dirty="0" err="1">
                <a:latin typeface="Times New Roman" panose="02020603050405020304" pitchFamily="18" charset="0"/>
                <a:cs typeface="Times New Roman" panose="02020603050405020304" pitchFamily="18" charset="0"/>
              </a:rPr>
              <a:t>Balasundram</a:t>
            </a:r>
            <a:r>
              <a:rPr lang="en-US" sz="3600" dirty="0">
                <a:latin typeface="Times New Roman" panose="02020603050405020304" pitchFamily="18" charset="0"/>
                <a:cs typeface="Times New Roman" panose="02020603050405020304" pitchFamily="18" charset="0"/>
              </a:rPr>
              <a:t>, M.H.A. </a:t>
            </a:r>
            <a:r>
              <a:rPr lang="en-US" sz="3600" dirty="0" err="1">
                <a:latin typeface="Times New Roman" panose="02020603050405020304" pitchFamily="18" charset="0"/>
                <a:cs typeface="Times New Roman" panose="02020603050405020304" pitchFamily="18" charset="0"/>
              </a:rPr>
              <a:t>Husni</a:t>
            </a:r>
            <a:r>
              <a:rPr lang="en-US" sz="3600" dirty="0">
                <a:latin typeface="Times New Roman" panose="02020603050405020304" pitchFamily="18" charset="0"/>
                <a:cs typeface="Times New Roman" panose="02020603050405020304" pitchFamily="18" charset="0"/>
              </a:rPr>
              <a:t>. “Sensor Technologies for Precision Soil Nutrient Management and </a:t>
            </a:r>
            <a:r>
              <a:rPr lang="en-US" sz="3600" dirty="0" err="1">
                <a:latin typeface="Times New Roman" panose="02020603050405020304" pitchFamily="18" charset="0"/>
                <a:cs typeface="Times New Roman" panose="02020603050405020304" pitchFamily="18" charset="0"/>
              </a:rPr>
              <a:t>Monitoring”.American</a:t>
            </a:r>
            <a:r>
              <a:rPr lang="en-US" sz="3600" dirty="0">
                <a:latin typeface="Times New Roman" panose="02020603050405020304" pitchFamily="18" charset="0"/>
                <a:cs typeface="Times New Roman" panose="02020603050405020304" pitchFamily="18" charset="0"/>
              </a:rPr>
              <a:t> Journal of Agricultural and Biological Sciences 7 (1): 43-49, 2012</a:t>
            </a:r>
          </a:p>
          <a:p>
            <a:pPr lvl="0"/>
            <a:endParaRPr lang="en-US" dirty="0"/>
          </a:p>
        </p:txBody>
      </p:sp>
      <p:sp>
        <p:nvSpPr>
          <p:cNvPr id="4" name="Footer Placeholder 3"/>
          <p:cNvSpPr>
            <a:spLocks noGrp="1"/>
          </p:cNvSpPr>
          <p:nvPr>
            <p:ph type="ftr" sz="quarter" idx="11"/>
          </p:nvPr>
        </p:nvSpPr>
        <p:spPr/>
        <p:txBody>
          <a:bodyPr/>
          <a:lstStyle/>
          <a:p>
            <a:pPr>
              <a:defRPr/>
            </a:pPr>
            <a:r>
              <a:rPr lang="en-US"/>
              <a:t>Department of CSE, DSATM 2020-21</a:t>
            </a:r>
            <a:endParaRPr lang="en-IN"/>
          </a:p>
        </p:txBody>
      </p:sp>
      <p:sp>
        <p:nvSpPr>
          <p:cNvPr id="5" name="Slide Number Placeholder 4"/>
          <p:cNvSpPr>
            <a:spLocks noGrp="1"/>
          </p:cNvSpPr>
          <p:nvPr>
            <p:ph type="sldNum" sz="quarter" idx="12"/>
          </p:nvPr>
        </p:nvSpPr>
        <p:spPr/>
        <p:txBody>
          <a:bodyPr/>
          <a:lstStyle/>
          <a:p>
            <a:fld id="{78093063-C89A-4436-B1EA-6FAF9DA693C7}" type="slidenum">
              <a:rPr lang="en-IN" altLang="en-US" smtClean="0"/>
              <a:pPr/>
              <a:t>19</a:t>
            </a:fld>
            <a:endParaRPr lang="en-IN" altLang="en-US"/>
          </a:p>
        </p:txBody>
      </p:sp>
    </p:spTree>
    <p:extLst>
      <p:ext uri="{BB962C8B-B14F-4D97-AF65-F5344CB8AC3E}">
        <p14:creationId xmlns:p14="http://schemas.microsoft.com/office/powerpoint/2010/main" val="269256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95E836D-120B-4133-A704-9517BC286C2B}"/>
              </a:ext>
            </a:extLst>
          </p:cNvPr>
          <p:cNvSpPr>
            <a:spLocks noGrp="1"/>
          </p:cNvSpPr>
          <p:nvPr>
            <p:ph type="title"/>
          </p:nvPr>
        </p:nvSpPr>
        <p:spPr>
          <a:xfrm>
            <a:off x="281049" y="286515"/>
            <a:ext cx="10363200" cy="734765"/>
          </a:xfrm>
        </p:spPr>
        <p:txBody>
          <a:bodyPr>
            <a:normAutofit/>
          </a:bodyPr>
          <a:lstStyle/>
          <a:p>
            <a:r>
              <a:rPr lang="en-IN" altLang="en-US" sz="3600" b="1" dirty="0">
                <a:solidFill>
                  <a:schemeClr val="tx1"/>
                </a:solidFill>
                <a:latin typeface="Times New Roman" pitchFamily="18" charset="0"/>
                <a:cs typeface="Times New Roman" pitchFamily="18" charset="0"/>
              </a:rPr>
              <a:t>Agenda:</a:t>
            </a:r>
          </a:p>
        </p:txBody>
      </p:sp>
      <p:sp>
        <p:nvSpPr>
          <p:cNvPr id="3" name="Content Placeholder 2">
            <a:extLst>
              <a:ext uri="{FF2B5EF4-FFF2-40B4-BE49-F238E27FC236}">
                <a16:creationId xmlns:a16="http://schemas.microsoft.com/office/drawing/2014/main" id="{A353F5C0-BF40-448D-8510-2F597EFE4235}"/>
              </a:ext>
            </a:extLst>
          </p:cNvPr>
          <p:cNvSpPr>
            <a:spLocks noGrp="1"/>
          </p:cNvSpPr>
          <p:nvPr>
            <p:ph idx="1"/>
          </p:nvPr>
        </p:nvSpPr>
        <p:spPr>
          <a:xfrm>
            <a:off x="435429" y="1033155"/>
            <a:ext cx="11166763" cy="5057899"/>
          </a:xfrm>
        </p:spPr>
        <p:txBody>
          <a:bodyPr rtlCol="0">
            <a:normAutofit/>
          </a:bodyPr>
          <a:lstStyle/>
          <a:p>
            <a:pPr fontAlgn="auto">
              <a:lnSpc>
                <a:spcPct val="150000"/>
              </a:lnSpc>
              <a:spcAft>
                <a:spcPts val="0"/>
              </a:spcAft>
              <a:defRPr/>
            </a:pPr>
            <a:r>
              <a:rPr lang="en-IN" sz="2800" dirty="0">
                <a:latin typeface="Times New Roman" pitchFamily="18" charset="0"/>
                <a:cs typeface="Times New Roman" pitchFamily="18" charset="0"/>
              </a:rPr>
              <a:t>Introduction </a:t>
            </a:r>
          </a:p>
          <a:p>
            <a:pPr fontAlgn="auto">
              <a:lnSpc>
                <a:spcPct val="150000"/>
              </a:lnSpc>
              <a:spcAft>
                <a:spcPts val="0"/>
              </a:spcAft>
              <a:defRPr/>
            </a:pPr>
            <a:r>
              <a:rPr lang="en-US" sz="2800" dirty="0">
                <a:latin typeface="Times New Roman" pitchFamily="18" charset="0"/>
                <a:ea typeface="Times New Roman" pitchFamily="18" charset="0"/>
                <a:cs typeface="Times New Roman" pitchFamily="18" charset="0"/>
              </a:rPr>
              <a:t>Modules identified</a:t>
            </a:r>
          </a:p>
          <a:p>
            <a:pPr fontAlgn="auto">
              <a:lnSpc>
                <a:spcPct val="150000"/>
              </a:lnSpc>
              <a:spcAft>
                <a:spcPts val="0"/>
              </a:spcAft>
              <a:defRPr/>
            </a:pPr>
            <a:r>
              <a:rPr lang="en-IN" sz="2800" dirty="0">
                <a:latin typeface="Times New Roman" pitchFamily="18" charset="0"/>
                <a:cs typeface="Times New Roman" pitchFamily="18" charset="0"/>
              </a:rPr>
              <a:t>Algorithm</a:t>
            </a:r>
          </a:p>
          <a:p>
            <a:pPr fontAlgn="auto">
              <a:lnSpc>
                <a:spcPct val="150000"/>
              </a:lnSpc>
              <a:spcAft>
                <a:spcPts val="0"/>
              </a:spcAft>
              <a:defRPr/>
            </a:pPr>
            <a:r>
              <a:rPr lang="en-IN" sz="2800" dirty="0">
                <a:latin typeface="Times New Roman" pitchFamily="18" charset="0"/>
                <a:cs typeface="Times New Roman" pitchFamily="18" charset="0"/>
              </a:rPr>
              <a:t>Results</a:t>
            </a:r>
          </a:p>
          <a:p>
            <a:pPr fontAlgn="auto">
              <a:lnSpc>
                <a:spcPct val="150000"/>
              </a:lnSpc>
              <a:spcAft>
                <a:spcPts val="0"/>
              </a:spcAft>
              <a:defRPr/>
            </a:pPr>
            <a:r>
              <a:rPr lang="en-GB" sz="2800" dirty="0">
                <a:latin typeface="Times New Roman" pitchFamily="18" charset="0"/>
                <a:cs typeface="Times New Roman" pitchFamily="18" charset="0"/>
              </a:rPr>
              <a:t>Future scope</a:t>
            </a:r>
            <a:endParaRPr lang="en-IN" sz="2800" dirty="0">
              <a:latin typeface="Times New Roman" pitchFamily="18" charset="0"/>
              <a:cs typeface="Times New Roman" pitchFamily="18" charset="0"/>
            </a:endParaRPr>
          </a:p>
          <a:p>
            <a:pPr fontAlgn="auto">
              <a:lnSpc>
                <a:spcPct val="150000"/>
              </a:lnSpc>
              <a:spcAft>
                <a:spcPts val="0"/>
              </a:spcAft>
              <a:defRPr/>
            </a:pPr>
            <a:r>
              <a:rPr lang="en-IN" sz="2800" dirty="0">
                <a:latin typeface="Times New Roman" pitchFamily="18" charset="0"/>
                <a:cs typeface="Times New Roman" pitchFamily="18" charset="0"/>
              </a:rPr>
              <a:t>Conclusion</a:t>
            </a:r>
          </a:p>
          <a:p>
            <a:pPr fontAlgn="auto">
              <a:lnSpc>
                <a:spcPct val="150000"/>
              </a:lnSpc>
              <a:spcAft>
                <a:spcPts val="0"/>
              </a:spcAft>
              <a:defRPr/>
            </a:pPr>
            <a:r>
              <a:rPr lang="en-IN" sz="2800" dirty="0">
                <a:latin typeface="Times New Roman" pitchFamily="18" charset="0"/>
                <a:cs typeface="Times New Roman" pitchFamily="18" charset="0"/>
              </a:rPr>
              <a:t>Paper publication details</a:t>
            </a:r>
          </a:p>
        </p:txBody>
      </p:sp>
      <p:sp>
        <p:nvSpPr>
          <p:cNvPr id="5" name="Footer Placeholder 4"/>
          <p:cNvSpPr>
            <a:spLocks noGrp="1"/>
          </p:cNvSpPr>
          <p:nvPr>
            <p:ph type="ftr" sz="quarter" idx="11"/>
          </p:nvPr>
        </p:nvSpPr>
        <p:spPr>
          <a:xfrm>
            <a:off x="5874327" y="6231577"/>
            <a:ext cx="5283200" cy="457200"/>
          </a:xfrm>
        </p:spPr>
        <p:txBody>
          <a:bodyPr/>
          <a:lstStyle/>
          <a:p>
            <a:pPr algn="r">
              <a:defRPr/>
            </a:pPr>
            <a:r>
              <a:rPr lang="en-US" dirty="0"/>
              <a:t>Department of CSE, DSATM 2020-21</a:t>
            </a:r>
            <a:endParaRPr lang="en-IN" dirty="0"/>
          </a:p>
        </p:txBody>
      </p:sp>
      <p:sp>
        <p:nvSpPr>
          <p:cNvPr id="6" name="Slide Number Placeholder 5"/>
          <p:cNvSpPr>
            <a:spLocks noGrp="1"/>
          </p:cNvSpPr>
          <p:nvPr>
            <p:ph type="sldNum" sz="quarter" idx="12"/>
          </p:nvPr>
        </p:nvSpPr>
        <p:spPr>
          <a:xfrm>
            <a:off x="11274751" y="6150924"/>
            <a:ext cx="609600" cy="457200"/>
          </a:xfrm>
        </p:spPr>
        <p:txBody>
          <a:bodyPr/>
          <a:lstStyle/>
          <a:p>
            <a:fld id="{78093063-C89A-4436-B1EA-6FAF9DA693C7}" type="slidenum">
              <a:rPr lang="en-IN" altLang="en-US" smtClean="0"/>
              <a:pPr/>
              <a:t>2</a:t>
            </a:fld>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ECD5E23C-D9FE-4694-A308-4FE833036396}"/>
              </a:ext>
            </a:extLst>
          </p:cNvPr>
          <p:cNvSpPr>
            <a:spLocks noGrp="1"/>
          </p:cNvSpPr>
          <p:nvPr>
            <p:ph idx="1"/>
          </p:nvPr>
        </p:nvSpPr>
        <p:spPr/>
        <p:txBody>
          <a:bodyPr/>
          <a:lstStyle/>
          <a:p>
            <a:pPr marL="0" indent="0" algn="ctr">
              <a:buFont typeface="Arial" panose="020B0604020202020204" pitchFamily="34" charset="0"/>
              <a:buNone/>
            </a:pPr>
            <a:endParaRPr lang="en-IN" altLang="en-US" dirty="0">
              <a:latin typeface="Times New Roman" pitchFamily="18" charset="0"/>
              <a:cs typeface="Times New Roman" pitchFamily="18" charset="0"/>
            </a:endParaRPr>
          </a:p>
          <a:p>
            <a:pPr marL="0" indent="0" algn="ctr">
              <a:buFont typeface="Arial" panose="020B0604020202020204" pitchFamily="34" charset="0"/>
              <a:buNone/>
            </a:pPr>
            <a:endParaRPr lang="en-IN" altLang="en-US" dirty="0">
              <a:latin typeface="Times New Roman" pitchFamily="18" charset="0"/>
              <a:cs typeface="Times New Roman" pitchFamily="18" charset="0"/>
            </a:endParaRPr>
          </a:p>
          <a:p>
            <a:pPr marL="0" indent="0" algn="ctr">
              <a:buFont typeface="Arial" panose="020B0604020202020204" pitchFamily="34" charset="0"/>
              <a:buNone/>
            </a:pPr>
            <a:r>
              <a:rPr lang="en-IN" altLang="en-US" sz="7200" dirty="0">
                <a:latin typeface="Times New Roman" pitchFamily="18" charset="0"/>
                <a:cs typeface="Times New Roman" pitchFamily="18" charset="0"/>
              </a:rPr>
              <a:t>Q &amp; A</a:t>
            </a:r>
          </a:p>
        </p:txBody>
      </p:sp>
      <p:sp>
        <p:nvSpPr>
          <p:cNvPr id="4" name="Footer Placeholder 3"/>
          <p:cNvSpPr>
            <a:spLocks noGrp="1"/>
          </p:cNvSpPr>
          <p:nvPr>
            <p:ph type="ftr" sz="quarter" idx="11"/>
          </p:nvPr>
        </p:nvSpPr>
        <p:spPr>
          <a:xfrm>
            <a:off x="5660571" y="6231577"/>
            <a:ext cx="5283200" cy="457200"/>
          </a:xfrm>
        </p:spPr>
        <p:txBody>
          <a:bodyPr/>
          <a:lstStyle/>
          <a:p>
            <a:pPr algn="r">
              <a:defRPr/>
            </a:pPr>
            <a:r>
              <a:rPr lang="en-US" dirty="0"/>
              <a:t>Department of CSE, DSATM 2020-21</a:t>
            </a:r>
            <a:endParaRPr lang="en-IN" dirty="0"/>
          </a:p>
        </p:txBody>
      </p:sp>
      <p:sp>
        <p:nvSpPr>
          <p:cNvPr id="5" name="Slide Number Placeholder 4"/>
          <p:cNvSpPr>
            <a:spLocks noGrp="1"/>
          </p:cNvSpPr>
          <p:nvPr>
            <p:ph type="sldNum" sz="quarter" idx="12"/>
          </p:nvPr>
        </p:nvSpPr>
        <p:spPr>
          <a:xfrm>
            <a:off x="11203499" y="6245926"/>
            <a:ext cx="609600" cy="457200"/>
          </a:xfrm>
        </p:spPr>
        <p:txBody>
          <a:bodyPr/>
          <a:lstStyle/>
          <a:p>
            <a:fld id="{78093063-C89A-4436-B1EA-6FAF9DA693C7}" type="slidenum">
              <a:rPr lang="en-IN" altLang="en-US" smtClean="0"/>
              <a:pPr/>
              <a:t>20</a:t>
            </a:fld>
            <a:endParaRPr lang="en-I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D5EC2233-4B7A-4647-836C-48DCDA6C6426}"/>
              </a:ext>
            </a:extLst>
          </p:cNvPr>
          <p:cNvSpPr>
            <a:spLocks noGrp="1"/>
          </p:cNvSpPr>
          <p:nvPr>
            <p:ph idx="1"/>
          </p:nvPr>
        </p:nvSpPr>
        <p:spPr>
          <a:xfrm>
            <a:off x="838200" y="395290"/>
            <a:ext cx="10515600" cy="5781675"/>
          </a:xfrm>
        </p:spPr>
        <p:txBody>
          <a:bodyPr/>
          <a:lstStyle/>
          <a:p>
            <a:pPr marL="0" indent="0" algn="ctr">
              <a:buFont typeface="Arial" panose="020B0604020202020204" pitchFamily="34" charset="0"/>
              <a:buNone/>
            </a:pPr>
            <a:endParaRPr lang="en-IN" altLang="en-US" sz="7200" dirty="0">
              <a:latin typeface="Times New Roman" pitchFamily="18" charset="0"/>
              <a:cs typeface="Times New Roman" pitchFamily="18" charset="0"/>
            </a:endParaRPr>
          </a:p>
          <a:p>
            <a:pPr marL="0" indent="0" algn="ctr">
              <a:buFont typeface="Arial" panose="020B0604020202020204" pitchFamily="34" charset="0"/>
              <a:buNone/>
            </a:pPr>
            <a:endParaRPr lang="en-IN" altLang="en-US" sz="7200" dirty="0">
              <a:latin typeface="Times New Roman" pitchFamily="18" charset="0"/>
              <a:cs typeface="Times New Roman" pitchFamily="18" charset="0"/>
            </a:endParaRPr>
          </a:p>
          <a:p>
            <a:pPr marL="0" indent="0" algn="ctr">
              <a:buFont typeface="Arial" panose="020B0604020202020204" pitchFamily="34" charset="0"/>
              <a:buNone/>
            </a:pPr>
            <a:r>
              <a:rPr lang="en-IN" altLang="en-US" sz="7200" dirty="0">
                <a:latin typeface="Times New Roman" pitchFamily="18" charset="0"/>
                <a:cs typeface="Times New Roman" pitchFamily="18" charset="0"/>
              </a:rPr>
              <a:t>Thank You</a:t>
            </a:r>
          </a:p>
        </p:txBody>
      </p:sp>
      <p:sp>
        <p:nvSpPr>
          <p:cNvPr id="4" name="Footer Placeholder 3"/>
          <p:cNvSpPr>
            <a:spLocks noGrp="1"/>
          </p:cNvSpPr>
          <p:nvPr>
            <p:ph type="ftr" sz="quarter" idx="11"/>
          </p:nvPr>
        </p:nvSpPr>
        <p:spPr>
          <a:xfrm>
            <a:off x="5826827" y="6219701"/>
            <a:ext cx="5283200" cy="457200"/>
          </a:xfrm>
        </p:spPr>
        <p:txBody>
          <a:bodyPr/>
          <a:lstStyle/>
          <a:p>
            <a:pPr algn="r">
              <a:defRPr/>
            </a:pPr>
            <a:r>
              <a:rPr lang="en-US" dirty="0"/>
              <a:t>Department of CSE, DSATM 2020-21</a:t>
            </a:r>
            <a:endParaRPr lang="en-IN" dirty="0"/>
          </a:p>
        </p:txBody>
      </p:sp>
      <p:sp>
        <p:nvSpPr>
          <p:cNvPr id="5" name="Slide Number Placeholder 4"/>
          <p:cNvSpPr>
            <a:spLocks noGrp="1"/>
          </p:cNvSpPr>
          <p:nvPr>
            <p:ph type="sldNum" sz="quarter" idx="12"/>
          </p:nvPr>
        </p:nvSpPr>
        <p:spPr>
          <a:xfrm>
            <a:off x="11262875" y="6222175"/>
            <a:ext cx="609600" cy="457200"/>
          </a:xfrm>
        </p:spPr>
        <p:txBody>
          <a:bodyPr/>
          <a:lstStyle/>
          <a:p>
            <a:fld id="{78093063-C89A-4436-B1EA-6FAF9DA693C7}" type="slidenum">
              <a:rPr lang="en-IN" altLang="en-US" smtClean="0"/>
              <a:pPr/>
              <a:t>21</a:t>
            </a:fld>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7C67C3E-47D3-44B7-A3F3-C569D2D6AE0A}"/>
              </a:ext>
            </a:extLst>
          </p:cNvPr>
          <p:cNvSpPr>
            <a:spLocks noGrp="1"/>
          </p:cNvSpPr>
          <p:nvPr>
            <p:ph type="title"/>
          </p:nvPr>
        </p:nvSpPr>
        <p:spPr>
          <a:xfrm>
            <a:off x="281051" y="357765"/>
            <a:ext cx="10363200" cy="758516"/>
          </a:xfrm>
        </p:spPr>
        <p:txBody>
          <a:bodyPr>
            <a:normAutofit/>
          </a:bodyPr>
          <a:lstStyle/>
          <a:p>
            <a:pPr algn="ctr"/>
            <a:r>
              <a:rPr lang="en-IN" altLang="en-US" sz="3600" b="1" dirty="0">
                <a:solidFill>
                  <a:schemeClr val="tx1"/>
                </a:solidFill>
                <a:latin typeface="Times New Roman" pitchFamily="18" charset="0"/>
                <a:cs typeface="Times New Roman" pitchFamily="18" charset="0"/>
              </a:rPr>
              <a:t>Introduction</a:t>
            </a:r>
          </a:p>
        </p:txBody>
      </p:sp>
      <p:sp>
        <p:nvSpPr>
          <p:cNvPr id="6147" name="Content Placeholder 2">
            <a:extLst>
              <a:ext uri="{FF2B5EF4-FFF2-40B4-BE49-F238E27FC236}">
                <a16:creationId xmlns:a16="http://schemas.microsoft.com/office/drawing/2014/main" id="{5570FA58-6981-4FDA-BA65-69C95BDCDF42}"/>
              </a:ext>
            </a:extLst>
          </p:cNvPr>
          <p:cNvSpPr>
            <a:spLocks noGrp="1"/>
          </p:cNvSpPr>
          <p:nvPr>
            <p:ph idx="1"/>
          </p:nvPr>
        </p:nvSpPr>
        <p:spPr>
          <a:xfrm>
            <a:off x="364176" y="1227909"/>
            <a:ext cx="11496899" cy="4922520"/>
          </a:xfrm>
        </p:spPr>
        <p:txBody>
          <a:bodyPr>
            <a:normAutofit lnSpcReduction="10000"/>
          </a:bodyPr>
          <a:lstStyle/>
          <a:p>
            <a:pPr>
              <a:lnSpc>
                <a:spcPct val="150000"/>
              </a:lnSpc>
              <a:defRPr/>
            </a:pPr>
            <a:r>
              <a:rPr lang="en-IN" altLang="en-US" sz="2400" dirty="0">
                <a:latin typeface="Times New Roman" pitchFamily="18" charset="0"/>
                <a:cs typeface="Times New Roman" pitchFamily="18" charset="0"/>
              </a:rPr>
              <a:t>Creating a system that identify the </a:t>
            </a:r>
            <a:r>
              <a:rPr lang="en-US" altLang="en-US" sz="2400" dirty="0">
                <a:latin typeface="Times New Roman" pitchFamily="18" charset="0"/>
                <a:cs typeface="Times New Roman" pitchFamily="18" charset="0"/>
              </a:rPr>
              <a:t>crop by data of certain</a:t>
            </a:r>
            <a:r>
              <a:rPr lang="en-IN" altLang="en-US" sz="2400" dirty="0">
                <a:latin typeface="Times New Roman" pitchFamily="18" charset="0"/>
                <a:cs typeface="Times New Roman" pitchFamily="18" charset="0"/>
              </a:rPr>
              <a:t> basic soil parameters(temperature, humidity, rain, soil moisture, etc) .</a:t>
            </a:r>
          </a:p>
          <a:p>
            <a:pPr>
              <a:lnSpc>
                <a:spcPct val="150000"/>
              </a:lnSpc>
              <a:defRPr/>
            </a:pPr>
            <a:r>
              <a:rPr lang="en-IN" altLang="en-US" sz="2400" dirty="0">
                <a:latin typeface="Times New Roman" pitchFamily="18" charset="0"/>
                <a:cs typeface="Times New Roman" pitchFamily="18" charset="0"/>
              </a:rPr>
              <a:t>Comparison between standard data and measured data is done based on predefined parameters.</a:t>
            </a:r>
            <a:endParaRPr lang="en-US" sz="2400" dirty="0">
              <a:latin typeface="Times New Roman" pitchFamily="18" charset="0"/>
              <a:cs typeface="Times New Roman" pitchFamily="18" charset="0"/>
            </a:endParaRPr>
          </a:p>
          <a:p>
            <a:pPr>
              <a:lnSpc>
                <a:spcPct val="150000"/>
              </a:lnSpc>
              <a:defRPr/>
            </a:pPr>
            <a:r>
              <a:rPr lang="en-US" sz="2400" dirty="0">
                <a:latin typeface="Times New Roman" pitchFamily="18" charset="0"/>
                <a:cs typeface="Times New Roman" pitchFamily="18" charset="0"/>
              </a:rPr>
              <a:t>The model is portable and used by farmers directly in the fields to measure the various basic parameters.</a:t>
            </a:r>
          </a:p>
          <a:p>
            <a:pPr>
              <a:lnSpc>
                <a:spcPct val="150000"/>
              </a:lnSpc>
              <a:defRPr/>
            </a:pPr>
            <a:r>
              <a:rPr lang="en-US" sz="2400" dirty="0">
                <a:latin typeface="Times New Roman" pitchFamily="18" charset="0"/>
                <a:cs typeface="Times New Roman" pitchFamily="18" charset="0"/>
              </a:rPr>
              <a:t>We are going to construct a smart agricultural monitoring system which can collect crucial agricultural data and send it to an IoT platform or the csv file in real time where the data can be logged and analyzed.</a:t>
            </a:r>
            <a:endParaRPr lang="en-IN" altLang="en-US" sz="2400" dirty="0">
              <a:latin typeface="Times New Roman" pitchFamily="18" charset="0"/>
              <a:cs typeface="Times New Roman" pitchFamily="18" charset="0"/>
            </a:endParaRPr>
          </a:p>
          <a:p>
            <a:pPr>
              <a:lnSpc>
                <a:spcPct val="150000"/>
              </a:lnSpc>
            </a:pPr>
            <a:endParaRPr lang="en-IN" altLang="en-US" sz="1600" dirty="0">
              <a:latin typeface="Times New Roman" pitchFamily="18" charset="0"/>
              <a:cs typeface="Times New Roman" pitchFamily="18" charset="0"/>
            </a:endParaRPr>
          </a:p>
          <a:p>
            <a:pPr>
              <a:lnSpc>
                <a:spcPct val="150000"/>
              </a:lnSpc>
            </a:pPr>
            <a:endParaRPr lang="en-IN" alt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5719948" y="6243452"/>
            <a:ext cx="5283200" cy="457200"/>
          </a:xfrm>
        </p:spPr>
        <p:txBody>
          <a:bodyPr/>
          <a:lstStyle/>
          <a:p>
            <a:pPr algn="r">
              <a:defRPr/>
            </a:pPr>
            <a:r>
              <a:rPr lang="en-US" dirty="0"/>
              <a:t>Department of CSE, DSATM 2020-21</a:t>
            </a:r>
            <a:endParaRPr lang="en-IN" dirty="0"/>
          </a:p>
        </p:txBody>
      </p:sp>
      <p:sp>
        <p:nvSpPr>
          <p:cNvPr id="6" name="Slide Number Placeholder 5"/>
          <p:cNvSpPr>
            <a:spLocks noGrp="1"/>
          </p:cNvSpPr>
          <p:nvPr>
            <p:ph type="sldNum" sz="quarter" idx="12"/>
          </p:nvPr>
        </p:nvSpPr>
        <p:spPr>
          <a:xfrm>
            <a:off x="11215373" y="6245926"/>
            <a:ext cx="609600" cy="457200"/>
          </a:xfrm>
        </p:spPr>
        <p:txBody>
          <a:bodyPr/>
          <a:lstStyle/>
          <a:p>
            <a:fld id="{78093063-C89A-4436-B1EA-6FAF9DA693C7}" type="slidenum">
              <a:rPr lang="en-IN" altLang="en-US" smtClean="0"/>
              <a:pPr/>
              <a:t>3</a:t>
            </a:fld>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5945" y="744583"/>
            <a:ext cx="11782697" cy="4963886"/>
          </a:xfrm>
        </p:spPr>
        <p:txBody>
          <a:bodyPr>
            <a:normAutofit/>
          </a:bodyPr>
          <a:lstStyle/>
          <a:p>
            <a:pPr algn="just">
              <a:lnSpc>
                <a:spcPct val="150000"/>
              </a:lnSpc>
            </a:pPr>
            <a:r>
              <a:rPr lang="en-US" sz="2400" dirty="0">
                <a:latin typeface="Times New Roman" pitchFamily="18" charset="0"/>
                <a:cs typeface="Times New Roman" pitchFamily="18" charset="0"/>
              </a:rPr>
              <a:t>Smart agriculture monitoring system or simply smart farming is an emerging technology concept where data from several agricultural fields ranging from small to large scale and its surrounding are collected using smart electronic sensors.</a:t>
            </a:r>
          </a:p>
          <a:p>
            <a:pPr algn="just">
              <a:lnSpc>
                <a:spcPct val="150000"/>
              </a:lnSpc>
            </a:pP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The collected data are analyzed by local farmers to draw short term and long term conclusion on weather pattern, soil fertility, current quality of crops, amount of water that will be required for next week to a month etc.</a:t>
            </a:r>
          </a:p>
        </p:txBody>
      </p:sp>
      <p:sp>
        <p:nvSpPr>
          <p:cNvPr id="3" name="Footer Placeholder 2"/>
          <p:cNvSpPr>
            <a:spLocks noGrp="1"/>
          </p:cNvSpPr>
          <p:nvPr>
            <p:ph type="ftr" sz="quarter" idx="11"/>
          </p:nvPr>
        </p:nvSpPr>
        <p:spPr>
          <a:xfrm>
            <a:off x="8059791" y="6172200"/>
            <a:ext cx="3135079" cy="457200"/>
          </a:xfrm>
        </p:spPr>
        <p:txBody>
          <a:bodyPr/>
          <a:lstStyle/>
          <a:p>
            <a:pPr>
              <a:defRPr/>
            </a:pPr>
            <a:r>
              <a:rPr lang="en-US" dirty="0"/>
              <a:t>Department of CSE, DSATM 2020-21</a:t>
            </a:r>
            <a:endParaRPr lang="en-IN" dirty="0"/>
          </a:p>
        </p:txBody>
      </p:sp>
      <p:sp>
        <p:nvSpPr>
          <p:cNvPr id="4" name="Slide Number Placeholder 3"/>
          <p:cNvSpPr>
            <a:spLocks noGrp="1"/>
          </p:cNvSpPr>
          <p:nvPr>
            <p:ph type="sldNum" sz="quarter" idx="12"/>
          </p:nvPr>
        </p:nvSpPr>
        <p:spPr>
          <a:xfrm>
            <a:off x="11220244" y="6210300"/>
            <a:ext cx="609600" cy="457200"/>
          </a:xfrm>
        </p:spPr>
        <p:txBody>
          <a:bodyPr/>
          <a:lstStyle/>
          <a:p>
            <a:pPr algn="just"/>
            <a:fld id="{78093063-C89A-4436-B1EA-6FAF9DA693C7}" type="slidenum">
              <a:rPr lang="en-IN" altLang="en-US" smtClean="0"/>
              <a:pPr algn="just"/>
              <a:t>4</a:t>
            </a:fld>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84374DD-CFB4-4FE9-822D-048D88DA5A2C}"/>
              </a:ext>
            </a:extLst>
          </p:cNvPr>
          <p:cNvSpPr>
            <a:spLocks noGrp="1"/>
          </p:cNvSpPr>
          <p:nvPr>
            <p:ph type="title"/>
          </p:nvPr>
        </p:nvSpPr>
        <p:spPr>
          <a:xfrm>
            <a:off x="221673" y="274640"/>
            <a:ext cx="11783095" cy="770391"/>
          </a:xfrm>
        </p:spPr>
        <p:txBody>
          <a:bodyPr>
            <a:normAutofit/>
          </a:bodyPr>
          <a:lstStyle/>
          <a:p>
            <a:pPr algn="ctr"/>
            <a:r>
              <a:rPr lang="en-IN" altLang="en-US" sz="3600" b="1" dirty="0">
                <a:solidFill>
                  <a:schemeClr val="tx1">
                    <a:lumMod val="95000"/>
                    <a:lumOff val="5000"/>
                  </a:schemeClr>
                </a:solidFill>
                <a:latin typeface="Times New Roman" pitchFamily="18" charset="0"/>
                <a:cs typeface="Times New Roman" pitchFamily="18" charset="0"/>
              </a:rPr>
              <a:t>Block Diagram</a:t>
            </a:r>
          </a:p>
        </p:txBody>
      </p:sp>
      <p:sp>
        <p:nvSpPr>
          <p:cNvPr id="5" name="Footer Placeholder 4"/>
          <p:cNvSpPr>
            <a:spLocks noGrp="1"/>
          </p:cNvSpPr>
          <p:nvPr>
            <p:ph type="ftr" sz="quarter" idx="11"/>
          </p:nvPr>
        </p:nvSpPr>
        <p:spPr>
          <a:xfrm>
            <a:off x="5862452" y="6184075"/>
            <a:ext cx="5283200" cy="457200"/>
          </a:xfrm>
        </p:spPr>
        <p:txBody>
          <a:bodyPr/>
          <a:lstStyle/>
          <a:p>
            <a:pPr algn="r">
              <a:defRPr/>
            </a:pPr>
            <a:r>
              <a:rPr lang="en-US" dirty="0"/>
              <a:t>Department of CSE, DSATM 2020-21</a:t>
            </a:r>
            <a:endParaRPr lang="en-IN" dirty="0"/>
          </a:p>
        </p:txBody>
      </p:sp>
      <p:sp>
        <p:nvSpPr>
          <p:cNvPr id="6" name="Slide Number Placeholder 5"/>
          <p:cNvSpPr>
            <a:spLocks noGrp="1"/>
          </p:cNvSpPr>
          <p:nvPr>
            <p:ph type="sldNum" sz="quarter" idx="12"/>
          </p:nvPr>
        </p:nvSpPr>
        <p:spPr>
          <a:xfrm>
            <a:off x="11251000" y="6245926"/>
            <a:ext cx="609600" cy="457200"/>
          </a:xfrm>
        </p:spPr>
        <p:txBody>
          <a:bodyPr/>
          <a:lstStyle/>
          <a:p>
            <a:fld id="{78093063-C89A-4436-B1EA-6FAF9DA693C7}" type="slidenum">
              <a:rPr lang="en-IN" altLang="en-US" smtClean="0"/>
              <a:pPr/>
              <a:t>5</a:t>
            </a:fld>
            <a:endParaRPr lang="en-IN" altLang="en-US"/>
          </a:p>
        </p:txBody>
      </p:sp>
      <p:sp>
        <p:nvSpPr>
          <p:cNvPr id="40962" name="AutoShape 2" descr="blob:https://web.whatsapp.com/07a36466-a012-4d91-bf65-192e8303f34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2084833" y="1333069"/>
            <a:ext cx="10553891" cy="59331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A4D6DD3-89C4-4DD8-94EF-3D348C0F2B59}"/>
              </a:ext>
            </a:extLst>
          </p:cNvPr>
          <p:cNvSpPr>
            <a:spLocks noGrp="1"/>
          </p:cNvSpPr>
          <p:nvPr>
            <p:ph type="title"/>
          </p:nvPr>
        </p:nvSpPr>
        <p:spPr>
          <a:xfrm>
            <a:off x="387927" y="357768"/>
            <a:ext cx="10363200" cy="782265"/>
          </a:xfrm>
        </p:spPr>
        <p:txBody>
          <a:bodyPr>
            <a:normAutofit/>
          </a:bodyPr>
          <a:lstStyle/>
          <a:p>
            <a:pPr algn="ctr"/>
            <a:r>
              <a:rPr lang="en-IN" altLang="en-US" sz="2800" b="1" dirty="0">
                <a:solidFill>
                  <a:schemeClr val="tx1">
                    <a:lumMod val="95000"/>
                    <a:lumOff val="5000"/>
                  </a:schemeClr>
                </a:solidFill>
                <a:latin typeface="Times New Roman" pitchFamily="18" charset="0"/>
                <a:cs typeface="Times New Roman" pitchFamily="18" charset="0"/>
              </a:rPr>
              <a:t>Modules 1</a:t>
            </a:r>
          </a:p>
        </p:txBody>
      </p:sp>
      <p:sp>
        <p:nvSpPr>
          <p:cNvPr id="9219" name="Content Placeholder 2">
            <a:extLst>
              <a:ext uri="{FF2B5EF4-FFF2-40B4-BE49-F238E27FC236}">
                <a16:creationId xmlns:a16="http://schemas.microsoft.com/office/drawing/2014/main" id="{C53F268E-69C2-42A9-B143-A26506789210}"/>
              </a:ext>
            </a:extLst>
          </p:cNvPr>
          <p:cNvSpPr>
            <a:spLocks noGrp="1"/>
          </p:cNvSpPr>
          <p:nvPr>
            <p:ph idx="1"/>
          </p:nvPr>
        </p:nvSpPr>
        <p:spPr>
          <a:xfrm>
            <a:off x="269175" y="1186542"/>
            <a:ext cx="11297392" cy="4893624"/>
          </a:xfrm>
        </p:spPr>
        <p:txBody>
          <a:bodyPr>
            <a:normAutofit/>
          </a:bodyPr>
          <a:lstStyle/>
          <a:p>
            <a:r>
              <a:rPr lang="en-US" altLang="en-US" sz="2400" b="1" dirty="0">
                <a:latin typeface="Times New Roman" pitchFamily="18" charset="0"/>
                <a:cs typeface="Times New Roman" pitchFamily="18" charset="0"/>
              </a:rPr>
              <a:t>Sensor:</a:t>
            </a:r>
            <a:r>
              <a:rPr lang="en-US" alt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This project consists of Arduino as brain and we are utilizing 4 sensors which measures six different environmental factors that crop’s growth and nourishment depend on.</a:t>
            </a:r>
            <a:endParaRPr lang="en-US" altLang="en-US" sz="2400" dirty="0">
              <a:latin typeface="Times New Roman" pitchFamily="18" charset="0"/>
              <a:cs typeface="Times New Roman" pitchFamily="18" charset="0"/>
            </a:endParaRPr>
          </a:p>
          <a:p>
            <a:pPr marL="0" indent="0">
              <a:buNone/>
            </a:pPr>
            <a:r>
              <a:rPr lang="en-IN" altLang="en-US" sz="2400" b="1" dirty="0">
                <a:latin typeface="Times New Roman" pitchFamily="18" charset="0"/>
                <a:cs typeface="Times New Roman" pitchFamily="18" charset="0"/>
              </a:rPr>
              <a:t>1.Light Sensor:</a:t>
            </a:r>
          </a:p>
          <a:p>
            <a:endParaRPr lang="en-US" altLang="en-US" sz="2400" dirty="0">
              <a:latin typeface="Times New Roman" pitchFamily="18" charset="0"/>
              <a:cs typeface="Times New Roman" pitchFamily="18" charset="0"/>
            </a:endParaRPr>
          </a:p>
          <a:p>
            <a:endParaRPr lang="en-US" altLang="en-US" sz="2400" dirty="0">
              <a:latin typeface="Times New Roman" pitchFamily="18" charset="0"/>
              <a:cs typeface="Times New Roman" pitchFamily="18" charset="0"/>
            </a:endParaRPr>
          </a:p>
          <a:p>
            <a:endParaRPr lang="en-US" altLang="en-US" sz="2400" dirty="0">
              <a:latin typeface="Times New Roman" pitchFamily="18" charset="0"/>
              <a:cs typeface="Times New Roman" pitchFamily="18" charset="0"/>
            </a:endParaRPr>
          </a:p>
          <a:p>
            <a:r>
              <a:rPr lang="en-US" altLang="en-US" sz="2400" dirty="0">
                <a:latin typeface="Times New Roman" pitchFamily="18" charset="0"/>
                <a:cs typeface="Times New Roman" pitchFamily="18" charset="0"/>
              </a:rPr>
              <a:t>The amount of light received on a plot is measured using LDR(Light Dependent Register) or photo-register. </a:t>
            </a:r>
          </a:p>
          <a:p>
            <a:pPr marL="0" indent="0">
              <a:buNone/>
            </a:pPr>
            <a:endParaRPr lang="en-US" altLang="en-US" sz="2400"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5672447" y="6231577"/>
            <a:ext cx="5283200" cy="457200"/>
          </a:xfrm>
        </p:spPr>
        <p:txBody>
          <a:bodyPr/>
          <a:lstStyle/>
          <a:p>
            <a:pPr algn="r">
              <a:defRPr/>
            </a:pPr>
            <a:r>
              <a:rPr lang="en-US" dirty="0"/>
              <a:t>Department of CSE, DSATM 2020-21</a:t>
            </a:r>
            <a:endParaRPr lang="en-IN" dirty="0"/>
          </a:p>
        </p:txBody>
      </p:sp>
      <p:sp>
        <p:nvSpPr>
          <p:cNvPr id="6" name="Slide Number Placeholder 5"/>
          <p:cNvSpPr>
            <a:spLocks noGrp="1"/>
          </p:cNvSpPr>
          <p:nvPr>
            <p:ph type="sldNum" sz="quarter" idx="12"/>
          </p:nvPr>
        </p:nvSpPr>
        <p:spPr>
          <a:xfrm>
            <a:off x="11120371" y="6198425"/>
            <a:ext cx="609600" cy="457200"/>
          </a:xfrm>
        </p:spPr>
        <p:txBody>
          <a:bodyPr/>
          <a:lstStyle/>
          <a:p>
            <a:fld id="{78093063-C89A-4436-B1EA-6FAF9DA693C7}" type="slidenum">
              <a:rPr lang="en-IN" altLang="en-US" smtClean="0"/>
              <a:pPr/>
              <a:t>6</a:t>
            </a:fld>
            <a:endParaRPr lang="en-IN" altLang="en-US"/>
          </a:p>
        </p:txBody>
      </p:sp>
      <p:pic>
        <p:nvPicPr>
          <p:cNvPr id="8" name="Picture 1"/>
          <p:cNvPicPr>
            <a:picLocks noChangeAspect="1" noChangeArrowheads="1"/>
          </p:cNvPicPr>
          <p:nvPr/>
        </p:nvPicPr>
        <p:blipFill>
          <a:blip r:embed="rId2" cstate="print"/>
          <a:srcRect/>
          <a:stretch>
            <a:fillRect/>
          </a:stretch>
        </p:blipFill>
        <p:spPr bwMode="auto">
          <a:xfrm>
            <a:off x="4206241" y="2851485"/>
            <a:ext cx="1946367" cy="127534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1258" y="209006"/>
            <a:ext cx="11625943" cy="5943600"/>
          </a:xfrm>
        </p:spPr>
        <p:txBody>
          <a:bodyPr>
            <a:normAutofit/>
          </a:bodyPr>
          <a:lstStyle/>
          <a:p>
            <a:r>
              <a:rPr lang="en-IN" altLang="en-US" sz="2400" b="1" dirty="0">
                <a:latin typeface="Times New Roman" pitchFamily="18" charset="0"/>
                <a:cs typeface="Times New Roman" pitchFamily="18" charset="0"/>
              </a:rPr>
              <a:t>2.Gas Sensor:</a:t>
            </a:r>
          </a:p>
          <a:p>
            <a:endParaRPr lang="en-IN" altLang="en-US" sz="24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quality of air needed for the plants is measured using gas sensor(like MQ135). </a:t>
            </a:r>
          </a:p>
          <a:p>
            <a:r>
              <a:rPr lang="en-US" sz="2400" dirty="0">
                <a:latin typeface="Times New Roman" pitchFamily="18" charset="0"/>
                <a:cs typeface="Times New Roman" pitchFamily="18" charset="0"/>
              </a:rPr>
              <a:t>MQ135 has 4 terminals and out of which 3 of them are used(</a:t>
            </a:r>
            <a:r>
              <a:rPr lang="en-US" sz="2400" dirty="0" err="1">
                <a:latin typeface="Times New Roman" pitchFamily="18" charset="0"/>
                <a:cs typeface="Times New Roman" pitchFamily="18" charset="0"/>
              </a:rPr>
              <a:t>Vcc,GND</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Aout</a:t>
            </a:r>
            <a:r>
              <a:rPr lang="en-US" sz="2400" dirty="0">
                <a:latin typeface="Times New Roman" pitchFamily="18" charset="0"/>
                <a:cs typeface="Times New Roman" pitchFamily="18" charset="0"/>
              </a:rPr>
              <a:t>).</a:t>
            </a:r>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78093063-C89A-4436-B1EA-6FAF9DA693C7}" type="slidenum">
              <a:rPr lang="en-IN" altLang="en-US" smtClean="0"/>
              <a:pPr/>
              <a:t>7</a:t>
            </a:fld>
            <a:endParaRPr lang="en-IN" altLang="en-US"/>
          </a:p>
        </p:txBody>
      </p:sp>
      <p:pic>
        <p:nvPicPr>
          <p:cNvPr id="8" name="Picture 2"/>
          <p:cNvPicPr>
            <a:picLocks noChangeAspect="1" noChangeArrowheads="1"/>
          </p:cNvPicPr>
          <p:nvPr/>
        </p:nvPicPr>
        <p:blipFill>
          <a:blip r:embed="rId2" cstate="print"/>
          <a:srcRect/>
          <a:stretch>
            <a:fillRect/>
          </a:stretch>
        </p:blipFill>
        <p:spPr bwMode="auto">
          <a:xfrm>
            <a:off x="4363001" y="836023"/>
            <a:ext cx="2468881" cy="177654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7385" y="209006"/>
            <a:ext cx="11295017" cy="5810794"/>
          </a:xfrm>
        </p:spPr>
        <p:txBody>
          <a:bodyPr/>
          <a:lstStyle/>
          <a:p>
            <a:pPr marL="0" indent="0">
              <a:buNone/>
            </a:pPr>
            <a:r>
              <a:rPr lang="en-US" sz="2400" b="1" dirty="0">
                <a:latin typeface="Times New Roman" pitchFamily="18" charset="0"/>
                <a:cs typeface="Times New Roman" pitchFamily="18" charset="0"/>
              </a:rPr>
              <a:t>3. Temperature and Humidity Sensor(dth11)</a:t>
            </a:r>
          </a:p>
          <a:p>
            <a:endParaRPr lang="en-IN" b="1" dirty="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US" sz="2400" dirty="0">
                <a:latin typeface="Times New Roman" pitchFamily="18" charset="0"/>
                <a:cs typeface="Times New Roman" pitchFamily="18" charset="0"/>
              </a:rPr>
              <a:t>dth11 uses a capacitive humidity sensor and a thermistor to measure the surrounding air, and spits out a digital signal on the data pin.</a:t>
            </a:r>
          </a:p>
          <a:p>
            <a:r>
              <a:rPr lang="en-US" sz="2400" dirty="0">
                <a:latin typeface="Times New Roman" pitchFamily="18" charset="0"/>
                <a:cs typeface="Times New Roman" pitchFamily="18" charset="0"/>
              </a:rPr>
              <a:t>new data from it is received once every 2 seconds.</a:t>
            </a:r>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78093063-C89A-4436-B1EA-6FAF9DA693C7}" type="slidenum">
              <a:rPr lang="en-IN" altLang="en-US" smtClean="0"/>
              <a:pPr/>
              <a:t>8</a:t>
            </a:fld>
            <a:endParaRPr lang="en-IN" altLang="en-US"/>
          </a:p>
        </p:txBody>
      </p:sp>
      <p:pic>
        <p:nvPicPr>
          <p:cNvPr id="8" name="Picture 2"/>
          <p:cNvPicPr>
            <a:picLocks noChangeAspect="1" noChangeArrowheads="1"/>
          </p:cNvPicPr>
          <p:nvPr/>
        </p:nvPicPr>
        <p:blipFill>
          <a:blip r:embed="rId2" cstate="print"/>
          <a:srcRect/>
          <a:stretch>
            <a:fillRect/>
          </a:stretch>
        </p:blipFill>
        <p:spPr bwMode="auto">
          <a:xfrm>
            <a:off x="4415247" y="877486"/>
            <a:ext cx="1776548" cy="173559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1885" y="248194"/>
            <a:ext cx="11190515" cy="5771606"/>
          </a:xfrm>
        </p:spPr>
        <p:txBody>
          <a:bodyPr/>
          <a:lstStyle/>
          <a:p>
            <a:pPr marL="0" indent="0">
              <a:buNone/>
            </a:pPr>
            <a:r>
              <a:rPr lang="en-US" sz="2400" b="1" dirty="0">
                <a:latin typeface="Times New Roman" pitchFamily="18" charset="0"/>
                <a:cs typeface="Times New Roman" pitchFamily="18" charset="0"/>
              </a:rPr>
              <a:t>4.Soil Moisture Sensor:</a:t>
            </a:r>
          </a:p>
          <a:p>
            <a:pPr marL="0" indent="0">
              <a:buNone/>
            </a:pPr>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soil moisture can be measured using the soil moisture senor, which has two prongs (electrodes) which are to be inserted on top layer of soil. </a:t>
            </a:r>
          </a:p>
          <a:p>
            <a:r>
              <a:rPr lang="en-US" sz="2400" dirty="0">
                <a:latin typeface="Times New Roman" pitchFamily="18" charset="0"/>
                <a:cs typeface="Times New Roman" pitchFamily="18" charset="0"/>
              </a:rPr>
              <a:t>This is an analog sensor which will output analog values to Arduino.</a:t>
            </a:r>
          </a:p>
        </p:txBody>
      </p:sp>
      <p:sp>
        <p:nvSpPr>
          <p:cNvPr id="3" name="Footer Placeholder 2"/>
          <p:cNvSpPr>
            <a:spLocks noGrp="1"/>
          </p:cNvSpPr>
          <p:nvPr>
            <p:ph type="ftr" sz="quarter" idx="11"/>
          </p:nvPr>
        </p:nvSpPr>
        <p:spPr/>
        <p:txBody>
          <a:bodyPr/>
          <a:lstStyle/>
          <a:p>
            <a:pPr>
              <a:defRPr/>
            </a:pPr>
            <a:r>
              <a:rPr lang="en-US"/>
              <a:t>Department of CSE, DSATM 2020-21</a:t>
            </a:r>
            <a:endParaRPr lang="en-IN"/>
          </a:p>
        </p:txBody>
      </p:sp>
      <p:sp>
        <p:nvSpPr>
          <p:cNvPr id="4" name="Slide Number Placeholder 3"/>
          <p:cNvSpPr>
            <a:spLocks noGrp="1"/>
          </p:cNvSpPr>
          <p:nvPr>
            <p:ph type="sldNum" sz="quarter" idx="12"/>
          </p:nvPr>
        </p:nvSpPr>
        <p:spPr/>
        <p:txBody>
          <a:bodyPr/>
          <a:lstStyle/>
          <a:p>
            <a:fld id="{78093063-C89A-4436-B1EA-6FAF9DA693C7}" type="slidenum">
              <a:rPr lang="en-IN" altLang="en-US" smtClean="0"/>
              <a:pPr/>
              <a:t>9</a:t>
            </a:fld>
            <a:endParaRPr lang="en-IN" altLang="en-US"/>
          </a:p>
        </p:txBody>
      </p:sp>
      <p:pic>
        <p:nvPicPr>
          <p:cNvPr id="8" name="Picture 2"/>
          <p:cNvPicPr>
            <a:picLocks noChangeAspect="1" noChangeArrowheads="1"/>
          </p:cNvPicPr>
          <p:nvPr/>
        </p:nvPicPr>
        <p:blipFill>
          <a:blip r:embed="rId2" cstate="print"/>
          <a:srcRect/>
          <a:stretch>
            <a:fillRect/>
          </a:stretch>
        </p:blipFill>
        <p:spPr bwMode="auto">
          <a:xfrm>
            <a:off x="4806780" y="813485"/>
            <a:ext cx="2828460" cy="195860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1398</Words>
  <Application>Microsoft Office PowerPoint</Application>
  <PresentationFormat>Widescreen</PresentationFormat>
  <Paragraphs>162</Paragraphs>
  <Slides>21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Times New Roman</vt:lpstr>
      <vt:lpstr>Office Theme</vt:lpstr>
      <vt:lpstr>Picture</vt:lpstr>
      <vt:lpstr>PowerPoint Presentation</vt:lpstr>
      <vt:lpstr>Agenda:</vt:lpstr>
      <vt:lpstr>Introduction</vt:lpstr>
      <vt:lpstr>PowerPoint Presentation</vt:lpstr>
      <vt:lpstr>Block Diagram</vt:lpstr>
      <vt:lpstr>Modules 1</vt:lpstr>
      <vt:lpstr>PowerPoint Presentation</vt:lpstr>
      <vt:lpstr>PowerPoint Presentation</vt:lpstr>
      <vt:lpstr>PowerPoint Presentation</vt:lpstr>
      <vt:lpstr>Modules 2</vt:lpstr>
      <vt:lpstr>Modules 3</vt:lpstr>
      <vt:lpstr>Algorithm</vt:lpstr>
      <vt:lpstr>Results</vt:lpstr>
      <vt:lpstr>PowerPoint Presentation</vt:lpstr>
      <vt:lpstr>PowerPoint Presentation</vt:lpstr>
      <vt:lpstr>Future Scope</vt:lpstr>
      <vt:lpstr>Conclusion</vt:lpstr>
      <vt:lpstr>Paper Publication Details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Sonal Udapudi</cp:lastModifiedBy>
  <cp:revision>180</cp:revision>
  <dcterms:created xsi:type="dcterms:W3CDTF">2018-01-23T09:52:46Z</dcterms:created>
  <dcterms:modified xsi:type="dcterms:W3CDTF">2021-07-22T09:42:39Z</dcterms:modified>
</cp:coreProperties>
</file>