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
  </p:notesMasterIdLst>
  <p:sldIdLst>
    <p:sldId id="256" r:id="rId2"/>
    <p:sldId id="257" r:id="rId3"/>
    <p:sldId id="261" r:id="rId4"/>
    <p:sldId id="271" r:id="rId5"/>
    <p:sldId id="269" r:id="rId6"/>
    <p:sldId id="270" r:id="rId7"/>
    <p:sldId id="264" r:id="rId8"/>
    <p:sldId id="272" r:id="rId9"/>
    <p:sldId id="273" r:id="rId10"/>
    <p:sldId id="258" r:id="rId11"/>
    <p:sldId id="266" r:id="rId12"/>
    <p:sldId id="265"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EE75DADE-1247-4DDE-9FDB-F4CD86E65640}">
          <p14:sldIdLst>
            <p14:sldId id="256"/>
            <p14:sldId id="257"/>
          </p14:sldIdLst>
        </p14:section>
        <p14:section name="Seção sem Título" id="{31D4B046-46A2-44F1-B325-B3B041ED2C89}">
          <p14:sldIdLst>
            <p14:sldId id="261"/>
            <p14:sldId id="271"/>
            <p14:sldId id="269"/>
            <p14:sldId id="270"/>
            <p14:sldId id="264"/>
            <p14:sldId id="272"/>
            <p14:sldId id="273"/>
            <p14:sldId id="258"/>
            <p14:sldId id="266"/>
            <p14:sldId id="265"/>
          </p14:sldIdLst>
        </p14:section>
      </p14:sectionLst>
    </p:ex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guide orient="horz" pos="2183"/>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36DBB-8C46-496E-A26A-48622405AAA7}" type="datetimeFigureOut">
              <a:rPr lang="pt-BR" smtClean="0"/>
              <a:t>06/11/2021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A17BF-E7BD-4312-ACDA-FFC8DE738786}" type="slidenum">
              <a:rPr lang="pt-BR" smtClean="0"/>
              <a:t>‹nº›</a:t>
            </a:fld>
            <a:endParaRPr lang="pt-BR"/>
          </a:p>
        </p:txBody>
      </p:sp>
    </p:spTree>
    <p:extLst>
      <p:ext uri="{BB962C8B-B14F-4D97-AF65-F5344CB8AC3E}">
        <p14:creationId xmlns:p14="http://schemas.microsoft.com/office/powerpoint/2010/main" val="46655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BA30F-D7A3-48CC-949E-BFC80E7DF5F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5184C4F-DACC-4DA8-A5AB-6173A56C1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57D46B9-F05D-4C45-A1A2-1ED405F8A46B}"/>
              </a:ext>
            </a:extLst>
          </p:cNvPr>
          <p:cNvSpPr>
            <a:spLocks noGrp="1"/>
          </p:cNvSpPr>
          <p:nvPr>
            <p:ph type="dt" sz="half" idx="10"/>
          </p:nvPr>
        </p:nvSpPr>
        <p:spPr/>
        <p:txBody>
          <a:bodyPr/>
          <a:lstStyle/>
          <a:p>
            <a:fld id="{F3DE6193-CBE8-4C5C-987F-CDB24C8D5B62}" type="datetime1">
              <a:rPr lang="pt-BR" smtClean="0"/>
              <a:t>06/11/2021</a:t>
            </a:fld>
            <a:endParaRPr lang="pt-BR"/>
          </a:p>
        </p:txBody>
      </p:sp>
      <p:sp>
        <p:nvSpPr>
          <p:cNvPr id="5" name="Espaço Reservado para Rodapé 4">
            <a:extLst>
              <a:ext uri="{FF2B5EF4-FFF2-40B4-BE49-F238E27FC236}">
                <a16:creationId xmlns:a16="http://schemas.microsoft.com/office/drawing/2014/main" id="{BCDAAB94-C801-40C2-A4FA-0CF3E4CBAFAD}"/>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FD0D0AD-70BE-4B0A-8480-AF803AF186B1}"/>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58882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E1EE1-8D9D-4F29-8459-0C1886B2F6B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BEEC4A6-0A88-42E0-A1B3-C46766073F4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FFF3E2-6921-495D-9AAD-B0461F07A3CF}"/>
              </a:ext>
            </a:extLst>
          </p:cNvPr>
          <p:cNvSpPr>
            <a:spLocks noGrp="1"/>
          </p:cNvSpPr>
          <p:nvPr>
            <p:ph type="dt" sz="half" idx="10"/>
          </p:nvPr>
        </p:nvSpPr>
        <p:spPr/>
        <p:txBody>
          <a:bodyPr/>
          <a:lstStyle/>
          <a:p>
            <a:fld id="{7894697A-3DFE-4402-9AFD-9A57A0BD07BF}" type="datetime1">
              <a:rPr lang="pt-BR" smtClean="0"/>
              <a:t>06/11/2021</a:t>
            </a:fld>
            <a:endParaRPr lang="pt-BR"/>
          </a:p>
        </p:txBody>
      </p:sp>
      <p:sp>
        <p:nvSpPr>
          <p:cNvPr id="5" name="Espaço Reservado para Rodapé 4">
            <a:extLst>
              <a:ext uri="{FF2B5EF4-FFF2-40B4-BE49-F238E27FC236}">
                <a16:creationId xmlns:a16="http://schemas.microsoft.com/office/drawing/2014/main" id="{BD06F527-EDBC-4076-8940-E92EA0AC1A43}"/>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30154279-EFB1-4649-89DF-1A6195267BB5}"/>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16711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FE62132-BA51-4554-85DD-57A668089AE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A74FC93-100B-437F-9925-C8D25B2B12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DB32C2-B788-4C36-9B46-23D72FBF42D1}"/>
              </a:ext>
            </a:extLst>
          </p:cNvPr>
          <p:cNvSpPr>
            <a:spLocks noGrp="1"/>
          </p:cNvSpPr>
          <p:nvPr>
            <p:ph type="dt" sz="half" idx="10"/>
          </p:nvPr>
        </p:nvSpPr>
        <p:spPr/>
        <p:txBody>
          <a:bodyPr/>
          <a:lstStyle/>
          <a:p>
            <a:fld id="{D6F172C2-F604-4CAE-BE7D-C568F7307E4C}" type="datetime1">
              <a:rPr lang="pt-BR" smtClean="0"/>
              <a:t>06/11/2021</a:t>
            </a:fld>
            <a:endParaRPr lang="pt-BR"/>
          </a:p>
        </p:txBody>
      </p:sp>
      <p:sp>
        <p:nvSpPr>
          <p:cNvPr id="5" name="Espaço Reservado para Rodapé 4">
            <a:extLst>
              <a:ext uri="{FF2B5EF4-FFF2-40B4-BE49-F238E27FC236}">
                <a16:creationId xmlns:a16="http://schemas.microsoft.com/office/drawing/2014/main" id="{E1DFEC05-74F7-4DCC-9839-0ADADA33DADF}"/>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CA476C7-DE25-42BC-8AE8-39B20F910031}"/>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59705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35851-EE77-4367-A373-4D905BD50FC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C26B871-B204-4009-A2EF-4DC87342545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12115B6-8AEE-4B9E-86D2-E95B31EEFF15}"/>
              </a:ext>
            </a:extLst>
          </p:cNvPr>
          <p:cNvSpPr>
            <a:spLocks noGrp="1"/>
          </p:cNvSpPr>
          <p:nvPr>
            <p:ph type="dt" sz="half" idx="10"/>
          </p:nvPr>
        </p:nvSpPr>
        <p:spPr/>
        <p:txBody>
          <a:bodyPr/>
          <a:lstStyle/>
          <a:p>
            <a:fld id="{1842EDEF-D5CB-4372-A830-1BFA853B82E4}" type="datetime1">
              <a:rPr lang="pt-BR" smtClean="0"/>
              <a:t>06/11/2021</a:t>
            </a:fld>
            <a:endParaRPr lang="pt-BR"/>
          </a:p>
        </p:txBody>
      </p:sp>
      <p:sp>
        <p:nvSpPr>
          <p:cNvPr id="5" name="Espaço Reservado para Rodapé 4">
            <a:extLst>
              <a:ext uri="{FF2B5EF4-FFF2-40B4-BE49-F238E27FC236}">
                <a16:creationId xmlns:a16="http://schemas.microsoft.com/office/drawing/2014/main" id="{A513E10E-CD16-424D-A965-1C4B2F228938}"/>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0110A62-2CD0-40B8-ACEF-476F99361C22}"/>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81441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BD5CE-0EA7-4EBC-B73B-5B3A17A62D6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1E4F866-3E21-41B2-803E-895F6FD55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26E7A32-4796-4932-A3BA-818C42EB5B17}"/>
              </a:ext>
            </a:extLst>
          </p:cNvPr>
          <p:cNvSpPr>
            <a:spLocks noGrp="1"/>
          </p:cNvSpPr>
          <p:nvPr>
            <p:ph type="dt" sz="half" idx="10"/>
          </p:nvPr>
        </p:nvSpPr>
        <p:spPr/>
        <p:txBody>
          <a:bodyPr/>
          <a:lstStyle/>
          <a:p>
            <a:fld id="{C15D167B-D4B1-42AB-BD19-40EBEF9C6203}" type="datetime1">
              <a:rPr lang="pt-BR" smtClean="0"/>
              <a:t>06/11/2021</a:t>
            </a:fld>
            <a:endParaRPr lang="pt-BR"/>
          </a:p>
        </p:txBody>
      </p:sp>
      <p:sp>
        <p:nvSpPr>
          <p:cNvPr id="5" name="Espaço Reservado para Rodapé 4">
            <a:extLst>
              <a:ext uri="{FF2B5EF4-FFF2-40B4-BE49-F238E27FC236}">
                <a16:creationId xmlns:a16="http://schemas.microsoft.com/office/drawing/2014/main" id="{92266D99-4B2D-4602-AE03-735727F081A6}"/>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DAC7AC63-FDBF-4DAC-B386-D5747DD96E7D}"/>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92206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2F6F3-4FB5-4D4C-957F-DE60AE71009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15CC11D-8B15-4A14-BC2B-00BAFAA6377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486007E-F683-4F26-BFE0-FFA7AC1AEB4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38844F6-F94D-4E4F-898E-B9E11FC93F5A}"/>
              </a:ext>
            </a:extLst>
          </p:cNvPr>
          <p:cNvSpPr>
            <a:spLocks noGrp="1"/>
          </p:cNvSpPr>
          <p:nvPr>
            <p:ph type="dt" sz="half" idx="10"/>
          </p:nvPr>
        </p:nvSpPr>
        <p:spPr/>
        <p:txBody>
          <a:bodyPr/>
          <a:lstStyle/>
          <a:p>
            <a:fld id="{283404FE-1ECC-4F36-AB99-D7706AB70879}" type="datetime1">
              <a:rPr lang="pt-BR" smtClean="0"/>
              <a:t>06/11/2021</a:t>
            </a:fld>
            <a:endParaRPr lang="pt-BR"/>
          </a:p>
        </p:txBody>
      </p:sp>
      <p:sp>
        <p:nvSpPr>
          <p:cNvPr id="6" name="Espaço Reservado para Rodapé 5">
            <a:extLst>
              <a:ext uri="{FF2B5EF4-FFF2-40B4-BE49-F238E27FC236}">
                <a16:creationId xmlns:a16="http://schemas.microsoft.com/office/drawing/2014/main" id="{4340F45E-9DAD-4A36-9BE4-E137C1D0633E}"/>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85CA806A-7D4B-41CA-BB45-A05FDDD3318B}"/>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85748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FA244-C68D-4399-9455-F49337C4F96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29E13AC-B4D1-4ABF-9C60-4DDF8E065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BF21194-3F37-4F90-A393-5D176934E7C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3C13273-170E-4F36-BB77-9D8EC03B3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6D496A9-09AA-42D0-A2E6-B17D98B8D8C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066712B-FB7A-4037-B137-07D78B56F950}"/>
              </a:ext>
            </a:extLst>
          </p:cNvPr>
          <p:cNvSpPr>
            <a:spLocks noGrp="1"/>
          </p:cNvSpPr>
          <p:nvPr>
            <p:ph type="dt" sz="half" idx="10"/>
          </p:nvPr>
        </p:nvSpPr>
        <p:spPr/>
        <p:txBody>
          <a:bodyPr/>
          <a:lstStyle/>
          <a:p>
            <a:fld id="{0FF229CB-F570-494C-9DFC-7EBB4A5B339D}" type="datetime1">
              <a:rPr lang="pt-BR" smtClean="0"/>
              <a:t>06/11/2021</a:t>
            </a:fld>
            <a:endParaRPr lang="pt-BR"/>
          </a:p>
        </p:txBody>
      </p:sp>
      <p:sp>
        <p:nvSpPr>
          <p:cNvPr id="8" name="Espaço Reservado para Rodapé 7">
            <a:extLst>
              <a:ext uri="{FF2B5EF4-FFF2-40B4-BE49-F238E27FC236}">
                <a16:creationId xmlns:a16="http://schemas.microsoft.com/office/drawing/2014/main" id="{BA109043-0448-4923-932E-E7352D01BB3C}"/>
              </a:ext>
            </a:extLst>
          </p:cNvPr>
          <p:cNvSpPr>
            <a:spLocks noGrp="1"/>
          </p:cNvSpPr>
          <p:nvPr>
            <p:ph type="ftr" sz="quarter" idx="11"/>
          </p:nvPr>
        </p:nvSpPr>
        <p:spPr/>
        <p:txBody>
          <a:bodyPr/>
          <a:lstStyle/>
          <a:p>
            <a:r>
              <a:rPr lang="pt-BR"/>
              <a:t>Grupo Eco Energy</a:t>
            </a:r>
          </a:p>
        </p:txBody>
      </p:sp>
      <p:sp>
        <p:nvSpPr>
          <p:cNvPr id="9" name="Espaço Reservado para Número de Slide 8">
            <a:extLst>
              <a:ext uri="{FF2B5EF4-FFF2-40B4-BE49-F238E27FC236}">
                <a16:creationId xmlns:a16="http://schemas.microsoft.com/office/drawing/2014/main" id="{E5B6A378-01C4-49AF-BB35-0F93A944F798}"/>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8926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A81ED-0034-4B4D-A5FC-148535DFAB3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7C838A7-73D7-4E96-9222-385318165E34}"/>
              </a:ext>
            </a:extLst>
          </p:cNvPr>
          <p:cNvSpPr>
            <a:spLocks noGrp="1"/>
          </p:cNvSpPr>
          <p:nvPr>
            <p:ph type="dt" sz="half" idx="10"/>
          </p:nvPr>
        </p:nvSpPr>
        <p:spPr/>
        <p:txBody>
          <a:bodyPr/>
          <a:lstStyle/>
          <a:p>
            <a:fld id="{C6F08C5E-054B-4EA3-9674-4A534E902D8F}" type="datetime1">
              <a:rPr lang="pt-BR" smtClean="0"/>
              <a:t>06/11/2021</a:t>
            </a:fld>
            <a:endParaRPr lang="pt-BR"/>
          </a:p>
        </p:txBody>
      </p:sp>
      <p:sp>
        <p:nvSpPr>
          <p:cNvPr id="4" name="Espaço Reservado para Rodapé 3">
            <a:extLst>
              <a:ext uri="{FF2B5EF4-FFF2-40B4-BE49-F238E27FC236}">
                <a16:creationId xmlns:a16="http://schemas.microsoft.com/office/drawing/2014/main" id="{FEC929EE-78EA-4EFA-A630-7BB3B97DC507}"/>
              </a:ext>
            </a:extLst>
          </p:cNvPr>
          <p:cNvSpPr>
            <a:spLocks noGrp="1"/>
          </p:cNvSpPr>
          <p:nvPr>
            <p:ph type="ftr" sz="quarter" idx="11"/>
          </p:nvPr>
        </p:nvSpPr>
        <p:spPr/>
        <p:txBody>
          <a:bodyPr/>
          <a:lstStyle/>
          <a:p>
            <a:r>
              <a:rPr lang="pt-BR"/>
              <a:t>Grupo Eco Energy</a:t>
            </a:r>
          </a:p>
        </p:txBody>
      </p:sp>
      <p:sp>
        <p:nvSpPr>
          <p:cNvPr id="5" name="Espaço Reservado para Número de Slide 4">
            <a:extLst>
              <a:ext uri="{FF2B5EF4-FFF2-40B4-BE49-F238E27FC236}">
                <a16:creationId xmlns:a16="http://schemas.microsoft.com/office/drawing/2014/main" id="{D875993B-43CB-44ED-8DE1-B731FD800DB6}"/>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7320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82E486D-3EF8-4D22-A889-B04F4A30C1BA}"/>
              </a:ext>
            </a:extLst>
          </p:cNvPr>
          <p:cNvSpPr>
            <a:spLocks noGrp="1"/>
          </p:cNvSpPr>
          <p:nvPr>
            <p:ph type="dt" sz="half" idx="10"/>
          </p:nvPr>
        </p:nvSpPr>
        <p:spPr/>
        <p:txBody>
          <a:bodyPr/>
          <a:lstStyle/>
          <a:p>
            <a:fld id="{389984B9-6776-4088-80F6-64EF225C67DB}" type="datetime1">
              <a:rPr lang="pt-BR" smtClean="0"/>
              <a:t>06/11/2021</a:t>
            </a:fld>
            <a:endParaRPr lang="pt-BR"/>
          </a:p>
        </p:txBody>
      </p:sp>
      <p:sp>
        <p:nvSpPr>
          <p:cNvPr id="3" name="Espaço Reservado para Rodapé 2">
            <a:extLst>
              <a:ext uri="{FF2B5EF4-FFF2-40B4-BE49-F238E27FC236}">
                <a16:creationId xmlns:a16="http://schemas.microsoft.com/office/drawing/2014/main" id="{DF1C755A-BC9E-4484-9402-44089669D289}"/>
              </a:ext>
            </a:extLst>
          </p:cNvPr>
          <p:cNvSpPr>
            <a:spLocks noGrp="1"/>
          </p:cNvSpPr>
          <p:nvPr>
            <p:ph type="ftr" sz="quarter" idx="11"/>
          </p:nvPr>
        </p:nvSpPr>
        <p:spPr/>
        <p:txBody>
          <a:bodyPr/>
          <a:lstStyle/>
          <a:p>
            <a:r>
              <a:rPr lang="pt-BR"/>
              <a:t>Grupo Eco Energy</a:t>
            </a:r>
          </a:p>
        </p:txBody>
      </p:sp>
      <p:sp>
        <p:nvSpPr>
          <p:cNvPr id="4" name="Espaço Reservado para Número de Slide 3">
            <a:extLst>
              <a:ext uri="{FF2B5EF4-FFF2-40B4-BE49-F238E27FC236}">
                <a16:creationId xmlns:a16="http://schemas.microsoft.com/office/drawing/2014/main" id="{B7FA20A2-CF58-4C9C-A046-1E800E6791DB}"/>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24656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EA0D0-61F9-4D8A-8D16-D31555CAC3F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1E93A6A-6AE1-45E1-A1D3-3EE92F31C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17454F3-7227-4CEF-9329-33FB76DAD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274446A-E04B-4DA1-90EA-6A66A86E8FB5}"/>
              </a:ext>
            </a:extLst>
          </p:cNvPr>
          <p:cNvSpPr>
            <a:spLocks noGrp="1"/>
          </p:cNvSpPr>
          <p:nvPr>
            <p:ph type="dt" sz="half" idx="10"/>
          </p:nvPr>
        </p:nvSpPr>
        <p:spPr/>
        <p:txBody>
          <a:bodyPr/>
          <a:lstStyle/>
          <a:p>
            <a:fld id="{7FA5DB6D-C811-492E-BC95-40D4CE7F3018}" type="datetime1">
              <a:rPr lang="pt-BR" smtClean="0"/>
              <a:t>06/11/2021</a:t>
            </a:fld>
            <a:endParaRPr lang="pt-BR"/>
          </a:p>
        </p:txBody>
      </p:sp>
      <p:sp>
        <p:nvSpPr>
          <p:cNvPr id="6" name="Espaço Reservado para Rodapé 5">
            <a:extLst>
              <a:ext uri="{FF2B5EF4-FFF2-40B4-BE49-F238E27FC236}">
                <a16:creationId xmlns:a16="http://schemas.microsoft.com/office/drawing/2014/main" id="{38E149AC-0621-43DD-A0DD-610915D27B5A}"/>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01C4AC16-91F5-4F1A-8DDB-61258221DEBE}"/>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6795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3A169-BAE1-4FCC-9CE2-88C5E09B1AD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1699589-5D63-4907-B723-FE47FBFFB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23C2594-297E-4C79-A0EC-510DBD9ED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EB1BD6A-74DE-4BF2-80C6-D1516380DE90}"/>
              </a:ext>
            </a:extLst>
          </p:cNvPr>
          <p:cNvSpPr>
            <a:spLocks noGrp="1"/>
          </p:cNvSpPr>
          <p:nvPr>
            <p:ph type="dt" sz="half" idx="10"/>
          </p:nvPr>
        </p:nvSpPr>
        <p:spPr/>
        <p:txBody>
          <a:bodyPr/>
          <a:lstStyle/>
          <a:p>
            <a:fld id="{E5392231-B61B-4087-826C-A02C05EACD70}" type="datetime1">
              <a:rPr lang="pt-BR" smtClean="0"/>
              <a:t>06/11/2021</a:t>
            </a:fld>
            <a:endParaRPr lang="pt-BR"/>
          </a:p>
        </p:txBody>
      </p:sp>
      <p:sp>
        <p:nvSpPr>
          <p:cNvPr id="6" name="Espaço Reservado para Rodapé 5">
            <a:extLst>
              <a:ext uri="{FF2B5EF4-FFF2-40B4-BE49-F238E27FC236}">
                <a16:creationId xmlns:a16="http://schemas.microsoft.com/office/drawing/2014/main" id="{776C65F7-7377-450E-9605-348D082158ED}"/>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0C29349B-E76E-4CD3-AD9B-517AE19D62E7}"/>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9122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E9A7B61-0F66-4BAE-8456-AC5B63AC4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6D8D832-FF1B-49C7-9502-9B70F7048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4CEA9B-EDB7-4467-BCAE-99A09AB7E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C2ECC-BF16-4309-A7C9-8E5201DBE712}" type="datetime1">
              <a:rPr lang="pt-BR" smtClean="0"/>
              <a:t>06/11/2021</a:t>
            </a:fld>
            <a:endParaRPr lang="pt-BR"/>
          </a:p>
        </p:txBody>
      </p:sp>
      <p:sp>
        <p:nvSpPr>
          <p:cNvPr id="5" name="Espaço Reservado para Rodapé 4">
            <a:extLst>
              <a:ext uri="{FF2B5EF4-FFF2-40B4-BE49-F238E27FC236}">
                <a16:creationId xmlns:a16="http://schemas.microsoft.com/office/drawing/2014/main" id="{63DCF24C-CA98-45B2-AAD1-76EAA3ED7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Grupo Eco Energy</a:t>
            </a:r>
          </a:p>
        </p:txBody>
      </p:sp>
      <p:sp>
        <p:nvSpPr>
          <p:cNvPr id="6" name="Espaço Reservado para Número de Slide 5">
            <a:extLst>
              <a:ext uri="{FF2B5EF4-FFF2-40B4-BE49-F238E27FC236}">
                <a16:creationId xmlns:a16="http://schemas.microsoft.com/office/drawing/2014/main" id="{33383831-51B6-484A-B37B-147B5C21D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432EC-2972-46C7-97C1-1EB75B8CBA8A}" type="slidenum">
              <a:rPr lang="pt-BR" smtClean="0"/>
              <a:t>‹nº›</a:t>
            </a:fld>
            <a:endParaRPr lang="pt-BR"/>
          </a:p>
        </p:txBody>
      </p:sp>
    </p:spTree>
    <p:extLst>
      <p:ext uri="{BB962C8B-B14F-4D97-AF65-F5344CB8AC3E}">
        <p14:creationId xmlns:p14="http://schemas.microsoft.com/office/powerpoint/2010/main" val="19237648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youtu.be/JTqz_xzozl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rasildefato.com.br/2020/06/15/dia-mundial-do-vento-o-brasil-do-futuro-sera-movido-a-energia-eolic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nnbrasil.com.br/tudo-sobre/energia-solar/"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3;p4">
            <a:extLst>
              <a:ext uri="{FF2B5EF4-FFF2-40B4-BE49-F238E27FC236}">
                <a16:creationId xmlns:a16="http://schemas.microsoft.com/office/drawing/2014/main" id="{4557115F-6501-4467-B19D-4F51C6FA19B6}"/>
              </a:ext>
            </a:extLst>
          </p:cNvPr>
          <p:cNvSpPr txBox="1">
            <a:spLocks noGrp="1"/>
          </p:cNvSpPr>
          <p:nvPr>
            <p:ph type="ctrTitle"/>
          </p:nvPr>
        </p:nvSpPr>
        <p:spPr>
          <a:xfrm>
            <a:off x="2209800" y="1865313"/>
            <a:ext cx="7772400" cy="1736725"/>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5400"/>
              <a:buFont typeface="Arial Black"/>
              <a:buNone/>
            </a:pPr>
            <a:r>
              <a:rPr lang="pt-BR" sz="6000" b="1" i="0" u="none" dirty="0">
                <a:latin typeface="Arial"/>
                <a:ea typeface="Arial"/>
                <a:cs typeface="Arial"/>
                <a:sym typeface="Arial"/>
              </a:rPr>
              <a:t>Usinas Fotovoltaicas</a:t>
            </a:r>
            <a:endParaRPr lang="en-US" dirty="0"/>
          </a:p>
        </p:txBody>
      </p:sp>
      <p:sp>
        <p:nvSpPr>
          <p:cNvPr id="13" name="Subtítulo 12">
            <a:extLst>
              <a:ext uri="{FF2B5EF4-FFF2-40B4-BE49-F238E27FC236}">
                <a16:creationId xmlns:a16="http://schemas.microsoft.com/office/drawing/2014/main" id="{CA83B57E-7BA2-4333-AD82-C251F7F5A8C4}"/>
              </a:ext>
            </a:extLst>
          </p:cNvPr>
          <p:cNvSpPr>
            <a:spLocks noGrp="1"/>
          </p:cNvSpPr>
          <p:nvPr>
            <p:ph type="subTitle" idx="1"/>
          </p:nvPr>
        </p:nvSpPr>
        <p:spPr/>
        <p:txBody>
          <a:bodyPr/>
          <a:lstStyle/>
          <a:p>
            <a:r>
              <a:rPr lang="pt-BR" dirty="0"/>
              <a:t>Energia limpa, sustentável e acessível</a:t>
            </a:r>
          </a:p>
        </p:txBody>
      </p:sp>
      <p:sp>
        <p:nvSpPr>
          <p:cNvPr id="16" name="Espaço Reservado para Rodapé 15">
            <a:extLst>
              <a:ext uri="{FF2B5EF4-FFF2-40B4-BE49-F238E27FC236}">
                <a16:creationId xmlns:a16="http://schemas.microsoft.com/office/drawing/2014/main" id="{B6C32960-5AFB-4767-B9C2-166EBE276999}"/>
              </a:ext>
            </a:extLst>
          </p:cNvPr>
          <p:cNvSpPr>
            <a:spLocks noGrp="1"/>
          </p:cNvSpPr>
          <p:nvPr>
            <p:ph type="ftr" sz="quarter" idx="11"/>
          </p:nvPr>
        </p:nvSpPr>
        <p:spPr/>
        <p:txBody>
          <a:bodyPr/>
          <a:lstStyle/>
          <a:p>
            <a:r>
              <a:rPr lang="pt-BR" sz="1600" dirty="0">
                <a:solidFill>
                  <a:schemeClr val="tx1"/>
                </a:solidFill>
              </a:rPr>
              <a:t>Grupo Eco Energy-21</a:t>
            </a:r>
          </a:p>
        </p:txBody>
      </p:sp>
      <p:sp>
        <p:nvSpPr>
          <p:cNvPr id="17" name="Espaço Reservado para Número de Slide 16">
            <a:extLst>
              <a:ext uri="{FF2B5EF4-FFF2-40B4-BE49-F238E27FC236}">
                <a16:creationId xmlns:a16="http://schemas.microsoft.com/office/drawing/2014/main" id="{BACF3CEA-B2B9-44C4-A95F-3E3FA86AF64B}"/>
              </a:ext>
            </a:extLst>
          </p:cNvPr>
          <p:cNvSpPr>
            <a:spLocks noGrp="1"/>
          </p:cNvSpPr>
          <p:nvPr>
            <p:ph type="sldNum" sz="quarter" idx="12"/>
          </p:nvPr>
        </p:nvSpPr>
        <p:spPr/>
        <p:txBody>
          <a:bodyPr/>
          <a:lstStyle/>
          <a:p>
            <a:r>
              <a:rPr lang="pt-BR" sz="2500" dirty="0">
                <a:solidFill>
                  <a:schemeClr val="tx1"/>
                </a:solidFill>
              </a:rPr>
              <a:t>1</a:t>
            </a:r>
          </a:p>
        </p:txBody>
      </p:sp>
    </p:spTree>
    <p:extLst>
      <p:ext uri="{BB962C8B-B14F-4D97-AF65-F5344CB8AC3E}">
        <p14:creationId xmlns:p14="http://schemas.microsoft.com/office/powerpoint/2010/main" val="290605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F3707E6-01AE-4D6B-B71D-116C66A72B64}"/>
              </a:ext>
            </a:extLst>
          </p:cNvPr>
          <p:cNvSpPr txBox="1"/>
          <p:nvPr/>
        </p:nvSpPr>
        <p:spPr>
          <a:xfrm>
            <a:off x="411687" y="1358404"/>
            <a:ext cx="5313542" cy="5363071"/>
          </a:xfrm>
          <a:prstGeom prst="rect">
            <a:avLst/>
          </a:prstGeom>
          <a:noFill/>
        </p:spPr>
        <p:txBody>
          <a:bodyPr wrap="square">
            <a:spAutoFit/>
          </a:bodyPr>
          <a:lstStyle/>
          <a:p>
            <a:pPr algn="l"/>
            <a:r>
              <a:rPr lang="pt-BR" sz="1400" b="1" i="0" dirty="0">
                <a:solidFill>
                  <a:srgbClr val="000000"/>
                </a:solidFill>
                <a:effectLst/>
                <a:latin typeface="Montserrat" panose="00000500000000000000" pitchFamily="2" charset="0"/>
              </a:rPr>
              <a:t>Energia solar em Minas</a:t>
            </a:r>
          </a:p>
          <a:p>
            <a:pPr algn="l"/>
            <a:r>
              <a:rPr lang="pt-BR" sz="1400" b="0" i="0" dirty="0">
                <a:solidFill>
                  <a:srgbClr val="706F6F"/>
                </a:solidFill>
                <a:effectLst/>
                <a:latin typeface="Lato" panose="020F0502020204030203" pitchFamily="34" charset="0"/>
              </a:rPr>
              <a:t>Cemig precisa acompanhar demanda pela nova energia gerada em fazenda solares e por pequenos geradores.</a:t>
            </a:r>
          </a:p>
          <a:p>
            <a:pPr algn="l"/>
            <a:r>
              <a:rPr lang="pt-BR" sz="1400" b="0" i="0" dirty="0">
                <a:solidFill>
                  <a:srgbClr val="353434"/>
                </a:solidFill>
                <a:effectLst/>
                <a:latin typeface="CharterBT-Roman"/>
              </a:rPr>
              <a:t>Cresce em Minas a procura por áreas de grande insolação, próprias para a instalação das chamadas fazendas solares. Falta que a Cemig acelere a construção de linhas de transmissão e de subestações, essenciais para o aproveitamento, através da transferência da energia gerada. A energia solar tem o mais econômico custo de instalação por quilowatt gerado. É um investimento que dura 25 anos, gera milhares de empregos e tem seu aproveitamento muito mais barato do que as demais formas de oferta de energia. Se a Cemig fosse mais eficiente nessa percepção, vários problemas de Minas, nessa demanda da energia poderiam estar resolvidos de maneira melhor, com repercussões sociais mais eficazes. Sobretudo na geração de empregos, renda e na fixação de pessoas nas suas regiões de origem. </a:t>
            </a:r>
            <a:endParaRPr lang="pt-BR" sz="1400" b="0" i="0" dirty="0">
              <a:solidFill>
                <a:srgbClr val="706F6F"/>
              </a:solidFill>
              <a:effectLst/>
              <a:latin typeface="Lato" panose="020F0502020204030203" pitchFamily="34" charset="0"/>
            </a:endParaRPr>
          </a:p>
          <a:p>
            <a:pPr algn="just">
              <a:lnSpc>
                <a:spcPct val="107000"/>
              </a:lnSpc>
              <a:spcAft>
                <a:spcPts val="800"/>
              </a:spcAft>
            </a:pPr>
            <a:endParaRPr lang="pt-BR" sz="1400" dirty="0">
              <a:solidFill>
                <a:srgbClr val="FF0000"/>
              </a:solidFill>
              <a:effectLst/>
              <a:ea typeface="Times New Roman" panose="02020603050405020304" pitchFamily="18" charset="0"/>
              <a:cs typeface="Times New Roman" panose="02020603050405020304" pitchFamily="18" charset="0"/>
            </a:endParaRPr>
          </a:p>
          <a:p>
            <a:pPr algn="just">
              <a:lnSpc>
                <a:spcPct val="107000"/>
              </a:lnSpc>
              <a:spcAft>
                <a:spcPts val="800"/>
              </a:spcAft>
            </a:pPr>
            <a:r>
              <a:rPr lang="pt-BR" sz="1400" dirty="0">
                <a:solidFill>
                  <a:srgbClr val="FF0000"/>
                </a:solidFill>
                <a:effectLst/>
                <a:ea typeface="Times New Roman" panose="02020603050405020304" pitchFamily="18" charset="0"/>
                <a:cs typeface="Times New Roman" panose="02020603050405020304" pitchFamily="18" charset="0"/>
              </a:rPr>
              <a:t>As pequenas empresas produtoras de energia fotovoltaica irão fornecer serviços para a população e até mesmo outras instituições, afim de diminuir o valor gasto em energias de alto custo, visto que o custo da energia solar para o consumidor final é bem menor. Além disso, diminuir os impactos ambientais e ecológicos que as usinas hidrelétricas causam.</a:t>
            </a:r>
          </a:p>
          <a:p>
            <a:pPr algn="just">
              <a:lnSpc>
                <a:spcPct val="107000"/>
              </a:lnSpc>
              <a:spcAft>
                <a:spcPts val="800"/>
              </a:spcAft>
            </a:pPr>
            <a:r>
              <a:rPr lang="pt-BR" sz="1400" dirty="0">
                <a:solidFill>
                  <a:srgbClr val="FF0000"/>
                </a:solidFill>
                <a:ea typeface="Calibri" panose="020F0502020204030204" pitchFamily="34" charset="0"/>
                <a:cs typeface="Times New Roman" panose="02020603050405020304" pitchFamily="18" charset="0"/>
              </a:rPr>
              <a:t>(Também não entendi)</a:t>
            </a:r>
            <a:endParaRPr lang="pt-BR" sz="1400" dirty="0">
              <a:solidFill>
                <a:srgbClr val="FF0000"/>
              </a:solidFill>
              <a:effectLst/>
              <a:ea typeface="Calibri" panose="020F0502020204030204" pitchFamily="34" charset="0"/>
              <a:cs typeface="Times New Roman" panose="02020603050405020304" pitchFamily="18" charset="0"/>
            </a:endParaRPr>
          </a:p>
        </p:txBody>
      </p:sp>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10</a:t>
            </a:fld>
            <a:endParaRPr lang="pt-BR" sz="2500">
              <a:solidFill>
                <a:schemeClr val="tx1"/>
              </a:solidFill>
            </a:endParaRPr>
          </a:p>
        </p:txBody>
      </p:sp>
      <p:pic>
        <p:nvPicPr>
          <p:cNvPr id="2050" name="Picture 2" descr="Atividade Avaliativa 1 – Gestão de Projetos Empresariais – 5º Semestre 2019  – Gestão Empresarial FATEC">
            <a:extLst>
              <a:ext uri="{FF2B5EF4-FFF2-40B4-BE49-F238E27FC236}">
                <a16:creationId xmlns:a16="http://schemas.microsoft.com/office/drawing/2014/main" id="{A09F79F5-CA4D-4AFC-B70F-10D281AC8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223" y="1632670"/>
            <a:ext cx="5274293" cy="2687538"/>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7597B04F-E324-4254-B89D-8EE5C80F19FA}"/>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Tree>
    <p:extLst>
      <p:ext uri="{BB962C8B-B14F-4D97-AF65-F5344CB8AC3E}">
        <p14:creationId xmlns:p14="http://schemas.microsoft.com/office/powerpoint/2010/main" val="77908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2394012" y="270314"/>
            <a:ext cx="7726532" cy="769441"/>
          </a:xfrm>
          <a:prstGeom prst="rect">
            <a:avLst/>
          </a:prstGeom>
          <a:noFill/>
        </p:spPr>
        <p:txBody>
          <a:bodyPr wrap="square">
            <a:spAutoFit/>
          </a:bodyPr>
          <a:lstStyle/>
          <a:p>
            <a:pPr algn="ctr"/>
            <a:r>
              <a:rPr lang="en-US" sz="4400" b="1" dirty="0">
                <a:latin typeface="Arial Black"/>
                <a:sym typeface="Arial Black"/>
              </a:rPr>
              <a:t>PROJETO</a:t>
            </a:r>
            <a:endParaRPr lang="pt-BR" sz="4400" dirty="0"/>
          </a:p>
        </p:txBody>
      </p:sp>
      <p:sp>
        <p:nvSpPr>
          <p:cNvPr id="5" name="CaixaDeTexto 4">
            <a:extLst>
              <a:ext uri="{FF2B5EF4-FFF2-40B4-BE49-F238E27FC236}">
                <a16:creationId xmlns:a16="http://schemas.microsoft.com/office/drawing/2014/main" id="{CF3707E6-01AE-4D6B-B71D-116C66A72B64}"/>
              </a:ext>
            </a:extLst>
          </p:cNvPr>
          <p:cNvSpPr txBox="1"/>
          <p:nvPr/>
        </p:nvSpPr>
        <p:spPr>
          <a:xfrm>
            <a:off x="361326" y="2312772"/>
            <a:ext cx="5313542" cy="3336811"/>
          </a:xfrm>
          <a:prstGeom prst="rect">
            <a:avLst/>
          </a:prstGeom>
          <a:noFill/>
        </p:spPr>
        <p:txBody>
          <a:bodyPr wrap="square">
            <a:spAutoFit/>
          </a:bodyPr>
          <a:lstStyle/>
          <a:p>
            <a:pPr algn="just">
              <a:lnSpc>
                <a:spcPct val="107000"/>
              </a:lnSpc>
              <a:spcAft>
                <a:spcPts val="800"/>
              </a:spcAft>
            </a:pPr>
            <a:r>
              <a:rPr lang="pt-BR" sz="2200" dirty="0">
                <a:solidFill>
                  <a:srgbClr val="212529"/>
                </a:solidFill>
                <a:effectLst/>
                <a:ea typeface="Times New Roman" panose="02020603050405020304" pitchFamily="18" charset="0"/>
                <a:cs typeface="Times New Roman" panose="02020603050405020304" pitchFamily="18" charset="0"/>
              </a:rPr>
              <a:t>O projeto, teria a colaboração de vários produtores de energia fotovoltaica, também seria adicionado um incentivo governamental para proporcionar o crescimento na área. O projeto ainda contará com um sistema de software que terá como finalidade o monitoramento e análise das placas solares, esse seria gerido por uma empresa parceira do projeto.</a:t>
            </a:r>
            <a:endParaRPr lang="pt-BR" sz="2200" dirty="0">
              <a:effectLst/>
              <a:ea typeface="Calibri" panose="020F0502020204030204" pitchFamily="34" charset="0"/>
              <a:cs typeface="Times New Roman" panose="02020603050405020304" pitchFamily="18" charset="0"/>
            </a:endParaRPr>
          </a:p>
        </p:txBody>
      </p:sp>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11</a:t>
            </a:fld>
            <a:endParaRPr lang="pt-BR" sz="2500">
              <a:solidFill>
                <a:schemeClr val="tx1"/>
              </a:solidFill>
            </a:endParaRPr>
          </a:p>
        </p:txBody>
      </p:sp>
      <p:pic>
        <p:nvPicPr>
          <p:cNvPr id="3074" name="Picture 2" descr="Você sabe como funcionam as parcerias entre empresas?">
            <a:extLst>
              <a:ext uri="{FF2B5EF4-FFF2-40B4-BE49-F238E27FC236}">
                <a16:creationId xmlns:a16="http://schemas.microsoft.com/office/drawing/2014/main" id="{97A6FE06-8228-49DE-9AE4-06CCDC54C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356" y="1464585"/>
            <a:ext cx="4662487" cy="3102673"/>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0499B026-AC6A-4C50-91D3-FE842932019A}"/>
              </a:ext>
            </a:extLst>
          </p:cNvPr>
          <p:cNvSpPr txBox="1"/>
          <p:nvPr/>
        </p:nvSpPr>
        <p:spPr>
          <a:xfrm>
            <a:off x="398738" y="5686394"/>
            <a:ext cx="6098344" cy="369332"/>
          </a:xfrm>
          <a:prstGeom prst="rect">
            <a:avLst/>
          </a:prstGeom>
          <a:noFill/>
        </p:spPr>
        <p:txBody>
          <a:bodyPr wrap="square">
            <a:spAutoFit/>
          </a:bodyPr>
          <a:lstStyle/>
          <a:p>
            <a:r>
              <a:rPr lang="pt-BR" sz="1800" dirty="0">
                <a:solidFill>
                  <a:srgbClr val="FF0000"/>
                </a:solidFill>
                <a:ea typeface="Calibri" panose="020F0502020204030204" pitchFamily="34" charset="0"/>
                <a:cs typeface="Times New Roman" panose="02020603050405020304" pitchFamily="18" charset="0"/>
              </a:rPr>
              <a:t>(Acho que aqui o Sergio vai poder nos ajudar mais)</a:t>
            </a:r>
            <a:endParaRPr lang="pt-BR" dirty="0"/>
          </a:p>
        </p:txBody>
      </p:sp>
      <p:sp>
        <p:nvSpPr>
          <p:cNvPr id="9" name="CaixaDeTexto 8">
            <a:extLst>
              <a:ext uri="{FF2B5EF4-FFF2-40B4-BE49-F238E27FC236}">
                <a16:creationId xmlns:a16="http://schemas.microsoft.com/office/drawing/2014/main" id="{F486EA76-638A-4E60-A9B7-B9FE71965D6E}"/>
              </a:ext>
            </a:extLst>
          </p:cNvPr>
          <p:cNvSpPr txBox="1"/>
          <p:nvPr/>
        </p:nvSpPr>
        <p:spPr>
          <a:xfrm>
            <a:off x="158934" y="925093"/>
            <a:ext cx="6098344" cy="1200329"/>
          </a:xfrm>
          <a:prstGeom prst="rect">
            <a:avLst/>
          </a:prstGeom>
          <a:noFill/>
        </p:spPr>
        <p:txBody>
          <a:bodyPr wrap="square">
            <a:spAutoFit/>
          </a:bodyPr>
          <a:lstStyle/>
          <a:p>
            <a:r>
              <a:rPr lang="pt-BR" dirty="0">
                <a:solidFill>
                  <a:srgbClr val="FF0000"/>
                </a:solidFill>
                <a:ea typeface="Calibri" panose="020F0502020204030204" pitchFamily="34" charset="0"/>
                <a:cs typeface="Times New Roman" panose="02020603050405020304" pitchFamily="18" charset="0"/>
              </a:rPr>
              <a:t>(A meu ver, depois da conversa com o professor nosso problema não é mais mostrar os benefícios da fotovoltaica e sim, </a:t>
            </a:r>
            <a:r>
              <a:rPr lang="pt-BR" b="1" dirty="0">
                <a:solidFill>
                  <a:srgbClr val="FF0000"/>
                </a:solidFill>
                <a:ea typeface="Calibri" panose="020F0502020204030204" pitchFamily="34" charset="0"/>
                <a:cs typeface="Times New Roman" panose="02020603050405020304" pitchFamily="18" charset="0"/>
              </a:rPr>
              <a:t>sugerir uma proposta factível para que o governo de incentivo.) </a:t>
            </a:r>
            <a:r>
              <a:rPr lang="pt-BR" dirty="0">
                <a:solidFill>
                  <a:srgbClr val="FF0000"/>
                </a:solidFill>
                <a:ea typeface="Calibri" panose="020F0502020204030204" pitchFamily="34" charset="0"/>
                <a:cs typeface="Times New Roman" panose="02020603050405020304" pitchFamily="18" charset="0"/>
              </a:rPr>
              <a:t>Posso estar enganado?</a:t>
            </a:r>
            <a:endParaRPr lang="pt-BR" dirty="0"/>
          </a:p>
        </p:txBody>
      </p:sp>
    </p:spTree>
    <p:extLst>
      <p:ext uri="{BB962C8B-B14F-4D97-AF65-F5344CB8AC3E}">
        <p14:creationId xmlns:p14="http://schemas.microsoft.com/office/powerpoint/2010/main" val="277875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2027583" y="270314"/>
            <a:ext cx="8092961" cy="769441"/>
          </a:xfrm>
          <a:prstGeom prst="rect">
            <a:avLst/>
          </a:prstGeom>
          <a:noFill/>
        </p:spPr>
        <p:txBody>
          <a:bodyPr wrap="square">
            <a:spAutoFit/>
          </a:bodyPr>
          <a:lstStyle/>
          <a:p>
            <a:pPr algn="ctr"/>
            <a:r>
              <a:rPr lang="en-US" sz="4400" b="1" dirty="0">
                <a:latin typeface="Arial Black"/>
                <a:sym typeface="Arial Black"/>
              </a:rPr>
              <a:t>SOLUÇÃO E CONCLUSÃO</a:t>
            </a:r>
            <a:endParaRPr lang="pt-BR" sz="4400" dirty="0"/>
          </a:p>
        </p:txBody>
      </p:sp>
      <p:sp>
        <p:nvSpPr>
          <p:cNvPr id="5" name="CaixaDeTexto 4">
            <a:extLst>
              <a:ext uri="{FF2B5EF4-FFF2-40B4-BE49-F238E27FC236}">
                <a16:creationId xmlns:a16="http://schemas.microsoft.com/office/drawing/2014/main" id="{CF3707E6-01AE-4D6B-B71D-116C66A72B64}"/>
              </a:ext>
            </a:extLst>
          </p:cNvPr>
          <p:cNvSpPr txBox="1"/>
          <p:nvPr/>
        </p:nvSpPr>
        <p:spPr>
          <a:xfrm>
            <a:off x="621180" y="1347517"/>
            <a:ext cx="5313542" cy="3336811"/>
          </a:xfrm>
          <a:prstGeom prst="rect">
            <a:avLst/>
          </a:prstGeom>
          <a:noFill/>
        </p:spPr>
        <p:txBody>
          <a:bodyPr wrap="square">
            <a:spAutoFit/>
          </a:bodyPr>
          <a:lstStyle/>
          <a:p>
            <a:pPr algn="just">
              <a:lnSpc>
                <a:spcPct val="107000"/>
              </a:lnSpc>
              <a:spcAft>
                <a:spcPts val="800"/>
              </a:spcAft>
            </a:pPr>
            <a:r>
              <a:rPr lang="pt-BR" sz="2200" dirty="0">
                <a:solidFill>
                  <a:srgbClr val="212529"/>
                </a:solidFill>
                <a:effectLst/>
                <a:ea typeface="Times New Roman" panose="02020603050405020304" pitchFamily="18" charset="0"/>
                <a:cs typeface="Times New Roman" panose="02020603050405020304" pitchFamily="18" charset="0"/>
              </a:rPr>
              <a:t>Dessa forma, foi idealizado uma solução para viabilizar o acesso e expansão da energia fotovoltaica que é uma energia limpa e sustentável, englobando pequenos produtores de energia, havendo o incentivo a economia, além de gerar empregos e estimular o mercado em áreas com maior incidência de raios solares, pri</a:t>
            </a:r>
            <a:r>
              <a:rPr lang="pt-BR" sz="2200" dirty="0">
                <a:solidFill>
                  <a:srgbClr val="212529"/>
                </a:solidFill>
                <a:ea typeface="Times New Roman" panose="02020603050405020304" pitchFamily="18" charset="0"/>
                <a:cs typeface="Times New Roman" panose="02020603050405020304" pitchFamily="18" charset="0"/>
              </a:rPr>
              <a:t>ncipalmente em regiões como nordeste.</a:t>
            </a:r>
            <a:endParaRPr lang="pt-BR" sz="2200" dirty="0">
              <a:effectLst/>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B7DDB4DA-E023-47DE-9BE2-7468C8EC3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278" y="1347517"/>
            <a:ext cx="4312022" cy="2262744"/>
          </a:xfrm>
          <a:prstGeom prst="rect">
            <a:avLst/>
          </a:prstGeom>
        </p:spPr>
      </p:pic>
      <p:pic>
        <p:nvPicPr>
          <p:cNvPr id="9" name="Imagem 8">
            <a:extLst>
              <a:ext uri="{FF2B5EF4-FFF2-40B4-BE49-F238E27FC236}">
                <a16:creationId xmlns:a16="http://schemas.microsoft.com/office/drawing/2014/main" id="{77EA053C-E99B-47A9-BFA0-8CB962AD1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279" y="3593575"/>
            <a:ext cx="4312021" cy="2455013"/>
          </a:xfrm>
          <a:prstGeom prst="rect">
            <a:avLst/>
          </a:prstGeom>
        </p:spPr>
      </p:pic>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12</a:t>
            </a:fld>
            <a:endParaRPr lang="pt-BR" sz="2500" dirty="0">
              <a:solidFill>
                <a:schemeClr val="tx1"/>
              </a:solidFill>
            </a:endParaRPr>
          </a:p>
        </p:txBody>
      </p:sp>
      <p:sp>
        <p:nvSpPr>
          <p:cNvPr id="10" name="CaixaDeTexto 9">
            <a:extLst>
              <a:ext uri="{FF2B5EF4-FFF2-40B4-BE49-F238E27FC236}">
                <a16:creationId xmlns:a16="http://schemas.microsoft.com/office/drawing/2014/main" id="{4838D769-0300-43CE-969F-4BFA24D0CF57}"/>
              </a:ext>
            </a:extLst>
          </p:cNvPr>
          <p:cNvSpPr txBox="1"/>
          <p:nvPr/>
        </p:nvSpPr>
        <p:spPr>
          <a:xfrm>
            <a:off x="398738" y="5686394"/>
            <a:ext cx="6098344" cy="369332"/>
          </a:xfrm>
          <a:prstGeom prst="rect">
            <a:avLst/>
          </a:prstGeom>
          <a:noFill/>
        </p:spPr>
        <p:txBody>
          <a:bodyPr wrap="square">
            <a:spAutoFit/>
          </a:bodyPr>
          <a:lstStyle/>
          <a:p>
            <a:r>
              <a:rPr lang="pt-BR" sz="1800" dirty="0">
                <a:solidFill>
                  <a:srgbClr val="FF0000"/>
                </a:solidFill>
                <a:ea typeface="Calibri" panose="020F0502020204030204" pitchFamily="34" charset="0"/>
                <a:cs typeface="Times New Roman" panose="02020603050405020304" pitchFamily="18" charset="0"/>
              </a:rPr>
              <a:t>(Acho que aqui o Sergio vai poder nos ajudar mais)</a:t>
            </a:r>
            <a:endParaRPr lang="pt-BR" dirty="0"/>
          </a:p>
        </p:txBody>
      </p:sp>
    </p:spTree>
    <p:extLst>
      <p:ext uri="{BB962C8B-B14F-4D97-AF65-F5344CB8AC3E}">
        <p14:creationId xmlns:p14="http://schemas.microsoft.com/office/powerpoint/2010/main" val="314342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p5">
            <a:extLst>
              <a:ext uri="{FF2B5EF4-FFF2-40B4-BE49-F238E27FC236}">
                <a16:creationId xmlns:a16="http://schemas.microsoft.com/office/drawing/2014/main" id="{A3E022C9-741F-40FB-947A-3A70DC11CFE7}"/>
              </a:ext>
            </a:extLst>
          </p:cNvPr>
          <p:cNvSpPr txBox="1">
            <a:spLocks/>
          </p:cNvSpPr>
          <p:nvPr/>
        </p:nvSpPr>
        <p:spPr>
          <a:xfrm>
            <a:off x="1028263" y="66554"/>
            <a:ext cx="9957104" cy="1200150"/>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b="1" dirty="0">
                <a:solidFill>
                  <a:schemeClr val="dk2"/>
                </a:solidFill>
                <a:latin typeface="Arial Black"/>
                <a:ea typeface="Arial Black"/>
                <a:cs typeface="Arial Black"/>
                <a:sym typeface="Arial Black"/>
              </a:rPr>
              <a:t>	</a:t>
            </a:r>
            <a:r>
              <a:rPr lang="en-US" sz="4400" b="1" dirty="0" err="1">
                <a:latin typeface="Arial Black"/>
                <a:ea typeface="Arial Black"/>
                <a:cs typeface="Arial Black"/>
                <a:sym typeface="Arial Black"/>
              </a:rPr>
              <a:t>Usinas</a:t>
            </a:r>
            <a:r>
              <a:rPr lang="en-US" sz="4400" b="1" dirty="0">
                <a:latin typeface="Arial Black"/>
                <a:ea typeface="Arial Black"/>
                <a:cs typeface="Arial Black"/>
                <a:sym typeface="Arial Black"/>
              </a:rPr>
              <a:t> </a:t>
            </a:r>
            <a:r>
              <a:rPr lang="en-US" sz="4400" b="1" dirty="0" err="1">
                <a:latin typeface="Arial Black"/>
                <a:ea typeface="Arial Black"/>
                <a:cs typeface="Arial Black"/>
                <a:sym typeface="Arial Black"/>
              </a:rPr>
              <a:t>Fotovoltaicas</a:t>
            </a:r>
            <a:endParaRPr lang="en-US" sz="4400" b="1" dirty="0">
              <a:latin typeface="Arial Black"/>
              <a:ea typeface="Arial Black"/>
              <a:cs typeface="Arial Black"/>
              <a:sym typeface="Arial Black"/>
            </a:endParaRPr>
          </a:p>
          <a:p>
            <a:pPr algn="ctr">
              <a:spcBef>
                <a:spcPts val="0"/>
              </a:spcBef>
              <a:buClr>
                <a:schemeClr val="dk2"/>
              </a:buClr>
              <a:buSzPts val="4400"/>
              <a:buFont typeface="Arial Black"/>
              <a:buNone/>
            </a:pPr>
            <a:r>
              <a:rPr lang="en-US" sz="2800" b="1" dirty="0"/>
              <a:t>O SOL COMO FONTE DE ENERGIA, ECONOMIA E SUSTENTABILIDADE</a:t>
            </a:r>
          </a:p>
        </p:txBody>
      </p:sp>
      <p:sp>
        <p:nvSpPr>
          <p:cNvPr id="4" name="CaixaDeTexto 3">
            <a:extLst>
              <a:ext uri="{FF2B5EF4-FFF2-40B4-BE49-F238E27FC236}">
                <a16:creationId xmlns:a16="http://schemas.microsoft.com/office/drawing/2014/main" id="{52025FCD-9507-4028-8F0C-F06B5504622A}"/>
              </a:ext>
            </a:extLst>
          </p:cNvPr>
          <p:cNvSpPr txBox="1"/>
          <p:nvPr/>
        </p:nvSpPr>
        <p:spPr>
          <a:xfrm>
            <a:off x="710213" y="1221444"/>
            <a:ext cx="5889369" cy="5170390"/>
          </a:xfrm>
          <a:prstGeom prst="rect">
            <a:avLst/>
          </a:prstGeom>
          <a:noFill/>
        </p:spPr>
        <p:txBody>
          <a:bodyPr wrap="square">
            <a:spAutoFit/>
          </a:bodyPr>
          <a:lstStyle/>
          <a:p>
            <a:pPr marL="88900" lvl="0" algn="l" rtl="0">
              <a:lnSpc>
                <a:spcPct val="115000"/>
              </a:lnSpc>
              <a:spcBef>
                <a:spcPts val="0"/>
              </a:spcBef>
              <a:spcAft>
                <a:spcPts val="0"/>
              </a:spcAft>
              <a:buClr>
                <a:srgbClr val="000000"/>
              </a:buClr>
              <a:buSzPts val="400"/>
            </a:pPr>
            <a:r>
              <a:rPr lang="pt-BR" b="1" dirty="0">
                <a:cs typeface="Arial" panose="020B0604020202020204" pitchFamily="34" charset="0"/>
              </a:rPr>
              <a:t>O que é uma usina fotovoltaica</a:t>
            </a:r>
            <a:r>
              <a:rPr lang="pt-BR" dirty="0">
                <a:cs typeface="Arial" panose="020B0604020202020204" pitchFamily="34" charset="0"/>
              </a:rPr>
              <a:t>:</a:t>
            </a:r>
          </a:p>
          <a:p>
            <a:pPr marL="88900" lvl="0" algn="l" rtl="0">
              <a:lnSpc>
                <a:spcPct val="115000"/>
              </a:lnSpc>
              <a:spcBef>
                <a:spcPts val="0"/>
              </a:spcBef>
              <a:spcAft>
                <a:spcPts val="0"/>
              </a:spcAft>
              <a:buClr>
                <a:srgbClr val="000000"/>
              </a:buClr>
              <a:buSzPts val="400"/>
            </a:pPr>
            <a:endParaRPr lang="pt-BR" dirty="0">
              <a:cs typeface="Arial" panose="020B0604020202020204" pitchFamily="34" charset="0"/>
            </a:endParaRPr>
          </a:p>
          <a:p>
            <a:pPr marL="88900" lvl="0" algn="just" rtl="0">
              <a:lnSpc>
                <a:spcPct val="115000"/>
              </a:lnSpc>
              <a:spcBef>
                <a:spcPts val="0"/>
              </a:spcBef>
              <a:spcAft>
                <a:spcPts val="0"/>
              </a:spcAft>
              <a:buClr>
                <a:srgbClr val="000000"/>
              </a:buClr>
              <a:buSzPts val="400"/>
            </a:pPr>
            <a:r>
              <a:rPr lang="pt-BR" b="0" i="0" dirty="0">
                <a:effectLst/>
              </a:rPr>
              <a:t>é uma grande central geradora elétrica que utiliza milhares de placas fotovoltaicas ou outras tecnologias para, de forma direta ou indireta, transformar a luz do sol em eletricidade e enviá-la aos centros urbanos por meio de linhas de transmissão.</a:t>
            </a:r>
          </a:p>
          <a:p>
            <a:pPr marL="88900" lvl="0" algn="just" rtl="0">
              <a:lnSpc>
                <a:spcPct val="115000"/>
              </a:lnSpc>
              <a:spcBef>
                <a:spcPts val="0"/>
              </a:spcBef>
              <a:spcAft>
                <a:spcPts val="0"/>
              </a:spcAft>
              <a:buClr>
                <a:srgbClr val="000000"/>
              </a:buClr>
              <a:buSzPts val="400"/>
            </a:pPr>
            <a:r>
              <a:rPr lang="pt-BR" dirty="0">
                <a:cs typeface="Arial" panose="020B0604020202020204" pitchFamily="34" charset="0"/>
              </a:rPr>
              <a:t>A energia fotovoltaica é a eletricidade produzida com a luz solar. Quanto mais radiação a placa fotovoltaica coleta, maior é a quantidade de energia elétrica produzida. O sol é uma fonte de energia considerada renovável pois é natural, limpa e está disponível o tempo todo. Além disso, sua produção não gera resíduos e não emite gases de efeito estufa, sem falar que a produção dessa tecnologia é mais sustentável e controlada para que o processo de fabricação não prejudique o ecossistema. </a:t>
            </a:r>
          </a:p>
        </p:txBody>
      </p:sp>
      <p:pic>
        <p:nvPicPr>
          <p:cNvPr id="6" name="Imagem 5">
            <a:extLst>
              <a:ext uri="{FF2B5EF4-FFF2-40B4-BE49-F238E27FC236}">
                <a16:creationId xmlns:a16="http://schemas.microsoft.com/office/drawing/2014/main" id="{A8C09640-A660-4B1F-B6C8-24F83A4B6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992" y="2100432"/>
            <a:ext cx="4982993" cy="3321996"/>
          </a:xfrm>
          <a:prstGeom prst="rect">
            <a:avLst/>
          </a:prstGeom>
        </p:spPr>
      </p:pic>
      <p:sp>
        <p:nvSpPr>
          <p:cNvPr id="7" name="Espaço Reservado para Rodapé 6">
            <a:extLst>
              <a:ext uri="{FF2B5EF4-FFF2-40B4-BE49-F238E27FC236}">
                <a16:creationId xmlns:a16="http://schemas.microsoft.com/office/drawing/2014/main" id="{34BDDB50-5E57-43B1-8FF9-F28219C310FA}"/>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B424D1C3-CDBD-412F-90FD-EC518A7C5677}"/>
              </a:ext>
            </a:extLst>
          </p:cNvPr>
          <p:cNvSpPr>
            <a:spLocks noGrp="1"/>
          </p:cNvSpPr>
          <p:nvPr>
            <p:ph type="sldNum" sz="quarter" idx="12"/>
          </p:nvPr>
        </p:nvSpPr>
        <p:spPr/>
        <p:txBody>
          <a:bodyPr/>
          <a:lstStyle/>
          <a:p>
            <a:fld id="{24F432EC-2972-46C7-97C1-1EB75B8CBA8A}" type="slidenum">
              <a:rPr lang="pt-BR" sz="2500" smtClean="0">
                <a:solidFill>
                  <a:schemeClr val="tx1"/>
                </a:solidFill>
              </a:rPr>
              <a:t>2</a:t>
            </a:fld>
            <a:endParaRPr lang="pt-BR" sz="2500">
              <a:solidFill>
                <a:schemeClr val="tx1"/>
              </a:solidFill>
            </a:endParaRPr>
          </a:p>
        </p:txBody>
      </p:sp>
    </p:spTree>
    <p:extLst>
      <p:ext uri="{BB962C8B-B14F-4D97-AF65-F5344CB8AC3E}">
        <p14:creationId xmlns:p14="http://schemas.microsoft.com/office/powerpoint/2010/main" val="375693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7">
            <a:extLst>
              <a:ext uri="{FF2B5EF4-FFF2-40B4-BE49-F238E27FC236}">
                <a16:creationId xmlns:a16="http://schemas.microsoft.com/office/drawing/2014/main" id="{77068E38-688D-41FB-B4C4-EA30C5B0DEF6}"/>
              </a:ext>
            </a:extLst>
          </p:cNvPr>
          <p:cNvSpPr txBox="1">
            <a:spLocks/>
          </p:cNvSpPr>
          <p:nvPr/>
        </p:nvSpPr>
        <p:spPr>
          <a:xfrm>
            <a:off x="1245834" y="304800"/>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a:p>
            <a:pPr algn="ctr">
              <a:spcBef>
                <a:spcPts val="0"/>
              </a:spcBef>
              <a:buClr>
                <a:schemeClr val="dk2"/>
              </a:buClr>
              <a:buSzPts val="4400"/>
              <a:buFont typeface="Arial Black"/>
              <a:buNone/>
            </a:pPr>
            <a:r>
              <a:rPr lang="en-US" sz="4400" dirty="0">
                <a:latin typeface="Arial Black" panose="020B0A04020102020204" pitchFamily="34" charset="0"/>
              </a:rPr>
              <a:t>HIDRELETRICAS</a:t>
            </a:r>
          </a:p>
        </p:txBody>
      </p:sp>
      <p:sp>
        <p:nvSpPr>
          <p:cNvPr id="10" name="CaixaDeTexto 9">
            <a:hlinkClick r:id="rId2"/>
            <a:extLst>
              <a:ext uri="{FF2B5EF4-FFF2-40B4-BE49-F238E27FC236}">
                <a16:creationId xmlns:a16="http://schemas.microsoft.com/office/drawing/2014/main" id="{F92F8EF0-31BC-41BF-995F-A72CDCDE901A}"/>
              </a:ext>
            </a:extLst>
          </p:cNvPr>
          <p:cNvSpPr txBox="1"/>
          <p:nvPr/>
        </p:nvSpPr>
        <p:spPr>
          <a:xfrm>
            <a:off x="1245834" y="5678231"/>
            <a:ext cx="2129163" cy="369332"/>
          </a:xfrm>
          <a:prstGeom prst="rect">
            <a:avLst/>
          </a:prstGeom>
          <a:noFill/>
        </p:spPr>
        <p:txBody>
          <a:bodyPr wrap="square" rtlCol="0">
            <a:spAutoFit/>
          </a:bodyPr>
          <a:lstStyle/>
          <a:p>
            <a:endParaRPr lang="pt-BR" dirty="0"/>
          </a:p>
        </p:txBody>
      </p:sp>
      <p:sp>
        <p:nvSpPr>
          <p:cNvPr id="7" name="Espaço Reservado para Rodapé 6">
            <a:extLst>
              <a:ext uri="{FF2B5EF4-FFF2-40B4-BE49-F238E27FC236}">
                <a16:creationId xmlns:a16="http://schemas.microsoft.com/office/drawing/2014/main" id="{15E721F7-80C2-49E9-836B-9219A4BBCF2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F36C80D9-47E6-4A8B-B49D-F039B9E84256}"/>
              </a:ext>
            </a:extLst>
          </p:cNvPr>
          <p:cNvSpPr>
            <a:spLocks noGrp="1"/>
          </p:cNvSpPr>
          <p:nvPr>
            <p:ph type="sldNum" sz="quarter" idx="12"/>
          </p:nvPr>
        </p:nvSpPr>
        <p:spPr/>
        <p:txBody>
          <a:bodyPr/>
          <a:lstStyle/>
          <a:p>
            <a:fld id="{24F432EC-2972-46C7-97C1-1EB75B8CBA8A}" type="slidenum">
              <a:rPr lang="pt-BR" sz="2500" smtClean="0">
                <a:solidFill>
                  <a:schemeClr val="tx1"/>
                </a:solidFill>
              </a:rPr>
              <a:t>3</a:t>
            </a:fld>
            <a:endParaRPr lang="pt-BR" sz="2500">
              <a:solidFill>
                <a:schemeClr val="tx1"/>
              </a:solidFill>
            </a:endParaRPr>
          </a:p>
        </p:txBody>
      </p:sp>
      <p:sp>
        <p:nvSpPr>
          <p:cNvPr id="12" name="CaixaDeTexto 11">
            <a:extLst>
              <a:ext uri="{FF2B5EF4-FFF2-40B4-BE49-F238E27FC236}">
                <a16:creationId xmlns:a16="http://schemas.microsoft.com/office/drawing/2014/main" id="{5B10DBAA-F475-4797-84F9-38A9E8BE3A81}"/>
              </a:ext>
            </a:extLst>
          </p:cNvPr>
          <p:cNvSpPr txBox="1"/>
          <p:nvPr/>
        </p:nvSpPr>
        <p:spPr>
          <a:xfrm>
            <a:off x="703848" y="1468511"/>
            <a:ext cx="4994587" cy="4801314"/>
          </a:xfrm>
          <a:prstGeom prst="rect">
            <a:avLst/>
          </a:prstGeom>
          <a:noFill/>
        </p:spPr>
        <p:txBody>
          <a:bodyPr wrap="square">
            <a:spAutoFit/>
          </a:bodyPr>
          <a:lstStyle/>
          <a:p>
            <a:pPr marR="0" lvl="0" algn="just" rtl="0">
              <a:lnSpc>
                <a:spcPct val="100000"/>
              </a:lnSpc>
              <a:spcBef>
                <a:spcPts val="0"/>
              </a:spcBef>
              <a:spcAft>
                <a:spcPts val="0"/>
              </a:spcAft>
              <a:buClr>
                <a:schemeClr val="hlink"/>
              </a:buClr>
              <a:buSzPts val="3200"/>
            </a:pPr>
            <a:r>
              <a:rPr lang="pt-BR" dirty="0"/>
              <a:t>Até pouco tempo acreditava-se que as hidrelétricas eram uma fonte de energia limpa ou não poluente. Hoje sabe-se que elas causam grandes impactos ambientais como, por exemplo, a decomposição da vegetação submersa que dá origem a gases como o metano, o gás carbônico e o óxido nitroso, que causam mudanças climáticas. </a:t>
            </a:r>
          </a:p>
          <a:p>
            <a:pPr marR="0" lvl="0" algn="just" rtl="0">
              <a:lnSpc>
                <a:spcPct val="100000"/>
              </a:lnSpc>
              <a:spcBef>
                <a:spcPts val="0"/>
              </a:spcBef>
              <a:spcAft>
                <a:spcPts val="0"/>
              </a:spcAft>
              <a:buClr>
                <a:schemeClr val="hlink"/>
              </a:buClr>
              <a:buSzPts val="3200"/>
            </a:pPr>
            <a:endParaRPr lang="pt-BR" dirty="0"/>
          </a:p>
          <a:p>
            <a:pPr marR="0" lvl="0" algn="just" rtl="0">
              <a:lnSpc>
                <a:spcPct val="100000"/>
              </a:lnSpc>
              <a:spcBef>
                <a:spcPts val="0"/>
              </a:spcBef>
              <a:spcAft>
                <a:spcPts val="0"/>
              </a:spcAft>
              <a:buClr>
                <a:schemeClr val="hlink"/>
              </a:buClr>
              <a:buSzPts val="3200"/>
            </a:pPr>
            <a:r>
              <a:rPr lang="pt-BR" dirty="0"/>
              <a:t>Representam ainda:</a:t>
            </a:r>
          </a:p>
          <a:p>
            <a:pPr marL="285750" indent="-285750" algn="just">
              <a:buClr>
                <a:schemeClr val="hlink"/>
              </a:buClr>
              <a:buSzPts val="3200"/>
              <a:buFont typeface="Arial" panose="020B0604020202020204" pitchFamily="34" charset="0"/>
              <a:buChar char="•"/>
            </a:pPr>
            <a:r>
              <a:rPr lang="pt-BR" dirty="0">
                <a:ea typeface="Times New Roman" panose="02020603050405020304" pitchFamily="18" charset="0"/>
                <a:cs typeface="Times New Roman" panose="02020603050405020304" pitchFamily="18" charset="0"/>
              </a:rPr>
              <a:t>A</a:t>
            </a:r>
            <a:r>
              <a:rPr lang="pt-BR" dirty="0">
                <a:effectLst/>
                <a:ea typeface="Times New Roman" panose="02020603050405020304" pitchFamily="18" charset="0"/>
                <a:cs typeface="Times New Roman" panose="02020603050405020304" pitchFamily="18" charset="0"/>
              </a:rPr>
              <a:t>ltos custos de construção e manutenção; </a:t>
            </a:r>
          </a:p>
          <a:p>
            <a:pPr marL="285750" indent="-285750" algn="just">
              <a:buClr>
                <a:schemeClr val="hlink"/>
              </a:buClr>
              <a:buSzPts val="3200"/>
              <a:buFont typeface="Arial" panose="020B0604020202020204" pitchFamily="34" charset="0"/>
              <a:buChar char="•"/>
            </a:pPr>
            <a:r>
              <a:rPr lang="pt-BR" sz="1400" dirty="0">
                <a:effectLst/>
                <a:latin typeface="Calibri" panose="020F0502020204030204" pitchFamily="34" charset="0"/>
                <a:ea typeface="Calibri" panose="020F0502020204030204" pitchFamily="34" charset="0"/>
                <a:cs typeface="Times New Roman" panose="02020603050405020304" pitchFamily="18" charset="0"/>
              </a:rPr>
              <a:t> </a:t>
            </a:r>
            <a:r>
              <a:rPr lang="pt-BR" dirty="0">
                <a:effectLst/>
                <a:latin typeface="Calibri" panose="020F0502020204030204" pitchFamily="34" charset="0"/>
                <a:ea typeface="Calibri" panose="020F0502020204030204" pitchFamily="34" charset="0"/>
                <a:cs typeface="Times New Roman" panose="02020603050405020304" pitchFamily="18" charset="0"/>
              </a:rPr>
              <a:t>Completamente dependentes de chuva gerando  riscos de perdas das turbinas ou desligamentos em casos de volume mínimo de capacidade do reservatório proveniente de falhas de projetos;</a:t>
            </a:r>
          </a:p>
          <a:p>
            <a:pPr algn="just">
              <a:buClr>
                <a:schemeClr val="hlink"/>
              </a:buClr>
              <a:buSzPts val="3200"/>
            </a:pPr>
            <a:endParaRPr lang="pt-BR" dirty="0">
              <a:effectLst/>
              <a:ea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buClr>
                <a:schemeClr val="hlink"/>
              </a:buClr>
              <a:buSzPts val="3200"/>
            </a:pPr>
            <a:endParaRPr lang="pt-BR" dirty="0"/>
          </a:p>
          <a:p>
            <a:pPr marR="0" lvl="0" algn="just" rtl="0">
              <a:lnSpc>
                <a:spcPct val="100000"/>
              </a:lnSpc>
              <a:spcBef>
                <a:spcPts val="0"/>
              </a:spcBef>
              <a:spcAft>
                <a:spcPts val="0"/>
              </a:spcAft>
              <a:buClr>
                <a:schemeClr val="hlink"/>
              </a:buClr>
              <a:buSzPts val="3200"/>
            </a:pPr>
            <a:endParaRPr lang="pt-BR" dirty="0"/>
          </a:p>
        </p:txBody>
      </p:sp>
      <p:pic>
        <p:nvPicPr>
          <p:cNvPr id="1026" name="Picture 2" descr="Energia Hidrelétrica: O futuro da maior fonte de energia renovável - O  PETRÓLEO - Notícias de Petróleo e Gás, Energia e Offshore">
            <a:extLst>
              <a:ext uri="{FF2B5EF4-FFF2-40B4-BE49-F238E27FC236}">
                <a16:creationId xmlns:a16="http://schemas.microsoft.com/office/drawing/2014/main" id="{19B5EE19-5974-4893-A399-C26291006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49451"/>
            <a:ext cx="5618922"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09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FC0E469D-F618-4F50-9EA3-79FBB0291DA6}"/>
              </a:ext>
            </a:extLst>
          </p:cNvPr>
          <p:cNvSpPr>
            <a:spLocks noGrp="1"/>
          </p:cNvSpPr>
          <p:nvPr>
            <p:ph type="ftr" sz="quarter" idx="11"/>
          </p:nvPr>
        </p:nvSpPr>
        <p:spPr/>
        <p:txBody>
          <a:bodyPr/>
          <a:lstStyle/>
          <a:p>
            <a:r>
              <a:rPr lang="pt-BR" dirty="0"/>
              <a:t>Grupo Eco Energy-21</a:t>
            </a:r>
          </a:p>
        </p:txBody>
      </p:sp>
      <p:sp>
        <p:nvSpPr>
          <p:cNvPr id="5" name="Espaço Reservado para Número de Slide 4">
            <a:extLst>
              <a:ext uri="{FF2B5EF4-FFF2-40B4-BE49-F238E27FC236}">
                <a16:creationId xmlns:a16="http://schemas.microsoft.com/office/drawing/2014/main" id="{AB7BA5FA-E90A-4D0D-B3B4-42ADB74BA316}"/>
              </a:ext>
            </a:extLst>
          </p:cNvPr>
          <p:cNvSpPr>
            <a:spLocks noGrp="1"/>
          </p:cNvSpPr>
          <p:nvPr>
            <p:ph type="sldNum" sz="quarter" idx="12"/>
          </p:nvPr>
        </p:nvSpPr>
        <p:spPr/>
        <p:txBody>
          <a:bodyPr/>
          <a:lstStyle/>
          <a:p>
            <a:fld id="{24F432EC-2972-46C7-97C1-1EB75B8CBA8A}" type="slidenum">
              <a:rPr lang="pt-BR" smtClean="0"/>
              <a:t>4</a:t>
            </a:fld>
            <a:endParaRPr lang="pt-BR" dirty="0"/>
          </a:p>
        </p:txBody>
      </p:sp>
      <p:sp>
        <p:nvSpPr>
          <p:cNvPr id="7" name="CaixaDeTexto 6">
            <a:extLst>
              <a:ext uri="{FF2B5EF4-FFF2-40B4-BE49-F238E27FC236}">
                <a16:creationId xmlns:a16="http://schemas.microsoft.com/office/drawing/2014/main" id="{9964CCE8-1380-4598-9BF7-02D7C431D42C}"/>
              </a:ext>
            </a:extLst>
          </p:cNvPr>
          <p:cNvSpPr txBox="1"/>
          <p:nvPr/>
        </p:nvSpPr>
        <p:spPr>
          <a:xfrm>
            <a:off x="430795" y="1244350"/>
            <a:ext cx="5552661" cy="5355312"/>
          </a:xfrm>
          <a:prstGeom prst="rect">
            <a:avLst/>
          </a:prstGeom>
          <a:noFill/>
        </p:spPr>
        <p:txBody>
          <a:bodyPr wrap="square">
            <a:spAutoFit/>
          </a:bodyPr>
          <a:lstStyle/>
          <a:p>
            <a:pPr algn="l"/>
            <a:r>
              <a:rPr lang="pt-BR" b="1" i="0" dirty="0">
                <a:solidFill>
                  <a:srgbClr val="262626"/>
                </a:solidFill>
                <a:effectLst/>
                <a:latin typeface="CNN Sans Display"/>
              </a:rPr>
              <a:t>Brasil aumentou em 121% emissões de CO2 por uso de termelétricas em 2021.</a:t>
            </a:r>
          </a:p>
          <a:p>
            <a:pPr algn="l"/>
            <a:r>
              <a:rPr lang="pt-BR" b="0" i="0" dirty="0">
                <a:solidFill>
                  <a:srgbClr val="4D4D4D"/>
                </a:solidFill>
                <a:effectLst/>
                <a:latin typeface="CNN Sans Display"/>
              </a:rPr>
              <a:t>Usinas movidas a combustíveis fosseis já representam 21% do Sistema Interligado Nacional de energia.</a:t>
            </a:r>
          </a:p>
          <a:p>
            <a:pPr algn="l"/>
            <a:r>
              <a:rPr lang="pt-BR" b="0" i="0" dirty="0">
                <a:solidFill>
                  <a:srgbClr val="262626"/>
                </a:solidFill>
                <a:effectLst/>
                <a:latin typeface="CNN Sans Display"/>
              </a:rPr>
              <a:t>Um levantamento do Instituto de Energia e Meio Ambiente (IEMA), produzido com exclusividade para a </a:t>
            </a:r>
            <a:r>
              <a:rPr lang="pt-BR" b="1" i="0" dirty="0">
                <a:solidFill>
                  <a:srgbClr val="262626"/>
                </a:solidFill>
                <a:effectLst/>
                <a:latin typeface="CNN Sans Display"/>
              </a:rPr>
              <a:t>CNN</a:t>
            </a:r>
            <a:r>
              <a:rPr lang="pt-BR" b="0" i="0" dirty="0">
                <a:solidFill>
                  <a:srgbClr val="262626"/>
                </a:solidFill>
                <a:effectLst/>
                <a:latin typeface="CNN Sans Display"/>
              </a:rPr>
              <a:t>, mostra que de 2020 para 2021, o Brasil aumentou em 121% a emissão de gás carbônico (CO2) por queima de combustíveis fósseis utilizados em usinas termelétricas. O estudo compara as emissões dos primeiros nove meses desse ano, com o mesmo período do ano passado.</a:t>
            </a:r>
          </a:p>
          <a:p>
            <a:pPr algn="l"/>
            <a:r>
              <a:rPr lang="pt-BR" b="0" i="0" dirty="0">
                <a:solidFill>
                  <a:srgbClr val="262626"/>
                </a:solidFill>
                <a:effectLst/>
                <a:latin typeface="CNN Sans Display"/>
              </a:rPr>
              <a:t>Considerando que o ano de 2020 foi atípico em questão de carga energética, e consequentemente em geração de energia, o levantamento também fez um comparativo com os dados de 2019, no período </a:t>
            </a:r>
            <a:r>
              <a:rPr lang="pt-BR" b="0" i="0" dirty="0" err="1">
                <a:solidFill>
                  <a:srgbClr val="262626"/>
                </a:solidFill>
                <a:effectLst/>
                <a:latin typeface="CNN Sans Display"/>
              </a:rPr>
              <a:t>pré</a:t>
            </a:r>
            <a:r>
              <a:rPr lang="pt-BR" b="0" i="0" dirty="0">
                <a:solidFill>
                  <a:srgbClr val="262626"/>
                </a:solidFill>
                <a:effectLst/>
                <a:latin typeface="CNN Sans Display"/>
              </a:rPr>
              <a:t> pandemia. Há dois anos, as termelétricas representavam 13% das usinas usadas no Sistema Interligado Nacional de energia (SIN). Agora em 2021, elas já correspondem a 21% do total.</a:t>
            </a:r>
            <a:endParaRPr lang="pt-BR" b="1" i="0" dirty="0">
              <a:solidFill>
                <a:srgbClr val="262626"/>
              </a:solidFill>
              <a:effectLst/>
              <a:latin typeface="CNN Sans Display"/>
            </a:endParaRPr>
          </a:p>
        </p:txBody>
      </p:sp>
      <p:pic>
        <p:nvPicPr>
          <p:cNvPr id="9" name="Imagem 8">
            <a:extLst>
              <a:ext uri="{FF2B5EF4-FFF2-40B4-BE49-F238E27FC236}">
                <a16:creationId xmlns:a16="http://schemas.microsoft.com/office/drawing/2014/main" id="{668EA303-66ED-4B70-B9DC-32723383138D}"/>
              </a:ext>
            </a:extLst>
          </p:cNvPr>
          <p:cNvPicPr>
            <a:picLocks noChangeAspect="1"/>
          </p:cNvPicPr>
          <p:nvPr/>
        </p:nvPicPr>
        <p:blipFill>
          <a:blip r:embed="rId2"/>
          <a:stretch>
            <a:fillRect/>
          </a:stretch>
        </p:blipFill>
        <p:spPr>
          <a:xfrm>
            <a:off x="6063429" y="2278967"/>
            <a:ext cx="5778858" cy="3249636"/>
          </a:xfrm>
          <a:prstGeom prst="rect">
            <a:avLst/>
          </a:prstGeom>
        </p:spPr>
      </p:pic>
      <p:sp>
        <p:nvSpPr>
          <p:cNvPr id="11" name="Google Shape;61;p7">
            <a:extLst>
              <a:ext uri="{FF2B5EF4-FFF2-40B4-BE49-F238E27FC236}">
                <a16:creationId xmlns:a16="http://schemas.microsoft.com/office/drawing/2014/main" id="{1FAC7320-9744-4576-B82D-7CA593C9EA4E}"/>
              </a:ext>
            </a:extLst>
          </p:cNvPr>
          <p:cNvSpPr txBox="1">
            <a:spLocks/>
          </p:cNvSpPr>
          <p:nvPr/>
        </p:nvSpPr>
        <p:spPr>
          <a:xfrm>
            <a:off x="1245834" y="304800"/>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a:p>
            <a:pPr algn="ctr">
              <a:spcBef>
                <a:spcPts val="0"/>
              </a:spcBef>
              <a:buClr>
                <a:schemeClr val="dk2"/>
              </a:buClr>
              <a:buSzPts val="4400"/>
              <a:buFont typeface="Arial Black"/>
              <a:buNone/>
            </a:pPr>
            <a:r>
              <a:rPr lang="en-US" sz="4400" dirty="0">
                <a:latin typeface="Arial Black" panose="020B0A04020102020204" pitchFamily="34" charset="0"/>
              </a:rPr>
              <a:t>TERMELETRICAS</a:t>
            </a:r>
          </a:p>
        </p:txBody>
      </p:sp>
    </p:spTree>
    <p:extLst>
      <p:ext uri="{BB962C8B-B14F-4D97-AF65-F5344CB8AC3E}">
        <p14:creationId xmlns:p14="http://schemas.microsoft.com/office/powerpoint/2010/main" val="33901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48BA1222-DBA8-4766-BDFB-A1F488464B84}"/>
              </a:ext>
            </a:extLst>
          </p:cNvPr>
          <p:cNvSpPr>
            <a:spLocks noGrp="1"/>
          </p:cNvSpPr>
          <p:nvPr>
            <p:ph type="ftr" sz="quarter" idx="11"/>
          </p:nvPr>
        </p:nvSpPr>
        <p:spPr/>
        <p:txBody>
          <a:bodyPr/>
          <a:lstStyle/>
          <a:p>
            <a:r>
              <a:rPr lang="pt-BR" dirty="0"/>
              <a:t>Grupo Eco Energy-21</a:t>
            </a:r>
          </a:p>
        </p:txBody>
      </p:sp>
      <p:sp>
        <p:nvSpPr>
          <p:cNvPr id="5" name="Espaço Reservado para Número de Slide 4">
            <a:extLst>
              <a:ext uri="{FF2B5EF4-FFF2-40B4-BE49-F238E27FC236}">
                <a16:creationId xmlns:a16="http://schemas.microsoft.com/office/drawing/2014/main" id="{E9858A6E-96AF-4150-8AEC-BF703D7AEDA2}"/>
              </a:ext>
            </a:extLst>
          </p:cNvPr>
          <p:cNvSpPr>
            <a:spLocks noGrp="1"/>
          </p:cNvSpPr>
          <p:nvPr>
            <p:ph type="sldNum" sz="quarter" idx="12"/>
          </p:nvPr>
        </p:nvSpPr>
        <p:spPr/>
        <p:txBody>
          <a:bodyPr/>
          <a:lstStyle/>
          <a:p>
            <a:fld id="{24F432EC-2972-46C7-97C1-1EB75B8CBA8A}" type="slidenum">
              <a:rPr lang="pt-BR" smtClean="0"/>
              <a:t>5</a:t>
            </a:fld>
            <a:endParaRPr lang="pt-BR"/>
          </a:p>
        </p:txBody>
      </p:sp>
      <p:pic>
        <p:nvPicPr>
          <p:cNvPr id="6" name="Imagem 5">
            <a:extLst>
              <a:ext uri="{FF2B5EF4-FFF2-40B4-BE49-F238E27FC236}">
                <a16:creationId xmlns:a16="http://schemas.microsoft.com/office/drawing/2014/main" id="{A28EF605-1F9B-48D2-96DE-355D90EFBD3D}"/>
              </a:ext>
            </a:extLst>
          </p:cNvPr>
          <p:cNvPicPr>
            <a:picLocks noChangeAspect="1"/>
          </p:cNvPicPr>
          <p:nvPr/>
        </p:nvPicPr>
        <p:blipFill>
          <a:blip r:embed="rId2"/>
          <a:stretch>
            <a:fillRect/>
          </a:stretch>
        </p:blipFill>
        <p:spPr>
          <a:xfrm>
            <a:off x="7068289" y="1367810"/>
            <a:ext cx="4285511" cy="2411440"/>
          </a:xfrm>
          <a:prstGeom prst="rect">
            <a:avLst/>
          </a:prstGeom>
        </p:spPr>
      </p:pic>
      <p:sp>
        <p:nvSpPr>
          <p:cNvPr id="10" name="CaixaDeTexto 9">
            <a:extLst>
              <a:ext uri="{FF2B5EF4-FFF2-40B4-BE49-F238E27FC236}">
                <a16:creationId xmlns:a16="http://schemas.microsoft.com/office/drawing/2014/main" id="{EF4D8725-EFF2-4DDF-81D3-43F8A3B997A1}"/>
              </a:ext>
            </a:extLst>
          </p:cNvPr>
          <p:cNvSpPr txBox="1"/>
          <p:nvPr/>
        </p:nvSpPr>
        <p:spPr>
          <a:xfrm>
            <a:off x="440635" y="2310376"/>
            <a:ext cx="4743450" cy="1754326"/>
          </a:xfrm>
          <a:prstGeom prst="rect">
            <a:avLst/>
          </a:prstGeom>
          <a:noFill/>
        </p:spPr>
        <p:txBody>
          <a:bodyPr wrap="square">
            <a:spAutoFit/>
          </a:bodyPr>
          <a:lstStyle/>
          <a:p>
            <a:pPr marL="285750" indent="-285750" algn="just">
              <a:buClr>
                <a:schemeClr val="hlink"/>
              </a:buClr>
              <a:buSzPts val="3200"/>
              <a:buFont typeface="Arial" panose="020B0604020202020204" pitchFamily="34" charset="0"/>
              <a:buChar char="•"/>
            </a:pPr>
            <a:r>
              <a:rPr lang="pt-BR" sz="1800" dirty="0">
                <a:effectLst/>
                <a:ea typeface="Times New Roman" panose="02020603050405020304" pitchFamily="18" charset="0"/>
                <a:cs typeface="Times New Roman" panose="02020603050405020304" pitchFamily="18" charset="0"/>
              </a:rPr>
              <a:t>Repasse dos custos ao consumidor sem retorno efetivo em qualidade e segurança do fornecimento; </a:t>
            </a:r>
          </a:p>
          <a:p>
            <a:pPr marL="285750" indent="-285750" algn="just">
              <a:buClr>
                <a:schemeClr val="hlink"/>
              </a:buClr>
              <a:buSzPts val="3200"/>
              <a:buFont typeface="Arial" panose="020B0604020202020204" pitchFamily="34" charset="0"/>
              <a:buChar char="•"/>
            </a:pPr>
            <a:r>
              <a:rPr lang="pt-BR" sz="1800" dirty="0">
                <a:effectLst/>
                <a:ea typeface="Times New Roman" panose="02020603050405020304" pitchFamily="18" charset="0"/>
                <a:cs typeface="Times New Roman" panose="02020603050405020304" pitchFamily="18" charset="0"/>
              </a:rPr>
              <a:t>Ambas demonstram falta de planejamento e política sustentável, são pontos negativos das energias atuais.</a:t>
            </a:r>
            <a:endParaRPr lang="pt-BR" sz="1800" dirty="0">
              <a:effectLst/>
              <a:ea typeface="Calibri" panose="020F0502020204030204" pitchFamily="34" charset="0"/>
              <a:cs typeface="Times New Roman" panose="02020603050405020304" pitchFamily="18" charset="0"/>
            </a:endParaRPr>
          </a:p>
        </p:txBody>
      </p:sp>
      <p:sp>
        <p:nvSpPr>
          <p:cNvPr id="11" name="Google Shape;61;p7">
            <a:extLst>
              <a:ext uri="{FF2B5EF4-FFF2-40B4-BE49-F238E27FC236}">
                <a16:creationId xmlns:a16="http://schemas.microsoft.com/office/drawing/2014/main" id="{CB3A47BF-898E-41AD-88E5-D04325420763}"/>
              </a:ext>
            </a:extLst>
          </p:cNvPr>
          <p:cNvSpPr txBox="1">
            <a:spLocks/>
          </p:cNvSpPr>
          <p:nvPr/>
        </p:nvSpPr>
        <p:spPr>
          <a:xfrm>
            <a:off x="1245834" y="304800"/>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a:p>
            <a:pPr algn="ctr">
              <a:spcBef>
                <a:spcPts val="0"/>
              </a:spcBef>
              <a:buClr>
                <a:schemeClr val="dk2"/>
              </a:buClr>
              <a:buSzPts val="4400"/>
              <a:buFont typeface="Arial Black"/>
              <a:buNone/>
            </a:pPr>
            <a:r>
              <a:rPr lang="en-US" sz="4400" dirty="0">
                <a:latin typeface="Arial Black" panose="020B0A04020102020204" pitchFamily="34" charset="0"/>
              </a:rPr>
              <a:t>TERMELETRICAS</a:t>
            </a:r>
          </a:p>
        </p:txBody>
      </p:sp>
      <p:pic>
        <p:nvPicPr>
          <p:cNvPr id="12" name="Imagem 11">
            <a:extLst>
              <a:ext uri="{FF2B5EF4-FFF2-40B4-BE49-F238E27FC236}">
                <a16:creationId xmlns:a16="http://schemas.microsoft.com/office/drawing/2014/main" id="{A2467DB7-38A5-4B00-8BA2-66171634E520}"/>
              </a:ext>
            </a:extLst>
          </p:cNvPr>
          <p:cNvPicPr>
            <a:picLocks noChangeAspect="1"/>
          </p:cNvPicPr>
          <p:nvPr/>
        </p:nvPicPr>
        <p:blipFill>
          <a:blip r:embed="rId3"/>
          <a:stretch>
            <a:fillRect/>
          </a:stretch>
        </p:blipFill>
        <p:spPr>
          <a:xfrm>
            <a:off x="7068289" y="3915556"/>
            <a:ext cx="4285512" cy="2411440"/>
          </a:xfrm>
          <a:prstGeom prst="rect">
            <a:avLst/>
          </a:prstGeom>
        </p:spPr>
      </p:pic>
      <p:sp>
        <p:nvSpPr>
          <p:cNvPr id="8" name="CaixaDeTexto 7">
            <a:extLst>
              <a:ext uri="{FF2B5EF4-FFF2-40B4-BE49-F238E27FC236}">
                <a16:creationId xmlns:a16="http://schemas.microsoft.com/office/drawing/2014/main" id="{18FC3C8B-E474-467D-84C3-0A73AD664DCA}"/>
              </a:ext>
            </a:extLst>
          </p:cNvPr>
          <p:cNvSpPr txBox="1"/>
          <p:nvPr/>
        </p:nvSpPr>
        <p:spPr>
          <a:xfrm>
            <a:off x="398738" y="5686394"/>
            <a:ext cx="6098344" cy="923330"/>
          </a:xfrm>
          <a:prstGeom prst="rect">
            <a:avLst/>
          </a:prstGeom>
          <a:noFill/>
        </p:spPr>
        <p:txBody>
          <a:bodyPr wrap="square">
            <a:spAutoFit/>
          </a:bodyPr>
          <a:lstStyle/>
          <a:p>
            <a:r>
              <a:rPr lang="pt-BR" sz="1800" dirty="0">
                <a:solidFill>
                  <a:srgbClr val="FF0000"/>
                </a:solidFill>
                <a:ea typeface="Calibri" panose="020F0502020204030204" pitchFamily="34" charset="0"/>
                <a:cs typeface="Times New Roman" panose="02020603050405020304" pitchFamily="18" charset="0"/>
              </a:rPr>
              <a:t>(Acho interessante aproveitar este destaque da Usina </a:t>
            </a:r>
            <a:r>
              <a:rPr lang="pt-BR" sz="1800" dirty="0" err="1">
                <a:solidFill>
                  <a:srgbClr val="FF0000"/>
                </a:solidFill>
                <a:ea typeface="Calibri" panose="020F0502020204030204" pitchFamily="34" charset="0"/>
                <a:cs typeface="Times New Roman" panose="02020603050405020304" pitchFamily="18" charset="0"/>
              </a:rPr>
              <a:t>Termeletrica</a:t>
            </a:r>
            <a:r>
              <a:rPr lang="pt-BR" sz="1800" dirty="0">
                <a:solidFill>
                  <a:srgbClr val="FF0000"/>
                </a:solidFill>
                <a:ea typeface="Calibri" panose="020F0502020204030204" pitchFamily="34" charset="0"/>
                <a:cs typeface="Times New Roman" panose="02020603050405020304" pitchFamily="18" charset="0"/>
              </a:rPr>
              <a:t> e os percentuais, além destes 2 itens que de reprovação que atingem tanto a </a:t>
            </a:r>
            <a:r>
              <a:rPr lang="pt-BR" sz="1800" dirty="0" err="1">
                <a:solidFill>
                  <a:srgbClr val="FF0000"/>
                </a:solidFill>
                <a:ea typeface="Calibri" panose="020F0502020204030204" pitchFamily="34" charset="0"/>
                <a:cs typeface="Times New Roman" panose="02020603050405020304" pitchFamily="18" charset="0"/>
              </a:rPr>
              <a:t>hidre</a:t>
            </a:r>
            <a:r>
              <a:rPr lang="pt-BR" sz="1800" dirty="0">
                <a:solidFill>
                  <a:srgbClr val="FF0000"/>
                </a:solidFill>
                <a:ea typeface="Calibri" panose="020F0502020204030204" pitchFamily="34" charset="0"/>
                <a:cs typeface="Times New Roman" panose="02020603050405020304" pitchFamily="18" charset="0"/>
              </a:rPr>
              <a:t> com a </a:t>
            </a:r>
            <a:r>
              <a:rPr lang="pt-BR" sz="1800" dirty="0" err="1">
                <a:solidFill>
                  <a:srgbClr val="FF0000"/>
                </a:solidFill>
                <a:ea typeface="Calibri" panose="020F0502020204030204" pitchFamily="34" charset="0"/>
                <a:cs typeface="Times New Roman" panose="02020603050405020304" pitchFamily="18" charset="0"/>
              </a:rPr>
              <a:t>Termeletrica</a:t>
            </a:r>
            <a:r>
              <a:rPr lang="pt-BR" sz="1800" dirty="0">
                <a:solidFill>
                  <a:srgbClr val="FF0000"/>
                </a:solidFill>
                <a:ea typeface="Calibri" panose="020F0502020204030204" pitchFamily="34" charset="0"/>
                <a:cs typeface="Times New Roman" panose="02020603050405020304" pitchFamily="18" charset="0"/>
              </a:rPr>
              <a:t>.)</a:t>
            </a:r>
            <a:endParaRPr lang="pt-BR" dirty="0"/>
          </a:p>
        </p:txBody>
      </p:sp>
    </p:spTree>
    <p:extLst>
      <p:ext uri="{BB962C8B-B14F-4D97-AF65-F5344CB8AC3E}">
        <p14:creationId xmlns:p14="http://schemas.microsoft.com/office/powerpoint/2010/main" val="209956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5013B9C1-8A34-468C-A2CF-F53860571F89}"/>
              </a:ext>
            </a:extLst>
          </p:cNvPr>
          <p:cNvSpPr>
            <a:spLocks noGrp="1"/>
          </p:cNvSpPr>
          <p:nvPr>
            <p:ph type="ftr" sz="quarter" idx="11"/>
          </p:nvPr>
        </p:nvSpPr>
        <p:spPr/>
        <p:txBody>
          <a:bodyPr/>
          <a:lstStyle/>
          <a:p>
            <a:r>
              <a:rPr lang="pt-BR" dirty="0"/>
              <a:t>Grupo Eco Energy-21</a:t>
            </a:r>
          </a:p>
        </p:txBody>
      </p:sp>
      <p:sp>
        <p:nvSpPr>
          <p:cNvPr id="5" name="Espaço Reservado para Número de Slide 4">
            <a:extLst>
              <a:ext uri="{FF2B5EF4-FFF2-40B4-BE49-F238E27FC236}">
                <a16:creationId xmlns:a16="http://schemas.microsoft.com/office/drawing/2014/main" id="{0CA64DE2-11D2-44E4-B49B-B68871F57B8C}"/>
              </a:ext>
            </a:extLst>
          </p:cNvPr>
          <p:cNvSpPr>
            <a:spLocks noGrp="1"/>
          </p:cNvSpPr>
          <p:nvPr>
            <p:ph type="sldNum" sz="quarter" idx="12"/>
          </p:nvPr>
        </p:nvSpPr>
        <p:spPr/>
        <p:txBody>
          <a:bodyPr/>
          <a:lstStyle/>
          <a:p>
            <a:fld id="{24F432EC-2972-46C7-97C1-1EB75B8CBA8A}" type="slidenum">
              <a:rPr lang="pt-BR" smtClean="0"/>
              <a:t>6</a:t>
            </a:fld>
            <a:endParaRPr lang="pt-BR"/>
          </a:p>
        </p:txBody>
      </p:sp>
      <p:pic>
        <p:nvPicPr>
          <p:cNvPr id="7" name="Imagem 6">
            <a:extLst>
              <a:ext uri="{FF2B5EF4-FFF2-40B4-BE49-F238E27FC236}">
                <a16:creationId xmlns:a16="http://schemas.microsoft.com/office/drawing/2014/main" id="{E636BBDB-9262-499A-B795-8B2BCFB6AE8C}"/>
              </a:ext>
            </a:extLst>
          </p:cNvPr>
          <p:cNvPicPr>
            <a:picLocks noChangeAspect="1"/>
          </p:cNvPicPr>
          <p:nvPr/>
        </p:nvPicPr>
        <p:blipFill>
          <a:blip r:embed="rId2"/>
          <a:stretch>
            <a:fillRect/>
          </a:stretch>
        </p:blipFill>
        <p:spPr>
          <a:xfrm>
            <a:off x="5817877" y="1902179"/>
            <a:ext cx="5892050" cy="3527865"/>
          </a:xfrm>
          <a:prstGeom prst="rect">
            <a:avLst/>
          </a:prstGeom>
        </p:spPr>
      </p:pic>
      <p:sp>
        <p:nvSpPr>
          <p:cNvPr id="8" name="Google Shape;61;p7">
            <a:extLst>
              <a:ext uri="{FF2B5EF4-FFF2-40B4-BE49-F238E27FC236}">
                <a16:creationId xmlns:a16="http://schemas.microsoft.com/office/drawing/2014/main" id="{9A6E6925-6D13-4FC4-8071-927A463F39D6}"/>
              </a:ext>
            </a:extLst>
          </p:cNvPr>
          <p:cNvSpPr txBox="1">
            <a:spLocks/>
          </p:cNvSpPr>
          <p:nvPr/>
        </p:nvSpPr>
        <p:spPr>
          <a:xfrm>
            <a:off x="1245834" y="304800"/>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a:p>
            <a:pPr algn="ctr">
              <a:spcBef>
                <a:spcPts val="0"/>
              </a:spcBef>
              <a:buClr>
                <a:schemeClr val="dk2"/>
              </a:buClr>
              <a:buSzPts val="4400"/>
              <a:buFont typeface="Arial Black"/>
              <a:buNone/>
            </a:pPr>
            <a:r>
              <a:rPr lang="en-US" sz="4400" dirty="0">
                <a:latin typeface="Arial Black" panose="020B0A04020102020204" pitchFamily="34" charset="0"/>
              </a:rPr>
              <a:t>EOLICAS</a:t>
            </a:r>
          </a:p>
        </p:txBody>
      </p:sp>
      <p:sp>
        <p:nvSpPr>
          <p:cNvPr id="10" name="CaixaDeTexto 9">
            <a:extLst>
              <a:ext uri="{FF2B5EF4-FFF2-40B4-BE49-F238E27FC236}">
                <a16:creationId xmlns:a16="http://schemas.microsoft.com/office/drawing/2014/main" id="{5996C070-5BC1-40B7-9394-A0A4BB5F7AA5}"/>
              </a:ext>
            </a:extLst>
          </p:cNvPr>
          <p:cNvSpPr txBox="1"/>
          <p:nvPr/>
        </p:nvSpPr>
        <p:spPr>
          <a:xfrm>
            <a:off x="505264" y="1736725"/>
            <a:ext cx="5020893" cy="3970318"/>
          </a:xfrm>
          <a:prstGeom prst="rect">
            <a:avLst/>
          </a:prstGeom>
          <a:noFill/>
        </p:spPr>
        <p:txBody>
          <a:bodyPr wrap="square">
            <a:spAutoFit/>
          </a:bodyPr>
          <a:lstStyle/>
          <a:p>
            <a:r>
              <a:rPr lang="pt-BR" b="0" i="0" dirty="0">
                <a:solidFill>
                  <a:srgbClr val="404040"/>
                </a:solidFill>
                <a:effectLst/>
                <a:latin typeface="Merriweather" panose="020B0604020202020204" pitchFamily="2" charset="0"/>
              </a:rPr>
              <a:t>Os cataventos aerogeradores são sistemas de </a:t>
            </a:r>
            <a:r>
              <a:rPr lang="pt-BR" b="1" i="0" u="none" strike="noStrike" dirty="0">
                <a:solidFill>
                  <a:srgbClr val="8C191F"/>
                </a:solidFill>
                <a:effectLst/>
                <a:latin typeface="Merriweather" panose="020B0604020202020204" pitchFamily="2" charset="0"/>
                <a:hlinkClick r:id="rId3"/>
              </a:rPr>
              <a:t>geração de energia eólica</a:t>
            </a:r>
            <a:r>
              <a:rPr lang="pt-BR" b="0" i="0" dirty="0">
                <a:solidFill>
                  <a:srgbClr val="404040"/>
                </a:solidFill>
                <a:effectLst/>
                <a:latin typeface="Merriweather" panose="020B0604020202020204" pitchFamily="2" charset="0"/>
              </a:rPr>
              <a:t> presentes em 695 pontos do país. </a:t>
            </a:r>
          </a:p>
          <a:p>
            <a:r>
              <a:rPr lang="pt-BR" b="0" i="0" dirty="0">
                <a:solidFill>
                  <a:srgbClr val="404040"/>
                </a:solidFill>
                <a:effectLst/>
                <a:latin typeface="Merriweather" panose="020B0604020202020204" pitchFamily="2" charset="0"/>
              </a:rPr>
              <a:t>Só no estado de Pernambuco, são 33 parques eólicos em funcionamento. Entre eles está o Parque Eólico “São Clemente”, município de Caetés, no agreste pernambucano, construído pela empresa Casa dos Ventos. </a:t>
            </a:r>
          </a:p>
          <a:p>
            <a:r>
              <a:rPr lang="pt-BR" b="0" i="0" dirty="0">
                <a:solidFill>
                  <a:srgbClr val="404040"/>
                </a:solidFill>
                <a:effectLst/>
                <a:latin typeface="Merriweather" panose="020B0604020202020204" pitchFamily="2" charset="0"/>
              </a:rPr>
              <a:t>Contudo, para as pessoas que moram próximas ao parque eólico, o barulho dos aerogeradores é o que elas escutam dia e noite desde 2016, sem um minuto de silêncio sequer. </a:t>
            </a:r>
            <a:endParaRPr lang="pt-BR" dirty="0"/>
          </a:p>
        </p:txBody>
      </p:sp>
    </p:spTree>
    <p:extLst>
      <p:ext uri="{BB962C8B-B14F-4D97-AF65-F5344CB8AC3E}">
        <p14:creationId xmlns:p14="http://schemas.microsoft.com/office/powerpoint/2010/main" val="290536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
        <p:nvSpPr>
          <p:cNvPr id="5" name="CaixaDeTexto 4">
            <a:extLst>
              <a:ext uri="{FF2B5EF4-FFF2-40B4-BE49-F238E27FC236}">
                <a16:creationId xmlns:a16="http://schemas.microsoft.com/office/drawing/2014/main" id="{CF3707E6-01AE-4D6B-B71D-116C66A72B64}"/>
              </a:ext>
            </a:extLst>
          </p:cNvPr>
          <p:cNvSpPr txBox="1"/>
          <p:nvPr/>
        </p:nvSpPr>
        <p:spPr>
          <a:xfrm>
            <a:off x="621180" y="1069223"/>
            <a:ext cx="5313542" cy="4746620"/>
          </a:xfrm>
          <a:prstGeom prst="rect">
            <a:avLst/>
          </a:prstGeom>
          <a:noFill/>
        </p:spPr>
        <p:txBody>
          <a:bodyPr wrap="square">
            <a:spAutoFit/>
          </a:bodyPr>
          <a:lstStyle/>
          <a:p>
            <a:pPr algn="just">
              <a:lnSpc>
                <a:spcPct val="107000"/>
              </a:lnSpc>
              <a:spcAft>
                <a:spcPts val="800"/>
              </a:spcAft>
            </a:pPr>
            <a:r>
              <a:rPr lang="pt-BR" sz="1600" b="1" i="0" dirty="0">
                <a:solidFill>
                  <a:srgbClr val="262626"/>
                </a:solidFill>
                <a:effectLst/>
                <a:latin typeface="Barlow Semi Condensed" panose="00000506000000000000" pitchFamily="2" charset="0"/>
              </a:rPr>
              <a:t>Energia solar deve crescer quase 70% em 2021, diz boletim.</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rgbClr val="262626"/>
                </a:solidFill>
                <a:effectLst/>
                <a:latin typeface="Arial" panose="020B0604020202020204" pitchFamily="34" charset="0"/>
              </a:rPr>
              <a:t>Dados do Boletim Mensal de Energia do mês de agosto apontam que a geração de </a:t>
            </a:r>
            <a:r>
              <a:rPr kumimoji="0" lang="pt-BR" altLang="pt-BR" sz="1600" b="0" i="0" u="sng" strike="noStrike" cap="none" normalizeH="0" baseline="0" dirty="0">
                <a:ln>
                  <a:noFill/>
                </a:ln>
                <a:solidFill>
                  <a:srgbClr val="2A76BD"/>
                </a:solidFill>
                <a:effectLst/>
                <a:latin typeface="Arial" panose="020B0604020202020204" pitchFamily="34" charset="0"/>
                <a:hlinkClick r:id="rId2"/>
              </a:rPr>
              <a:t>energia solar</a:t>
            </a:r>
            <a:r>
              <a:rPr kumimoji="0" lang="pt-BR" altLang="pt-BR" sz="1600" b="0" i="0" u="none" strike="noStrike" cap="none" normalizeH="0" baseline="0" dirty="0">
                <a:ln>
                  <a:noFill/>
                </a:ln>
                <a:solidFill>
                  <a:srgbClr val="262626"/>
                </a:solidFill>
                <a:effectLst/>
                <a:latin typeface="Arial" panose="020B0604020202020204" pitchFamily="34" charset="0"/>
              </a:rPr>
              <a:t> pode chegar a 18 </a:t>
            </a:r>
            <a:r>
              <a:rPr kumimoji="0" lang="pt-BR" altLang="pt-BR" sz="1600" b="0" i="0" u="none" strike="noStrike" cap="none" normalizeH="0" baseline="0" dirty="0" err="1">
                <a:ln>
                  <a:noFill/>
                </a:ln>
                <a:solidFill>
                  <a:srgbClr val="262626"/>
                </a:solidFill>
                <a:effectLst/>
                <a:latin typeface="Arial" panose="020B0604020202020204" pitchFamily="34" charset="0"/>
              </a:rPr>
              <a:t>TWh</a:t>
            </a:r>
            <a:r>
              <a:rPr kumimoji="0" lang="pt-BR" altLang="pt-BR" sz="1600" b="0" i="0" u="none" strike="noStrike" cap="none" normalizeH="0" baseline="0" dirty="0">
                <a:ln>
                  <a:noFill/>
                </a:ln>
                <a:solidFill>
                  <a:srgbClr val="262626"/>
                </a:solidFill>
                <a:effectLst/>
                <a:latin typeface="Arial" panose="020B0604020202020204" pitchFamily="34" charset="0"/>
              </a:rPr>
              <a:t> em 2021 – um crescimento de 67% em relação aos 10,7 TWH de 2020.</a:t>
            </a:r>
            <a:endParaRPr kumimoji="0" lang="pt-BR" altLang="pt-BR"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rgbClr val="262626"/>
                </a:solidFill>
                <a:effectLst/>
                <a:latin typeface="Arial" panose="020B0604020202020204" pitchFamily="34" charset="0"/>
              </a:rPr>
              <a:t>Desse total, a geração solar distribuída terá o maior crescimento, em torno de 125%, gerando 10,8 </a:t>
            </a:r>
            <a:r>
              <a:rPr kumimoji="0" lang="pt-BR" altLang="pt-BR" sz="1600" b="0" i="0" u="none" strike="noStrike" cap="none" normalizeH="0" baseline="0" dirty="0" err="1">
                <a:ln>
                  <a:noFill/>
                </a:ln>
                <a:solidFill>
                  <a:srgbClr val="262626"/>
                </a:solidFill>
                <a:effectLst/>
                <a:latin typeface="Arial" panose="020B0604020202020204" pitchFamily="34" charset="0"/>
              </a:rPr>
              <a:t>TWh</a:t>
            </a:r>
            <a:r>
              <a:rPr kumimoji="0" lang="pt-BR" altLang="pt-BR" sz="1600" b="0" i="0" u="none" strike="noStrike" cap="none" normalizeH="0" baseline="0" dirty="0">
                <a:ln>
                  <a:noFill/>
                </a:ln>
                <a:solidFill>
                  <a:srgbClr val="262626"/>
                </a:solidFill>
                <a:effectLst/>
                <a:latin typeface="Arial" panose="020B0604020202020204" pitchFamily="34" charset="0"/>
              </a:rPr>
              <a:t> em 2021 ante 4,8 </a:t>
            </a:r>
            <a:r>
              <a:rPr kumimoji="0" lang="pt-BR" altLang="pt-BR" sz="1600" b="0" i="0" u="none" strike="noStrike" cap="none" normalizeH="0" baseline="0" dirty="0" err="1">
                <a:ln>
                  <a:noFill/>
                </a:ln>
                <a:solidFill>
                  <a:srgbClr val="262626"/>
                </a:solidFill>
                <a:effectLst/>
                <a:latin typeface="Arial" panose="020B0604020202020204" pitchFamily="34" charset="0"/>
              </a:rPr>
              <a:t>TWh</a:t>
            </a:r>
            <a:r>
              <a:rPr kumimoji="0" lang="pt-BR" altLang="pt-BR" sz="1600" b="0" i="0" u="none" strike="noStrike" cap="none" normalizeH="0" baseline="0" dirty="0">
                <a:ln>
                  <a:noFill/>
                </a:ln>
                <a:solidFill>
                  <a:srgbClr val="262626"/>
                </a:solidFill>
                <a:effectLst/>
                <a:latin typeface="Arial" panose="020B0604020202020204" pitchFamily="34" charset="0"/>
              </a:rPr>
              <a:t> em 2020.</a:t>
            </a:r>
            <a:endParaRPr lang="pt-BR" sz="1600" b="1" i="0" dirty="0">
              <a:solidFill>
                <a:srgbClr val="262626"/>
              </a:solidFill>
              <a:effectLst/>
              <a:latin typeface="Barlow Semi Condensed" panose="00000506000000000000" pitchFamily="2" charset="0"/>
            </a:endParaRPr>
          </a:p>
          <a:p>
            <a:pPr algn="r">
              <a:lnSpc>
                <a:spcPct val="107000"/>
              </a:lnSpc>
              <a:spcAft>
                <a:spcPts val="800"/>
              </a:spcAft>
            </a:pPr>
            <a:r>
              <a:rPr lang="pt-BR" sz="1600" b="0" i="0" dirty="0">
                <a:solidFill>
                  <a:srgbClr val="555555"/>
                </a:solidFill>
                <a:effectLst/>
                <a:latin typeface="CNN Sans Display"/>
              </a:rPr>
              <a:t>CNN Brasil</a:t>
            </a:r>
            <a:endParaRPr lang="pt-BR" sz="1600" b="1" i="0" dirty="0">
              <a:solidFill>
                <a:srgbClr val="262626"/>
              </a:solidFill>
              <a:effectLst/>
              <a:latin typeface="Barlow Semi Condensed" panose="00000506000000000000" pitchFamily="2" charset="0"/>
            </a:endParaRPr>
          </a:p>
          <a:p>
            <a:pPr algn="just">
              <a:lnSpc>
                <a:spcPct val="107000"/>
              </a:lnSpc>
              <a:spcAft>
                <a:spcPts val="800"/>
              </a:spcAft>
            </a:pPr>
            <a:r>
              <a:rPr lang="pt-BR" sz="1600" dirty="0">
                <a:solidFill>
                  <a:srgbClr val="FF0000"/>
                </a:solidFill>
                <a:effectLst/>
                <a:ea typeface="Times New Roman" panose="02020603050405020304" pitchFamily="18" charset="0"/>
                <a:cs typeface="Times New Roman" panose="02020603050405020304" pitchFamily="18" charset="0"/>
              </a:rPr>
              <a:t>A viabilidade da implantação de energia fotovoltaica é baseada em um projeto de lei, que tem objetivo de incluir pequenas Companhias/Entidade produtoras de energia fotovoltaica, afim de distribuir o monopólio dos detentores de energia hidrelétrica no país. Segundo uma pesquisa feita pelo INPE (Instituto Nacional de Pesquisas Espaciais), o Brasil é o país com maior incidência de raios solares do mundo.</a:t>
            </a:r>
          </a:p>
          <a:p>
            <a:pPr algn="just">
              <a:lnSpc>
                <a:spcPct val="107000"/>
              </a:lnSpc>
              <a:spcAft>
                <a:spcPts val="800"/>
              </a:spcAft>
            </a:pPr>
            <a:r>
              <a:rPr lang="pt-BR" sz="1600" dirty="0">
                <a:solidFill>
                  <a:srgbClr val="FF0000"/>
                </a:solidFill>
                <a:ea typeface="Calibri" panose="020F0502020204030204" pitchFamily="34" charset="0"/>
                <a:cs typeface="Times New Roman" panose="02020603050405020304" pitchFamily="18" charset="0"/>
              </a:rPr>
              <a:t>(Não entendi seu texto.)</a:t>
            </a:r>
            <a:endParaRPr lang="pt-BR" sz="1600" dirty="0">
              <a:solidFill>
                <a:srgbClr val="FF0000"/>
              </a:solidFill>
              <a:effectLst/>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B7DDB4DA-E023-47DE-9BE2-7468C8EC3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278" y="1347517"/>
            <a:ext cx="4312022" cy="2262744"/>
          </a:xfrm>
          <a:prstGeom prst="rect">
            <a:avLst/>
          </a:prstGeom>
        </p:spPr>
      </p:pic>
      <p:pic>
        <p:nvPicPr>
          <p:cNvPr id="9" name="Imagem 8">
            <a:extLst>
              <a:ext uri="{FF2B5EF4-FFF2-40B4-BE49-F238E27FC236}">
                <a16:creationId xmlns:a16="http://schemas.microsoft.com/office/drawing/2014/main" id="{77EA053C-E99B-47A9-BFA0-8CB962AD1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279" y="3593575"/>
            <a:ext cx="4312021" cy="2455013"/>
          </a:xfrm>
          <a:prstGeom prst="rect">
            <a:avLst/>
          </a:prstGeom>
        </p:spPr>
      </p:pic>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7</a:t>
            </a:fld>
            <a:endParaRPr lang="pt-BR" sz="2500">
              <a:solidFill>
                <a:schemeClr val="tx1"/>
              </a:solidFill>
            </a:endParaRPr>
          </a:p>
        </p:txBody>
      </p:sp>
      <p:sp>
        <p:nvSpPr>
          <p:cNvPr id="13" name="Rectangle 6">
            <a:extLst>
              <a:ext uri="{FF2B5EF4-FFF2-40B4-BE49-F238E27FC236}">
                <a16:creationId xmlns:a16="http://schemas.microsoft.com/office/drawing/2014/main" id="{55ABD08A-0AD8-48A9-9815-1427539804B7}"/>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35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a:extLst>
              <a:ext uri="{FF2B5EF4-FFF2-40B4-BE49-F238E27FC236}">
                <a16:creationId xmlns:a16="http://schemas.microsoft.com/office/drawing/2014/main" id="{1963ABA8-5821-4E70-A843-DEC9787BD83E}"/>
              </a:ext>
            </a:extLst>
          </p:cNvPr>
          <p:cNvSpPr>
            <a:spLocks noGrp="1"/>
          </p:cNvSpPr>
          <p:nvPr>
            <p:ph type="ftr" sz="quarter" idx="11"/>
          </p:nvPr>
        </p:nvSpPr>
        <p:spPr/>
        <p:txBody>
          <a:bodyPr/>
          <a:lstStyle/>
          <a:p>
            <a:r>
              <a:rPr lang="pt-BR" dirty="0"/>
              <a:t>Grupo Eco Energy-21</a:t>
            </a:r>
          </a:p>
        </p:txBody>
      </p:sp>
      <p:sp>
        <p:nvSpPr>
          <p:cNvPr id="3" name="Espaço Reservado para Número de Slide 2">
            <a:extLst>
              <a:ext uri="{FF2B5EF4-FFF2-40B4-BE49-F238E27FC236}">
                <a16:creationId xmlns:a16="http://schemas.microsoft.com/office/drawing/2014/main" id="{BBA7D1A9-CFBD-4CE9-96F8-B3810C3DE083}"/>
              </a:ext>
            </a:extLst>
          </p:cNvPr>
          <p:cNvSpPr>
            <a:spLocks noGrp="1"/>
          </p:cNvSpPr>
          <p:nvPr>
            <p:ph type="sldNum" sz="quarter" idx="12"/>
          </p:nvPr>
        </p:nvSpPr>
        <p:spPr/>
        <p:txBody>
          <a:bodyPr/>
          <a:lstStyle/>
          <a:p>
            <a:fld id="{24F432EC-2972-46C7-97C1-1EB75B8CBA8A}" type="slidenum">
              <a:rPr lang="pt-BR" smtClean="0"/>
              <a:t>8</a:t>
            </a:fld>
            <a:endParaRPr lang="pt-BR"/>
          </a:p>
        </p:txBody>
      </p:sp>
      <p:pic>
        <p:nvPicPr>
          <p:cNvPr id="5" name="Imagem 4">
            <a:extLst>
              <a:ext uri="{FF2B5EF4-FFF2-40B4-BE49-F238E27FC236}">
                <a16:creationId xmlns:a16="http://schemas.microsoft.com/office/drawing/2014/main" id="{9876863D-4CFF-4214-84A5-D29E25F9EBEF}"/>
              </a:ext>
            </a:extLst>
          </p:cNvPr>
          <p:cNvPicPr>
            <a:picLocks noChangeAspect="1"/>
          </p:cNvPicPr>
          <p:nvPr/>
        </p:nvPicPr>
        <p:blipFill>
          <a:blip r:embed="rId2"/>
          <a:stretch>
            <a:fillRect/>
          </a:stretch>
        </p:blipFill>
        <p:spPr>
          <a:xfrm>
            <a:off x="904729" y="1076354"/>
            <a:ext cx="5402580" cy="5042916"/>
          </a:xfrm>
          <a:prstGeom prst="rect">
            <a:avLst/>
          </a:prstGeom>
        </p:spPr>
      </p:pic>
      <p:sp>
        <p:nvSpPr>
          <p:cNvPr id="6" name="CaixaDeTexto 5">
            <a:extLst>
              <a:ext uri="{FF2B5EF4-FFF2-40B4-BE49-F238E27FC236}">
                <a16:creationId xmlns:a16="http://schemas.microsoft.com/office/drawing/2014/main" id="{7DDF27F4-680C-4D79-B716-247C8B1488BE}"/>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Tree>
    <p:extLst>
      <p:ext uri="{BB962C8B-B14F-4D97-AF65-F5344CB8AC3E}">
        <p14:creationId xmlns:p14="http://schemas.microsoft.com/office/powerpoint/2010/main" val="284277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a:extLst>
              <a:ext uri="{FF2B5EF4-FFF2-40B4-BE49-F238E27FC236}">
                <a16:creationId xmlns:a16="http://schemas.microsoft.com/office/drawing/2014/main" id="{DB9621B8-392F-4A63-85DA-25493549AF04}"/>
              </a:ext>
            </a:extLst>
          </p:cNvPr>
          <p:cNvSpPr>
            <a:spLocks noGrp="1"/>
          </p:cNvSpPr>
          <p:nvPr>
            <p:ph type="ftr" sz="quarter" idx="11"/>
          </p:nvPr>
        </p:nvSpPr>
        <p:spPr/>
        <p:txBody>
          <a:bodyPr/>
          <a:lstStyle/>
          <a:p>
            <a:r>
              <a:rPr lang="pt-BR" dirty="0"/>
              <a:t>Grupo Eco Energy-21</a:t>
            </a:r>
          </a:p>
        </p:txBody>
      </p:sp>
      <p:sp>
        <p:nvSpPr>
          <p:cNvPr id="3" name="Espaço Reservado para Número de Slide 2">
            <a:extLst>
              <a:ext uri="{FF2B5EF4-FFF2-40B4-BE49-F238E27FC236}">
                <a16:creationId xmlns:a16="http://schemas.microsoft.com/office/drawing/2014/main" id="{830827E3-A710-4161-8772-5B3C1E5FD2AB}"/>
              </a:ext>
            </a:extLst>
          </p:cNvPr>
          <p:cNvSpPr>
            <a:spLocks noGrp="1"/>
          </p:cNvSpPr>
          <p:nvPr>
            <p:ph type="sldNum" sz="quarter" idx="12"/>
          </p:nvPr>
        </p:nvSpPr>
        <p:spPr/>
        <p:txBody>
          <a:bodyPr/>
          <a:lstStyle/>
          <a:p>
            <a:fld id="{24F432EC-2972-46C7-97C1-1EB75B8CBA8A}" type="slidenum">
              <a:rPr lang="pt-BR" smtClean="0"/>
              <a:t>9</a:t>
            </a:fld>
            <a:endParaRPr lang="pt-BR"/>
          </a:p>
        </p:txBody>
      </p:sp>
      <p:sp>
        <p:nvSpPr>
          <p:cNvPr id="5" name="CaixaDeTexto 4">
            <a:extLst>
              <a:ext uri="{FF2B5EF4-FFF2-40B4-BE49-F238E27FC236}">
                <a16:creationId xmlns:a16="http://schemas.microsoft.com/office/drawing/2014/main" id="{E54B92CE-20CD-406A-A823-B22E4580870E}"/>
              </a:ext>
            </a:extLst>
          </p:cNvPr>
          <p:cNvSpPr txBox="1"/>
          <p:nvPr/>
        </p:nvSpPr>
        <p:spPr>
          <a:xfrm>
            <a:off x="808383" y="940979"/>
            <a:ext cx="6096000" cy="4976042"/>
          </a:xfrm>
          <a:prstGeom prst="rect">
            <a:avLst/>
          </a:prstGeom>
          <a:noFill/>
        </p:spPr>
        <p:txBody>
          <a:bodyPr wrap="square">
            <a:spAutoFit/>
          </a:bodyPr>
          <a:lstStyle/>
          <a:p>
            <a:pPr>
              <a:lnSpc>
                <a:spcPct val="107000"/>
              </a:lnSpc>
              <a:spcBef>
                <a:spcPts val="200"/>
              </a:spcBef>
            </a:pPr>
            <a:r>
              <a:rPr lang="pt-BR" sz="2400" b="1" dirty="0">
                <a:solidFill>
                  <a:srgbClr val="7A7A7A"/>
                </a:solidFill>
                <a:effectLst/>
                <a:latin typeface="Montserrat" panose="00000500000000000000" pitchFamily="2" charset="0"/>
                <a:ea typeface="Times New Roman" panose="02020603050405020304" pitchFamily="18" charset="0"/>
                <a:cs typeface="Times New Roman" panose="02020603050405020304" pitchFamily="18" charset="0"/>
              </a:rPr>
              <a:t>Pontos que merecem atenção</a:t>
            </a:r>
            <a:endParaRPr lang="pt-BR"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pt-BR" sz="2000" dirty="0">
                <a:solidFill>
                  <a:srgbClr val="7A7A7A"/>
                </a:solidFill>
                <a:effectLst/>
                <a:latin typeface="Montserrat" panose="00000500000000000000" pitchFamily="2" charset="0"/>
                <a:ea typeface="Times New Roman" panose="02020603050405020304" pitchFamily="18" charset="0"/>
              </a:rPr>
              <a:t>Apesar de apresentar inúmeros benefícios, conforme vimos acima, essa fonte de energia possui alguns pontos de atenção que precisam ser mencionados:</a:t>
            </a:r>
            <a:endParaRPr lang="pt-BR" sz="2000" dirty="0">
              <a:effectLst/>
              <a:latin typeface="Times New Roman" panose="02020603050405020304" pitchFamily="18" charset="0"/>
              <a:ea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pt-BR" sz="1800" dirty="0">
                <a:solidFill>
                  <a:srgbClr val="7A7A7A"/>
                </a:solidFill>
                <a:effectLst/>
                <a:latin typeface="Montserrat" panose="00000500000000000000" pitchFamily="2" charset="0"/>
                <a:ea typeface="Calibri" panose="020F0502020204030204" pitchFamily="34" charset="0"/>
                <a:cs typeface="Times New Roman" panose="02020603050405020304" pitchFamily="18" charset="0"/>
              </a:rPr>
              <a:t>Produção variável de acordo com as condições atmosféricas;</a:t>
            </a:r>
            <a:endParaRPr lang="pt-BR" sz="180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pt-BR" sz="1800" dirty="0">
                <a:solidFill>
                  <a:srgbClr val="7A7A7A"/>
                </a:solidFill>
                <a:effectLst/>
                <a:latin typeface="Montserrat" panose="00000500000000000000" pitchFamily="2" charset="0"/>
                <a:ea typeface="Calibri" panose="020F0502020204030204" pitchFamily="34" charset="0"/>
                <a:cs typeface="Times New Roman" panose="02020603050405020304" pitchFamily="18" charset="0"/>
              </a:rPr>
              <a:t>Durante a noite, a energia solar não é produzida;</a:t>
            </a:r>
            <a:endParaRPr lang="pt-BR" sz="180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pt-BR" sz="1800" dirty="0">
                <a:solidFill>
                  <a:srgbClr val="7A7A7A"/>
                </a:solidFill>
                <a:effectLst/>
                <a:latin typeface="Montserrat" panose="00000500000000000000" pitchFamily="2" charset="0"/>
                <a:ea typeface="Calibri" panose="020F0502020204030204" pitchFamily="34" charset="0"/>
                <a:cs typeface="Times New Roman" panose="02020603050405020304" pitchFamily="18" charset="0"/>
              </a:rPr>
              <a:t>Regiões localizadas em latitudes médias/altas produzem pouca energia solar durante o inverno;</a:t>
            </a:r>
            <a:endParaRPr lang="pt-BR" sz="180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pt-BR" sz="1800" dirty="0">
                <a:solidFill>
                  <a:srgbClr val="7A7A7A"/>
                </a:solidFill>
                <a:effectLst/>
                <a:latin typeface="Montserrat" panose="00000500000000000000" pitchFamily="2" charset="0"/>
                <a:ea typeface="Calibri" panose="020F0502020204030204" pitchFamily="34" charset="0"/>
                <a:cs typeface="Times New Roman" panose="02020603050405020304" pitchFamily="18" charset="0"/>
              </a:rPr>
              <a:t>O armazenamento desse tipo de energia é pouco eficiente se comparado à energia hidrelétrica, aos combustíveis fósseis e à biomassa.</a:t>
            </a:r>
            <a:endParaRPr lang="pt-BR" sz="180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aixaDeTexto 5">
            <a:extLst>
              <a:ext uri="{FF2B5EF4-FFF2-40B4-BE49-F238E27FC236}">
                <a16:creationId xmlns:a16="http://schemas.microsoft.com/office/drawing/2014/main" id="{22274FA8-C94A-43EE-9387-DF4A50D2FA23}"/>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Tree>
    <p:extLst>
      <p:ext uri="{BB962C8B-B14F-4D97-AF65-F5344CB8AC3E}">
        <p14:creationId xmlns:p14="http://schemas.microsoft.com/office/powerpoint/2010/main" val="99077175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1314</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12</vt:i4>
      </vt:variant>
    </vt:vector>
  </HeadingPairs>
  <TitlesOfParts>
    <vt:vector size="25" baseType="lpstr">
      <vt:lpstr>Arial</vt:lpstr>
      <vt:lpstr>Arial Black</vt:lpstr>
      <vt:lpstr>Barlow Semi Condensed</vt:lpstr>
      <vt:lpstr>Calibri</vt:lpstr>
      <vt:lpstr>Calibri Light</vt:lpstr>
      <vt:lpstr>CharterBT-Roman</vt:lpstr>
      <vt:lpstr>CNN Sans Display</vt:lpstr>
      <vt:lpstr>Lato</vt:lpstr>
      <vt:lpstr>Merriweather</vt:lpstr>
      <vt:lpstr>Montserrat</vt:lpstr>
      <vt:lpstr>Symbol</vt:lpstr>
      <vt:lpstr>Times New Roman</vt:lpstr>
      <vt:lpstr>Tema do Office</vt:lpstr>
      <vt:lpstr>Usinas Fotovoltaicas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ENERGIA LIMPA E            ACESSÍVEL</dc:title>
  <dc:creator>zzbrenovinicius@gmail.com</dc:creator>
  <cp:lastModifiedBy>sudarioogoncalves@gmail.com</cp:lastModifiedBy>
  <cp:revision>6</cp:revision>
  <dcterms:created xsi:type="dcterms:W3CDTF">2021-11-03T22:48:41Z</dcterms:created>
  <dcterms:modified xsi:type="dcterms:W3CDTF">2021-11-06T14:35:59Z</dcterms:modified>
</cp:coreProperties>
</file>