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74" r:id="rId6"/>
    <p:sldId id="276" r:id="rId7"/>
    <p:sldId id="27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75DADE-1247-4DDE-9FDB-F4CD86E65640}">
          <p14:sldIdLst>
            <p14:sldId id="256"/>
            <p14:sldId id="257"/>
          </p14:sldIdLst>
        </p14:section>
        <p14:section name="Seção sem Título" id="{31D4B046-46A2-44F1-B325-B3B041ED2C89}">
          <p14:sldIdLst>
            <p14:sldId id="261"/>
            <p14:sldId id="266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6DBB-8C46-496E-A26A-48622405AAA7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17BF-E7BD-4312-ACDA-FFC8DE73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30F-D7A3-48CC-949E-BFC80E7D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C4F-DACC-4DA8-A5AB-6173A56C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D46B9-F05D-4C45-A1A2-1ED405F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93-CBE8-4C5C-987F-CDB24C8D5B6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AB94-C801-40C2-A4FA-0CF3E4C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D0AD-70BE-4B0A-8480-AF803AF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E1EE1-8D9D-4F29-8459-0C1886B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C4A6-0A88-42E0-A1B3-C4676607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FF3E2-6921-495D-9AAD-B0461F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97A-3DFE-4402-9AFD-9A57A0BD07BF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6F527-EDBC-4076-8940-E92EA0A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4279-EFB1-4649-89DF-1A61952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62132-BA51-4554-85DD-57A6680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FC93-100B-437F-9925-C8D25B2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32C2-B788-4C36-9B46-23D72FB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2C2-F604-4CAE-BE7D-C568F7307E4C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FEC05-74F7-4DCC-9839-0ADADA33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476C7-DE25-42BC-8AE8-39B20F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5851-EE77-4367-A373-4D905BD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B871-B204-4009-A2EF-4DC8734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15B6-8AEE-4B9E-86D2-E95B31E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EF-D5CB-4372-A830-1BFA853B82E4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3E10E-CD16-424D-A965-1C4B2F2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10A62-2CD0-40B8-ACEF-476F99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D5CE-0EA7-4EBC-B73B-5B3A17A6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4F866-3E21-41B2-803E-895F6FD5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E7A32-4796-4932-A3BA-818C42E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167B-D4B1-42AB-BD19-40EBEF9C6203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D99-4B2D-4602-AE03-735727F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7AC63-FDBF-4DAC-B386-D5747DD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F6F3-4FB5-4D4C-957F-DE60AE7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C11D-8B15-4A14-BC2B-00BAFAA6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6007E-F683-4F26-BFE0-FFA7AC1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844F6-F94D-4E4F-898E-B9E11FC9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4FE-1ECC-4F36-AB99-D7706AB70879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F45E-9DAD-4A36-9BE4-E137C1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A806A-7D4B-41CA-BB45-A05FDDD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A244-C68D-4399-9455-F49337C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E13AC-B4D1-4ABF-9C60-4DDF8E06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21194-3F37-4F90-A393-5D176934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3273-170E-4F36-BB77-9D8EC03B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496A9-09AA-42D0-A2E6-B17D98B8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66712B-FB7A-4037-B137-07D78B5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29CB-F570-494C-9DFC-7EBB4A5B339D}" type="datetime1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09043-0448-4923-932E-E7352D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B6A378-01C4-49AF-BB35-0F93A94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81ED-0034-4B4D-A5FC-148535DF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838A7-73D7-4E96-9222-3853181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C5E-054B-4EA3-9674-4A534E902D8F}" type="datetime1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929EE-78EA-4EFA-A630-7BB3B97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5993B-43CB-44ED-8DE1-B731FD8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E486D-3EF8-4D22-A889-B04F4A3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4B9-6776-4088-80F6-64EF225C67DB}" type="datetime1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1C755A-BC9E-4484-9402-440896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A20A2-CF58-4C9C-A046-1E800E6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6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A0D0-61F9-4D8A-8D16-D31555CA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3A6A-6AE1-45E1-A1D3-3EE92F3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454F3-7227-4CEF-9329-33FB76DA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4446A-E04B-4DA1-90EA-6A66A8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B6D-C811-492E-BC95-40D4CE7F3018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149AC-0621-43DD-A0DD-610915D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4AC16-91F5-4F1A-8DDB-6125822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169-BAE1-4FCC-9CE2-88C5E09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99589-5D63-4907-B723-FE47FBFF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2594-297E-4C79-A0EC-510DB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1BD6A-74DE-4BF2-80C6-D151638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231-B61B-4087-826C-A02C05EACD70}" type="datetime1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C65F7-7377-450E-9605-348D082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9349B-E76E-4CD3-AD9B-517AE19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9A7B61-0F66-4BAE-8456-AC5B63A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8D832-FF1B-49C7-9502-9B70F704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CEA9B-EDB7-4467-BCAE-99A09AB7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ECC-BF16-4309-A7C9-8E5201DBE712}" type="datetime1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CF24C-CA98-45B2-AAD1-76EAA3ED7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3831-51B6-484A-B37B-147B5C21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;p4">
            <a:extLst>
              <a:ext uri="{FF2B5EF4-FFF2-40B4-BE49-F238E27FC236}">
                <a16:creationId xmlns:a16="http://schemas.microsoft.com/office/drawing/2014/main" id="{4557115F-6501-4467-B19D-4F51C6FA1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0" y="1865313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pt-BR" sz="6000" b="1" i="0" u="none" dirty="0">
                <a:latin typeface="Arial"/>
                <a:ea typeface="Arial"/>
                <a:cs typeface="Arial"/>
                <a:sym typeface="Arial"/>
              </a:rPr>
              <a:t>Usinas Fotovoltaicas</a:t>
            </a:r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CA83B57E-7BA2-4333-AD82-C251F7F5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Energia limpa, sustentável e acessível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6C32960-5AFB-4767-B9C2-166EBE2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ACF3CEA-B2B9-44C4-A95F-3E3FA86A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5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0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5">
            <a:extLst>
              <a:ext uri="{FF2B5EF4-FFF2-40B4-BE49-F238E27FC236}">
                <a16:creationId xmlns:a16="http://schemas.microsoft.com/office/drawing/2014/main" id="{A3E022C9-741F-40FB-947A-3A70DC11CFE7}"/>
              </a:ext>
            </a:extLst>
          </p:cNvPr>
          <p:cNvSpPr txBox="1">
            <a:spLocks/>
          </p:cNvSpPr>
          <p:nvPr/>
        </p:nvSpPr>
        <p:spPr>
          <a:xfrm>
            <a:off x="1028263" y="66554"/>
            <a:ext cx="9957104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Usinas</a:t>
            </a:r>
            <a:r>
              <a:rPr lang="en-US" sz="4400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Fotovoltaicas</a:t>
            </a:r>
            <a:endParaRPr lang="en-US" sz="4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2800" b="1" dirty="0"/>
              <a:t>O SOL COMO FONTE DE ENERGIA, ECONOMIA E SUSTENTABILIDADE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BDDB50-5E57-43B1-8FF9-F28219C3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24D1C3-CDBD-412F-90FD-EC518A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2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2050" name="Picture 2" descr="Coopercitrus inaugura usina de energia solar fotovoltaica">
            <a:extLst>
              <a:ext uri="{FF2B5EF4-FFF2-40B4-BE49-F238E27FC236}">
                <a16:creationId xmlns:a16="http://schemas.microsoft.com/office/drawing/2014/main" id="{3F2CFA74-B7D1-4078-B26E-44E7A65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8" y="1507847"/>
            <a:ext cx="7610682" cy="42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3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212036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000" dirty="0">
                <a:latin typeface="Arial Black" panose="020B0A04020102020204" pitchFamily="34" charset="0"/>
              </a:rPr>
              <a:t>O QUE TEMOS HOJE?</a:t>
            </a: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3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1325037"/>
            <a:ext cx="4858999" cy="239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F78482-798D-4493-99E6-EE755F82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43" y="1325037"/>
            <a:ext cx="4859000" cy="2399983"/>
          </a:xfrm>
          <a:prstGeom prst="rect">
            <a:avLst/>
          </a:prstGeom>
        </p:spPr>
      </p:pic>
      <p:pic>
        <p:nvPicPr>
          <p:cNvPr id="4104" name="Picture 8" descr="Energia eólica é obtida através da força dos ventos">
            <a:extLst>
              <a:ext uri="{FF2B5EF4-FFF2-40B4-BE49-F238E27FC236}">
                <a16:creationId xmlns:a16="http://schemas.microsoft.com/office/drawing/2014/main" id="{BC0E791F-0C24-4AF8-8662-04E2B5B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43" y="4041856"/>
            <a:ext cx="4858999" cy="23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m reforço do Nordestão, RS pode ampliar em 13% a geração de energia eólica  na primavera | GZH">
            <a:extLst>
              <a:ext uri="{FF2B5EF4-FFF2-40B4-BE49-F238E27FC236}">
                <a16:creationId xmlns:a16="http://schemas.microsoft.com/office/drawing/2014/main" id="{372DAC5C-F2CA-4A03-BD4A-1DD6C89D0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4002157"/>
            <a:ext cx="4858999" cy="24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970670" y="136525"/>
            <a:ext cx="9847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 Black"/>
                <a:sym typeface="Arial Black"/>
              </a:rPr>
              <a:t>PROJETO</a:t>
            </a:r>
          </a:p>
          <a:p>
            <a:pPr algn="ctr"/>
            <a:r>
              <a:rPr lang="pt-BR" sz="2800" b="1" i="0" u="none" dirty="0">
                <a:latin typeface="Arial"/>
                <a:ea typeface="Arial"/>
                <a:cs typeface="Arial"/>
                <a:sym typeface="Arial"/>
              </a:rPr>
              <a:t>Usinas Fotovoltaicas - </a:t>
            </a:r>
            <a:r>
              <a:rPr lang="pt-BR" sz="2800" b="1" dirty="0"/>
              <a:t>Energia limpa, sustentável e acessível</a:t>
            </a:r>
            <a:endParaRPr lang="pt-BR" sz="3600" b="1" dirty="0"/>
          </a:p>
          <a:p>
            <a:pPr algn="ctr"/>
            <a:endParaRPr lang="pt-BR" sz="28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4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3074" name="Picture 2" descr="Você sabe como funcionam as parcerias entre empresas?">
            <a:extLst>
              <a:ext uri="{FF2B5EF4-FFF2-40B4-BE49-F238E27FC236}">
                <a16:creationId xmlns:a16="http://schemas.microsoft.com/office/drawing/2014/main" id="{97A6FE06-8228-49DE-9AE4-06CCDC5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96" y="1256111"/>
            <a:ext cx="4287534" cy="28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1C4A13-D8DA-474D-96C1-815569F9D6E0}"/>
              </a:ext>
            </a:extLst>
          </p:cNvPr>
          <p:cNvSpPr txBox="1"/>
          <p:nvPr/>
        </p:nvSpPr>
        <p:spPr>
          <a:xfrm>
            <a:off x="209148" y="983770"/>
            <a:ext cx="6098344" cy="6217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a typeface="Calibri" panose="020F0502020204030204" pitchFamily="34" charset="0"/>
                <a:cs typeface="Times New Roman" panose="02020603050405020304" pitchFamily="18" charset="0"/>
              </a:rPr>
              <a:t>O Projeto surgiu da chamada a contribuição com os o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bjetivos de Desenvolvimento Sustentável, Nações Unidas agenda 2030 no Brasil, apelo global à ação para acabar com a pobreza, proteger o meio ambiente e o clima e garantir que as pessoas, em todos os lugares, possam desfrutar de paz e de prosperidade. </a:t>
            </a:r>
          </a:p>
          <a:p>
            <a:endParaRPr lang="pt-BR" sz="1400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Objetivo 7. 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Assegurar o acesso confiável, sustentável, moderno e a preço acessível à energia para todas e todos.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7.1 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Até 2030, assegurar o acesso universal, confiável, moderno e a preços acessíveis a serviços de energia.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aumentar substancialmente a participação de energias renováveis na matriz energética global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dobrar a taxa global de melhoria da eficiência energética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7.a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reforçar a cooperação internacional para facilitar o acesso a pesquisa e tecnologias de energia limpa, incluindo energias renováveis, eficiência energética e tecnologias de combustíveis fósseis avançadas e mais limpas, e promover o investimento em infraestrutura de energia e em tecnologias de energia limpa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7.b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expandir a infraestrutura e modernizar a tecnologia para o fornecimento de serviços de energia modernos e sustentáveis para todos nos países em desenvolvimento, particularmente nos países menos desenvolvidos, nos pequenos Estados insulares em desenvolvimento e nos países em desenvolvimento sem litoral, de acordo com seus respectivos programas de apoio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A16BD4-A6FE-41B8-AA02-9ACE3EF0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6" y="4109270"/>
            <a:ext cx="4318301" cy="2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863A0-8A15-439F-BC54-F1EEA19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E96E99-CD7F-4012-82B4-6582DB0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70F3F-7356-4DF6-89B7-879A47CE0E41}"/>
              </a:ext>
            </a:extLst>
          </p:cNvPr>
          <p:cNvSpPr txBox="1"/>
          <p:nvPr/>
        </p:nvSpPr>
        <p:spPr>
          <a:xfrm>
            <a:off x="760828" y="1039755"/>
            <a:ext cx="6098344" cy="562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Abertura ao crédito com taxas especiais para aquisição das usinas fotovoltaicas;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 fiscal nas gerações e aquisição das gerações excedentes;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Garantia de compra do excedente ou repasse a terceiro;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Embargo e Redirecionamento de verbas de projetos de geração de energia, 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APROVADOS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não seja convergentes  com Energia Limpa.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Engajamento/Migração das distribuidoras de energia, ao plano de  implementação das Usinas FOTOVOLTAICAS.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EE3D4D-8F3D-4E83-84BD-6B1E9D8B3052}"/>
              </a:ext>
            </a:extLst>
          </p:cNvPr>
          <p:cNvSpPr txBox="1"/>
          <p:nvPr/>
        </p:nvSpPr>
        <p:spPr>
          <a:xfrm>
            <a:off x="2027583" y="270314"/>
            <a:ext cx="809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sz="4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EDC4FC-4237-483A-A7D0-F512EEFB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8" y="1546085"/>
            <a:ext cx="4312022" cy="22627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971F7C-80E9-4304-BE07-EF507E29F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3808829"/>
            <a:ext cx="4312021" cy="24550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BE4E41-562A-4396-A357-A6210765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1546085"/>
            <a:ext cx="4312022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73833"/>
            <a:ext cx="5456583" cy="435133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 startAt="6"/>
            </a:pPr>
            <a:r>
              <a:rPr lang="pt-BR" sz="2400" dirty="0"/>
              <a:t>Incentivo a criação de cooperativas  (</a:t>
            </a:r>
            <a:r>
              <a:rPr lang="pt-BR" sz="2400" dirty="0" err="1"/>
              <a:t>micro-usinas</a:t>
            </a:r>
            <a:r>
              <a:rPr lang="pt-BR" sz="2400" dirty="0"/>
              <a:t>) principalmente no meio rural abastecidos ou não pelo meio de distribuição atual;</a:t>
            </a:r>
          </a:p>
          <a:p>
            <a:pPr marL="457200" indent="-457200">
              <a:buFont typeface="Arial" panose="020B0604020202020204" pitchFamily="34" charset="0"/>
              <a:buAutoNum type="arabicParenR" startAt="6"/>
            </a:pPr>
            <a:r>
              <a:rPr lang="pt-BR" sz="2400" dirty="0"/>
              <a:t>Incentivo a criação de </a:t>
            </a:r>
            <a:r>
              <a:rPr lang="pt-BR" sz="2400" dirty="0" err="1"/>
              <a:t>micro-usinas</a:t>
            </a:r>
            <a:r>
              <a:rPr lang="pt-BR" sz="2400" dirty="0"/>
              <a:t> residenciais nos meios urbano ate que seja permeado em abrangência toda a população;</a:t>
            </a:r>
          </a:p>
          <a:p>
            <a:pPr marL="0" indent="0">
              <a:buNone/>
            </a:pPr>
            <a:r>
              <a:rPr lang="pt-BR" sz="2400" dirty="0"/>
              <a:t>8)  Incentivo a criação de “Estações de Abastecimentos” municipais ou mesmo implementados pelos nossos conhecidos Postos de Combustíveis, atendendo a demanda já existente dos carros elétricos;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6</a:t>
            </a:fld>
            <a:endParaRPr lang="pt-BR"/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3" y="1573833"/>
            <a:ext cx="5519666" cy="36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73833"/>
            <a:ext cx="582164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9)  Criação de um software para identificação da melhor localização geográfica para instalação da usina, com seus respectivos detalhamento favoráveis e monitoramento do melhor ponto de radiação ou rotação autônoma das placas para que a captação da radiação seja a mais eficiente.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 descr="Software de monitoramento - StecaGrid Portal - Steca - para central de  energia solar">
            <a:extLst>
              <a:ext uri="{FF2B5EF4-FFF2-40B4-BE49-F238E27FC236}">
                <a16:creationId xmlns:a16="http://schemas.microsoft.com/office/drawing/2014/main" id="{26E320EF-029A-46B7-8CBD-9C7C8209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57" y="1430029"/>
            <a:ext cx="5091526" cy="46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582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494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Usinas Fotovoltaicas</vt:lpstr>
      <vt:lpstr>Apresentação do PowerPoint</vt:lpstr>
      <vt:lpstr>Apresentação do PowerPoint</vt:lpstr>
      <vt:lpstr>Apresentação do PowerPoint</vt:lpstr>
      <vt:lpstr>Apresentação do PowerPoint</vt:lpstr>
      <vt:lpstr>PROPOSTA</vt:lpstr>
      <vt:lpstr>PROPOSTA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LIMPA E            ACESSÍVEL</dc:title>
  <dc:creator>zzbrenovinicius@gmail.com</dc:creator>
  <cp:lastModifiedBy>sudarioogoncalves@gmail.com</cp:lastModifiedBy>
  <cp:revision>14</cp:revision>
  <dcterms:created xsi:type="dcterms:W3CDTF">2021-11-03T22:48:41Z</dcterms:created>
  <dcterms:modified xsi:type="dcterms:W3CDTF">2021-11-24T19:25:49Z</dcterms:modified>
</cp:coreProperties>
</file>