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D238E9-7BB7-4998-AB35-9E795BECE4C1}" type="datetimeFigureOut">
              <a:rPr lang="en-US" smtClean="0"/>
              <a:pPr/>
              <a:t>5/2/2017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FF2640-C2B2-4858-A276-F9809FD73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bigdata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7715304" cy="378621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4072622"/>
            <a:ext cx="81439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H1b Application – Related Statistical Analysis</a:t>
            </a:r>
          </a:p>
          <a:p>
            <a:pPr algn="ctr"/>
            <a:r>
              <a:rPr lang="en-US" sz="3200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BIG DATA – HADOOP</a:t>
            </a:r>
          </a:p>
          <a:p>
            <a:pPr algn="ctr"/>
            <a:r>
              <a:rPr lang="en-US" sz="2500" b="1" cap="all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/>
            </a:r>
            <a:br>
              <a:rPr lang="en-US" sz="2500" b="1" cap="all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</a:br>
            <a:r>
              <a:rPr lang="en-US" sz="3200" b="1" cap="all" dirty="0" smtClean="0">
                <a:latin typeface="Agency FB" pitchFamily="34" charset="0"/>
              </a:rPr>
              <a:t>Sudarsanan m.r.</a:t>
            </a:r>
          </a:p>
          <a:p>
            <a:pPr algn="ctr"/>
            <a:r>
              <a:rPr lang="en-US" sz="2500" b="1" cap="all" dirty="0" smtClean="0">
                <a:latin typeface="Agency FB" pitchFamily="34" charset="0"/>
                <a:cs typeface="Arial" pitchFamily="34" charset="0"/>
              </a:rPr>
              <a:t>s170030100604</a:t>
            </a:r>
            <a:endParaRPr lang="en-US" sz="2500" b="1" dirty="0" smtClean="0">
              <a:latin typeface="Agency FB" pitchFamily="34" charset="0"/>
              <a:cs typeface="Arial" pitchFamily="34" charset="0"/>
            </a:endParaRPr>
          </a:p>
          <a:p>
            <a:endParaRPr lang="en-IN" dirty="0"/>
          </a:p>
        </p:txBody>
      </p:sp>
      <p:pic>
        <p:nvPicPr>
          <p:cNvPr id="6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21429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070C0"/>
                </a:solidFill>
                <a:latin typeface="Copperplate Gothic Light" pitchFamily="34" charset="0"/>
              </a:rPr>
              <a:t>Map - Reduce</a:t>
            </a:r>
            <a:endParaRPr lang="en-IN" sz="3600" b="1" dirty="0">
              <a:solidFill>
                <a:srgbClr val="0070C0"/>
              </a:solidFill>
              <a:latin typeface="Copperplate Gothic Ligh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43024"/>
            <a:ext cx="8072494" cy="45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714620"/>
            <a:ext cx="2493946" cy="3429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86" y="285728"/>
            <a:ext cx="80724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opperplate Gothic Light" pitchFamily="34" charset="0"/>
                <a:cs typeface="Times New Roman" panose="02020603050405020304" pitchFamily="18" charset="0"/>
              </a:rPr>
              <a:t>Data </a:t>
            </a:r>
            <a:r>
              <a:rPr lang="en-US" sz="2800" b="1" dirty="0" smtClean="0">
                <a:solidFill>
                  <a:srgbClr val="0070C0"/>
                </a:solidFill>
                <a:latin typeface="Copperplate Gothic Light" pitchFamily="34" charset="0"/>
                <a:cs typeface="Times New Roman" panose="02020603050405020304" pitchFamily="18" charset="0"/>
              </a:rPr>
              <a:t> Export  </a:t>
            </a:r>
            <a:r>
              <a:rPr lang="en-US" sz="2800" b="1" dirty="0" smtClean="0">
                <a:solidFill>
                  <a:srgbClr val="0070C0"/>
                </a:solidFill>
                <a:latin typeface="Copperplate Gothic Light" pitchFamily="34" charset="0"/>
                <a:cs typeface="Times New Roman" panose="02020603050405020304" pitchFamily="18" charset="0"/>
              </a:rPr>
              <a:t>to </a:t>
            </a:r>
            <a:r>
              <a:rPr lang="en-US" sz="2800" b="1" dirty="0" smtClean="0">
                <a:solidFill>
                  <a:srgbClr val="0070C0"/>
                </a:solidFill>
                <a:latin typeface="Copperplate Gothic Light" pitchFamily="34" charset="0"/>
                <a:cs typeface="Times New Roman" panose="02020603050405020304" pitchFamily="18" charset="0"/>
              </a:rPr>
              <a:t> Relational  </a:t>
            </a:r>
            <a:r>
              <a:rPr lang="en-US" sz="2800" b="1" dirty="0" smtClean="0">
                <a:solidFill>
                  <a:srgbClr val="0070C0"/>
                </a:solidFill>
                <a:latin typeface="Copperplate Gothic Light" pitchFamily="34" charset="0"/>
                <a:cs typeface="Times New Roman" panose="02020603050405020304" pitchFamily="18" charset="0"/>
              </a:rPr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IN" dirty="0" smtClean="0">
                <a:cs typeface="Times New Roman" panose="02020603050405020304" pitchFamily="18" charset="0"/>
              </a:rPr>
              <a:t>J</a:t>
            </a:r>
            <a:r>
              <a:rPr lang="en-IN" dirty="0" smtClean="0"/>
              <a:t>ob </a:t>
            </a:r>
            <a:r>
              <a:rPr lang="en-IN" dirty="0"/>
              <a:t>positions which have the highest success rate in </a:t>
            </a:r>
            <a:r>
              <a:rPr lang="en-IN" dirty="0" smtClean="0"/>
              <a:t>petitions</a:t>
            </a:r>
            <a:r>
              <a:rPr lang="en-IN" dirty="0"/>
              <a:t> </a:t>
            </a:r>
            <a:r>
              <a:rPr lang="en-IN" dirty="0" smtClean="0"/>
              <a:t>has been done in hive tool it is been transfered to mysql database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This can be achieved using Apache Sqoop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Sqoop is used to import and export data from or to Relational Databases</a:t>
            </a:r>
          </a:p>
          <a:p>
            <a:endParaRPr lang="en-IN" dirty="0"/>
          </a:p>
        </p:txBody>
      </p:sp>
      <p:pic>
        <p:nvPicPr>
          <p:cNvPr id="6" name="Picture 4" descr="Image result for mysql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5468430"/>
            <a:ext cx="1409680" cy="9609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pache sqoop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5996750"/>
            <a:ext cx="1701536" cy="449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niit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428604"/>
            <a:ext cx="78581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Procedures </a:t>
            </a:r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 to  Run  </a:t>
            </a:r>
            <a:r>
              <a:rPr lang="en-IN" sz="2800" b="1" dirty="0" err="1" smtClean="0">
                <a:solidFill>
                  <a:srgbClr val="0070C0"/>
                </a:solidFill>
                <a:latin typeface="Copperplate Gothic Light" pitchFamily="34" charset="0"/>
              </a:rPr>
              <a:t>Sqoop</a:t>
            </a:r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  </a:t>
            </a:r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Command</a:t>
            </a:r>
          </a:p>
          <a:p>
            <a:endParaRPr lang="en-IN" b="1" dirty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hduser@sudarshan-ubuntu</a:t>
            </a:r>
            <a:r>
              <a:rPr lang="en-IN" dirty="0" smtClean="0"/>
              <a:t>:~$ </a:t>
            </a:r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fs</a:t>
            </a:r>
            <a:r>
              <a:rPr lang="en-IN" dirty="0"/>
              <a:t> -put /</a:t>
            </a:r>
            <a:r>
              <a:rPr lang="en-IN" dirty="0" smtClean="0"/>
              <a:t>home/</a:t>
            </a:r>
            <a:r>
              <a:rPr lang="en-IN" dirty="0" err="1" smtClean="0"/>
              <a:t>sudarshan</a:t>
            </a:r>
            <a:r>
              <a:rPr lang="en-IN" dirty="0" smtClean="0"/>
              <a:t>/visa.txt </a:t>
            </a:r>
            <a:r>
              <a:rPr lang="en-IN" dirty="0"/>
              <a:t>/</a:t>
            </a:r>
            <a:r>
              <a:rPr lang="en-IN" dirty="0" err="1"/>
              <a:t>niit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Enter </a:t>
            </a:r>
            <a:r>
              <a:rPr lang="en-IN" dirty="0"/>
              <a:t>the mysql server: mysql -u root -p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Create </a:t>
            </a:r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 a </a:t>
            </a:r>
            <a:r>
              <a:rPr lang="en-IN" sz="2400" b="1" dirty="0">
                <a:solidFill>
                  <a:srgbClr val="0070C0"/>
                </a:solidFill>
                <a:latin typeface="Copperplate Gothic Light" pitchFamily="34" charset="0"/>
              </a:rPr>
              <a:t>table </a:t>
            </a:r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 in  Mysql  to export  data  </a:t>
            </a:r>
            <a:r>
              <a:rPr lang="en-IN" sz="2400" b="1" dirty="0">
                <a:solidFill>
                  <a:srgbClr val="0070C0"/>
                </a:solidFill>
                <a:latin typeface="Copperplate Gothic Light" pitchFamily="34" charset="0"/>
              </a:rPr>
              <a:t>from HDFS:</a:t>
            </a:r>
            <a:endParaRPr lang="en-IN" sz="2400" dirty="0">
              <a:solidFill>
                <a:srgbClr val="0070C0"/>
              </a:solidFill>
              <a:latin typeface="Copperplate Gothic Light" pitchFamily="34" charset="0"/>
            </a:endParaRP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create </a:t>
            </a:r>
            <a:r>
              <a:rPr lang="en-IN" dirty="0"/>
              <a:t>table h1b_app(</a:t>
            </a:r>
          </a:p>
          <a:p>
            <a:r>
              <a:rPr lang="en-IN" dirty="0" err="1"/>
              <a:t>success_rate</a:t>
            </a:r>
            <a:r>
              <a:rPr lang="en-IN" dirty="0"/>
              <a:t> FLOAT NOT NULL,</a:t>
            </a:r>
          </a:p>
          <a:p>
            <a:r>
              <a:rPr lang="en-IN" dirty="0"/>
              <a:t>position VARCHAR(40) NOT NULL,</a:t>
            </a:r>
          </a:p>
          <a:p>
            <a:r>
              <a:rPr lang="en-IN" dirty="0"/>
              <a:t>status VARCHAR(40) NOT NULL,</a:t>
            </a:r>
          </a:p>
          <a:p>
            <a:r>
              <a:rPr lang="en-IN" dirty="0"/>
              <a:t>PRIMARY KEY(</a:t>
            </a:r>
            <a:r>
              <a:rPr lang="en-IN" dirty="0" err="1"/>
              <a:t>success_rate</a:t>
            </a:r>
            <a:r>
              <a:rPr lang="en-IN" dirty="0"/>
              <a:t>));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2" descr="Image result for apache sqoo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5940157"/>
            <a:ext cx="1915850" cy="505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ysql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5322334"/>
            <a:ext cx="1623994" cy="1107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niit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57490"/>
            <a:ext cx="6643734" cy="35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285728"/>
            <a:ext cx="700092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SQOOP QUERY:</a:t>
            </a:r>
            <a:endParaRPr lang="en-IN" sz="2400" dirty="0" smtClean="0">
              <a:solidFill>
                <a:srgbClr val="0070C0"/>
              </a:solidFill>
              <a:latin typeface="Copperplate Gothic Light" pitchFamily="34" charset="0"/>
            </a:endParaRPr>
          </a:p>
          <a:p>
            <a:endParaRPr lang="en-IN" dirty="0" smtClean="0"/>
          </a:p>
          <a:p>
            <a:r>
              <a:rPr lang="en-IN" dirty="0" err="1" smtClean="0"/>
              <a:t>sqoop</a:t>
            </a:r>
            <a:r>
              <a:rPr lang="en-IN" dirty="0" smtClean="0"/>
              <a:t> export --connect </a:t>
            </a:r>
            <a:r>
              <a:rPr lang="en-IN" dirty="0" err="1" smtClean="0"/>
              <a:t>jdbc:mysql</a:t>
            </a:r>
            <a:r>
              <a:rPr lang="en-IN" dirty="0" smtClean="0"/>
              <a:t>://</a:t>
            </a:r>
            <a:r>
              <a:rPr lang="en-IN" dirty="0" err="1" smtClean="0"/>
              <a:t>localhost</a:t>
            </a:r>
            <a:r>
              <a:rPr lang="en-IN" dirty="0" smtClean="0"/>
              <a:t>/app --username root -P --table h1b_app --update-mode </a:t>
            </a:r>
            <a:r>
              <a:rPr lang="en-IN" dirty="0" err="1" smtClean="0"/>
              <a:t>allowinsert</a:t>
            </a:r>
            <a:r>
              <a:rPr lang="en-IN" dirty="0" smtClean="0"/>
              <a:t> --update-key </a:t>
            </a:r>
            <a:r>
              <a:rPr lang="en-IN" dirty="0" err="1" smtClean="0"/>
              <a:t>success_rate</a:t>
            </a:r>
            <a:r>
              <a:rPr lang="en-IN" dirty="0" smtClean="0"/>
              <a:t> --export-dir /</a:t>
            </a:r>
            <a:r>
              <a:rPr lang="en-IN" dirty="0" err="1" smtClean="0"/>
              <a:t>niit</a:t>
            </a:r>
            <a:r>
              <a:rPr lang="en-IN" dirty="0" smtClean="0"/>
              <a:t>/visa.txt --input-fields-terminated-by ',';</a:t>
            </a:r>
          </a:p>
          <a:p>
            <a:endParaRPr lang="en-IN" dirty="0"/>
          </a:p>
          <a:p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OUTPUT -</a:t>
            </a:r>
          </a:p>
          <a:p>
            <a:endParaRPr lang="en-IN" dirty="0"/>
          </a:p>
        </p:txBody>
      </p:sp>
      <p:pic>
        <p:nvPicPr>
          <p:cNvPr id="6" name="Picture 2" descr="Image result for apache sqoo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6357958"/>
            <a:ext cx="1415784" cy="3738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mysql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5857892"/>
            <a:ext cx="1409680" cy="9609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niit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64399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Analysis </a:t>
            </a:r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 of H1- b US  - Visa </a:t>
            </a:r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is as follows:</a:t>
            </a:r>
          </a:p>
          <a:p>
            <a:endParaRPr lang="e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sz="2000" dirty="0" smtClean="0"/>
              <a:t>The number of applications submitted for H1-B Visas are increasing rapidly every year. So the government needs to select the top candidates</a:t>
            </a:r>
          </a:p>
          <a:p>
            <a:pPr>
              <a:buFont typeface="Wingdings" pitchFamily="2" charset="2"/>
              <a:buChar char="v"/>
            </a:pPr>
            <a:endParaRPr lang="en-IN" sz="2000" dirty="0" smtClean="0"/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 The top job positions who get certified are Programmer Analyst, Software Engineer and Computer Programmer</a:t>
            </a:r>
          </a:p>
          <a:p>
            <a:pPr>
              <a:buFont typeface="Wingdings" pitchFamily="2" charset="2"/>
              <a:buChar char="v"/>
            </a:pPr>
            <a:endParaRPr lang="en-IN" sz="2000" dirty="0" smtClean="0"/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 The top companies who get certified are Infosys Ltd, TCS Ltd and Wipro Ltd. </a:t>
            </a:r>
          </a:p>
          <a:p>
            <a:endParaRPr lang="en-IN" dirty="0"/>
          </a:p>
        </p:txBody>
      </p:sp>
      <p:pic>
        <p:nvPicPr>
          <p:cNvPr id="3" name="Picture 4" descr="Image result for big data hadoop yar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214818"/>
            <a:ext cx="4434897" cy="2643182"/>
          </a:xfrm>
          <a:prstGeom prst="rect">
            <a:avLst/>
          </a:prstGeom>
          <a:noFill/>
        </p:spPr>
      </p:pic>
      <p:pic>
        <p:nvPicPr>
          <p:cNvPr id="4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77153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SUGGESTIONS </a:t>
            </a:r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 FROM  THE  REPORT :</a:t>
            </a:r>
            <a:endParaRPr lang="en-IN" sz="2800" b="1" dirty="0" smtClean="0">
              <a:solidFill>
                <a:srgbClr val="0070C0"/>
              </a:solidFill>
              <a:latin typeface="Copperplate Gothic 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</a:t>
            </a:r>
            <a:r>
              <a:rPr lang="en-IN" sz="2400" dirty="0" smtClean="0"/>
              <a:t>With Trump's decision on H-1B, Indian IT companies may suffer a major setback as top companies offering H-1B visa were majorly outsourcing employment to India. It will hit hard the entry level techies.  So Young People should really work hard for H1-B Visa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There is a setback for Computer Programmers according to the new Policies of H1-B VISA. The competition has increased in Engineering Field.</a:t>
            </a:r>
          </a:p>
          <a:p>
            <a:endParaRPr lang="en-IN" dirty="0"/>
          </a:p>
        </p:txBody>
      </p:sp>
      <p:pic>
        <p:nvPicPr>
          <p:cNvPr id="3" name="Picture 2" descr="Image result for niit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786058"/>
            <a:ext cx="6929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Copperplate Gothic Bold" pitchFamily="34" charset="0"/>
              </a:rPr>
              <a:t>THANK YOU</a:t>
            </a:r>
            <a:endParaRPr lang="en-IN" sz="6000" dirty="0">
              <a:latin typeface="Copperplate Gothic Bold" pitchFamily="34" charset="0"/>
            </a:endParaRPr>
          </a:p>
        </p:txBody>
      </p:sp>
      <p:pic>
        <p:nvPicPr>
          <p:cNvPr id="3" name="Picture 2" descr="C:\Users\Admin\Downloads\bigdata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715304" cy="414340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00166" y="4572008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00B0F0"/>
                </a:solidFill>
                <a:latin typeface="Copperplate Gothic Bold" pitchFamily="34" charset="0"/>
              </a:rPr>
              <a:t>THANK YOU</a:t>
            </a:r>
            <a:endParaRPr lang="en-IN" sz="7200" dirty="0">
              <a:solidFill>
                <a:srgbClr val="00B0F0"/>
              </a:solidFill>
              <a:latin typeface="Copperplate Gothic Bold" pitchFamily="34" charset="0"/>
            </a:endParaRPr>
          </a:p>
        </p:txBody>
      </p:sp>
      <p:pic>
        <p:nvPicPr>
          <p:cNvPr id="5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2097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bigdata\img_big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786190"/>
            <a:ext cx="3429024" cy="264089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428604"/>
            <a:ext cx="8072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Apache Hadoop –YARN </a:t>
            </a:r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2.6.0 </a:t>
            </a:r>
          </a:p>
          <a:p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(</a:t>
            </a:r>
            <a:r>
              <a:rPr lang="en-IN" sz="2400" b="1" dirty="0" smtClean="0">
                <a:solidFill>
                  <a:srgbClr val="0070C0"/>
                </a:solidFill>
                <a:latin typeface="Copperplate Gothic Light" pitchFamily="34" charset="0"/>
              </a:rPr>
              <a:t>Yet Another Resource Negotiator )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Narrow" pitchFamily="34" charset="0"/>
              </a:rPr>
              <a:t> YARN </a:t>
            </a:r>
            <a:r>
              <a:rPr lang="en-IN" sz="2400" dirty="0">
                <a:latin typeface="Arial Narrow" pitchFamily="34" charset="0"/>
              </a:rPr>
              <a:t>is one of the key features in the second-generation Hadoop 2 </a:t>
            </a:r>
            <a:r>
              <a:rPr lang="en-IN" sz="2400" dirty="0" smtClean="0">
                <a:latin typeface="Arial Narrow" pitchFamily="34" charset="0"/>
              </a:rPr>
              <a:t>version.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Narrow" pitchFamily="34" charset="0"/>
              </a:rPr>
              <a:t> Originally </a:t>
            </a:r>
            <a:r>
              <a:rPr lang="en-IN" sz="2400" dirty="0">
                <a:latin typeface="Arial Narrow" pitchFamily="34" charset="0"/>
              </a:rPr>
              <a:t>described by Apache as a redesigned resource </a:t>
            </a:r>
            <a:r>
              <a:rPr lang="en-IN" sz="2400" dirty="0" smtClean="0">
                <a:latin typeface="Arial Narrow" pitchFamily="34" charset="0"/>
              </a:rPr>
              <a:t>manager.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Narrow" pitchFamily="34" charset="0"/>
              </a:rPr>
              <a:t> </a:t>
            </a:r>
            <a:r>
              <a:rPr lang="en-IN" sz="2400" dirty="0">
                <a:latin typeface="Arial Narrow" pitchFamily="34" charset="0"/>
              </a:rPr>
              <a:t>YARN is now characterized as a large-scale, distributed operating system for </a:t>
            </a:r>
            <a:r>
              <a:rPr lang="en-IN" sz="2400" dirty="0" smtClean="0">
                <a:latin typeface="Arial Narrow" pitchFamily="34" charset="0"/>
              </a:rPr>
              <a:t>big data</a:t>
            </a:r>
            <a:r>
              <a:rPr lang="en-IN" sz="2400" dirty="0">
                <a:latin typeface="Arial Narrow" pitchFamily="34" charset="0"/>
              </a:rPr>
              <a:t> applications</a:t>
            </a:r>
            <a:r>
              <a:rPr lang="en-IN" sz="2400" dirty="0" smtClean="0">
                <a:latin typeface="Arial Narrow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ial Narrow" pitchFamily="34" charset="0"/>
              </a:rPr>
              <a:t> </a:t>
            </a:r>
            <a:r>
              <a:rPr lang="en-IN" sz="2400" dirty="0" smtClean="0">
                <a:latin typeface="Arial Narrow" pitchFamily="34" charset="0"/>
              </a:rPr>
              <a:t>YARN includes Resource Manager, Application Master and Node Manager.</a:t>
            </a:r>
            <a:endParaRPr lang="en-IN" sz="2400" dirty="0">
              <a:latin typeface="Arial Narrow" pitchFamily="34" charset="0"/>
            </a:endParaRPr>
          </a:p>
        </p:txBody>
      </p:sp>
      <p:pic>
        <p:nvPicPr>
          <p:cNvPr id="2052" name="Picture 4" descr="Image result for big data hadoop ya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786190"/>
            <a:ext cx="4434897" cy="3071810"/>
          </a:xfrm>
          <a:prstGeom prst="rect">
            <a:avLst/>
          </a:prstGeom>
          <a:noFill/>
        </p:spPr>
      </p:pic>
      <p:pic>
        <p:nvPicPr>
          <p:cNvPr id="6" name="Picture 2" descr="Image result for niit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tools in hadoop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785794"/>
            <a:ext cx="5395914" cy="6072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428604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Copperplate Gothic Light" pitchFamily="34" charset="0"/>
              </a:rPr>
              <a:t>Tools in Hadoop Ecosystem</a:t>
            </a:r>
          </a:p>
          <a:p>
            <a:pPr>
              <a:buFont typeface="Arial" pitchFamily="34" charset="0"/>
              <a:buChar char="•"/>
            </a:pPr>
            <a:endParaRPr lang="en-IN" sz="3200" b="1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3200" b="1" dirty="0" smtClean="0">
                <a:latin typeface="Agency FB" pitchFamily="34" charset="0"/>
              </a:rPr>
              <a:t> </a:t>
            </a:r>
            <a:r>
              <a:rPr lang="en-IN" sz="4000" dirty="0" smtClean="0">
                <a:latin typeface="Agency FB" pitchFamily="34" charset="0"/>
              </a:rPr>
              <a:t>Apache Hive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>
                <a:latin typeface="Agency FB" pitchFamily="34" charset="0"/>
              </a:rPr>
              <a:t> </a:t>
            </a:r>
            <a:r>
              <a:rPr lang="en-IN" sz="4000" dirty="0" smtClean="0">
                <a:latin typeface="Agency FB" pitchFamily="34" charset="0"/>
              </a:rPr>
              <a:t>Apache Sqoop 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>
                <a:latin typeface="Agency FB" pitchFamily="34" charset="0"/>
              </a:rPr>
              <a:t> </a:t>
            </a:r>
            <a:r>
              <a:rPr lang="en-IN" sz="4000" dirty="0" smtClean="0">
                <a:latin typeface="Agency FB" pitchFamily="34" charset="0"/>
              </a:rPr>
              <a:t>Apache Pig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>
                <a:latin typeface="Agency FB" pitchFamily="34" charset="0"/>
              </a:rPr>
              <a:t> </a:t>
            </a:r>
            <a:r>
              <a:rPr lang="en-IN" sz="4000" dirty="0" smtClean="0">
                <a:latin typeface="Agency FB" pitchFamily="34" charset="0"/>
              </a:rPr>
              <a:t>Apache HBASE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>
                <a:latin typeface="Agency FB" pitchFamily="34" charset="0"/>
              </a:rPr>
              <a:t> </a:t>
            </a:r>
            <a:r>
              <a:rPr lang="en-IN" sz="4000" dirty="0" smtClean="0">
                <a:latin typeface="Agency FB" pitchFamily="34" charset="0"/>
              </a:rPr>
              <a:t>Apache Flume</a:t>
            </a:r>
          </a:p>
        </p:txBody>
      </p:sp>
      <p:pic>
        <p:nvPicPr>
          <p:cNvPr id="4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500042"/>
            <a:ext cx="71438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H1b Application –Statistical Analysis</a:t>
            </a:r>
          </a:p>
          <a:p>
            <a:endParaRPr lang="en-IN" dirty="0" smtClean="0"/>
          </a:p>
          <a:p>
            <a:pPr>
              <a:buSzPct val="74000"/>
              <a:buFont typeface="Wingdings" pitchFamily="2" charset="2"/>
              <a:buChar char="v"/>
            </a:pPr>
            <a:r>
              <a:rPr lang="en-IN" dirty="0"/>
              <a:t> </a:t>
            </a:r>
            <a:r>
              <a:rPr lang="en-IN" sz="2000" dirty="0" smtClean="0"/>
              <a:t> Analysis on  </a:t>
            </a:r>
            <a:r>
              <a:rPr lang="en-IN" sz="2000" dirty="0"/>
              <a:t>H1B is an employment-based, non-immigrant visa category for temporary foreign workers in the United States</a:t>
            </a:r>
            <a:r>
              <a:rPr lang="en-IN" sz="2000" dirty="0" smtClean="0"/>
              <a:t>.</a:t>
            </a:r>
          </a:p>
          <a:p>
            <a:pPr>
              <a:buSzPct val="75000"/>
              <a:buFont typeface="Wingdings" pitchFamily="2" charset="2"/>
              <a:buChar char="v"/>
            </a:pPr>
            <a:endParaRPr lang="en-IN" sz="2000" dirty="0" smtClean="0"/>
          </a:p>
          <a:p>
            <a:pPr>
              <a:buSzPct val="75000"/>
              <a:buFont typeface="Wingdings" pitchFamily="2" charset="2"/>
              <a:buChar char="v"/>
            </a:pPr>
            <a:r>
              <a:rPr lang="en-IN" sz="2000" dirty="0" smtClean="0"/>
              <a:t> We </a:t>
            </a:r>
            <a:r>
              <a:rPr lang="en-IN" sz="2000" dirty="0"/>
              <a:t>will be performing analysis on the H1B visa applicants between the years </a:t>
            </a:r>
            <a:r>
              <a:rPr lang="en-IN" sz="2000" dirty="0" smtClean="0"/>
              <a:t>2011-2015.</a:t>
            </a:r>
          </a:p>
          <a:p>
            <a:pPr>
              <a:buSzPct val="74000"/>
              <a:buFont typeface="Wingdings" pitchFamily="2" charset="2"/>
              <a:buChar char="v"/>
            </a:pPr>
            <a:endParaRPr lang="en-IN" sz="2000" dirty="0" smtClean="0"/>
          </a:p>
          <a:p>
            <a:pPr>
              <a:buSzPct val="74000"/>
              <a:buFont typeface="Wingdings" pitchFamily="2" charset="2"/>
              <a:buChar char="v"/>
            </a:pPr>
            <a:r>
              <a:rPr lang="en-IN" sz="2000" dirty="0" smtClean="0"/>
              <a:t> It is the purpose of gathering information about the below mentioned fields using Apache Hadoop Tools. </a:t>
            </a:r>
          </a:p>
          <a:p>
            <a:pPr>
              <a:buSzPct val="74000"/>
              <a:buFont typeface="Wingdings" pitchFamily="2" charset="2"/>
              <a:buChar char="v"/>
            </a:pPr>
            <a:endParaRPr lang="en-IN" sz="2000" dirty="0" smtClean="0"/>
          </a:p>
          <a:p>
            <a:pPr>
              <a:buSzPct val="74000"/>
              <a:buFont typeface="Wingdings" pitchFamily="2" charset="2"/>
              <a:buChar char="v"/>
            </a:pPr>
            <a:r>
              <a:rPr lang="en-IN" sz="2000" dirty="0" smtClean="0"/>
              <a:t> </a:t>
            </a:r>
            <a:r>
              <a:rPr lang="en-IN" sz="2000" dirty="0"/>
              <a:t>The dataset has nearly 3 million records</a:t>
            </a:r>
            <a:r>
              <a:rPr lang="en-IN" sz="2000" dirty="0" smtClean="0"/>
              <a:t>.</a:t>
            </a:r>
          </a:p>
          <a:p>
            <a:pPr>
              <a:buSzPct val="74000"/>
              <a:buFont typeface="Wingdings" pitchFamily="2" charset="2"/>
              <a:buChar char="v"/>
            </a:pPr>
            <a:endParaRPr lang="en-IN" sz="2000" dirty="0" smtClean="0"/>
          </a:p>
          <a:p>
            <a:pPr>
              <a:buSzPct val="74000"/>
              <a:buFont typeface="Wingdings" pitchFamily="2" charset="2"/>
              <a:buChar char="v"/>
            </a:pPr>
            <a:r>
              <a:rPr lang="en-IN" sz="2000" dirty="0" smtClean="0"/>
              <a:t> Purpose of this Analysis is to produce the Analytic overview of Applicants applying for visa process.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2" descr="Image result for apache hadoop elephan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8" y="5786454"/>
            <a:ext cx="1065213" cy="8019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14290"/>
            <a:ext cx="721523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0070C0"/>
                </a:solidFill>
                <a:latin typeface="Copperplate Gothic Light" pitchFamily="34" charset="0"/>
              </a:rPr>
              <a:t>Input Data set Details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Case status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SOC name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SOC number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Job Title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Employer name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Prevailing Wages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Full time position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Worksite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Year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Latitude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Longitude</a:t>
            </a:r>
          </a:p>
          <a:p>
            <a:endParaRPr lang="en-IN" sz="2400" dirty="0"/>
          </a:p>
        </p:txBody>
      </p:sp>
      <p:pic>
        <p:nvPicPr>
          <p:cNvPr id="6" name="Picture 2" descr="Image result for apache hadoop elephan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8" y="5786454"/>
            <a:ext cx="1065213" cy="8019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240804"/>
            <a:ext cx="82867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70C0"/>
                </a:solidFill>
                <a:latin typeface="Copperplate Gothic Light" pitchFamily="34" charset="0"/>
              </a:rPr>
              <a:t>HIVE Tool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Data set is loaded into hive table pro under database named Project.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CREATE </a:t>
            </a:r>
            <a:r>
              <a:rPr lang="en-IN" dirty="0"/>
              <a:t>TABLE h1b_applications(</a:t>
            </a:r>
            <a:r>
              <a:rPr lang="en-IN" dirty="0" err="1"/>
              <a:t>s_no</a:t>
            </a:r>
            <a:r>
              <a:rPr lang="en-IN" dirty="0"/>
              <a:t> int,case_status string, employer_name string, soc_name string, job_title string, full_time_position string,prevailing_wage int,year string, worksite string,worksite2 string,longitute double, </a:t>
            </a:r>
            <a:r>
              <a:rPr lang="en-IN" dirty="0" smtClean="0"/>
              <a:t>latitude </a:t>
            </a:r>
            <a:r>
              <a:rPr lang="en-IN" dirty="0"/>
              <a:t>double )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ROW FORMAT SERDE 'org.apache.hadoop.hive.serde2.OpenCSVSerde'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WITH SERDEPROPERTIES (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"separatorChar" = ",",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 smtClean="0"/>
              <a:t>"quote Char" </a:t>
            </a:r>
            <a:r>
              <a:rPr lang="en-IN" dirty="0"/>
              <a:t>= "\""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) STORED AS TEXTFILE;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 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6" name="Picture 4" descr="Image result for apache hiv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5143512"/>
            <a:ext cx="1427166" cy="1284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2097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642918"/>
            <a:ext cx="67151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Copperplate Gothic Light" pitchFamily="34" charset="0"/>
              </a:rPr>
              <a:t>Sample Query in HIVE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 Find the percentage and the count of each case status on total applications for each year. Create a graph depicting the pattern of All the cases over the period of time.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Hive&gt; select count(</a:t>
            </a:r>
            <a:r>
              <a:rPr lang="en-IN" dirty="0" err="1" smtClean="0"/>
              <a:t>s_no</a:t>
            </a:r>
            <a:r>
              <a:rPr lang="en-IN" dirty="0" smtClean="0"/>
              <a:t>) as count ,(</a:t>
            </a:r>
            <a:r>
              <a:rPr lang="en-IN" dirty="0"/>
              <a:t>count(</a:t>
            </a:r>
            <a:r>
              <a:rPr lang="en-IN" dirty="0" err="1"/>
              <a:t>s_no</a:t>
            </a:r>
            <a:r>
              <a:rPr lang="en-IN" dirty="0" smtClean="0"/>
              <a:t>)/t.tot)*</a:t>
            </a:r>
            <a:r>
              <a:rPr lang="en-IN" dirty="0"/>
              <a:t>100 as ctn,year,case_status from </a:t>
            </a:r>
            <a:r>
              <a:rPr lang="en-IN" dirty="0" smtClean="0"/>
              <a:t>pro,(select count(</a:t>
            </a:r>
            <a:r>
              <a:rPr lang="en-IN" dirty="0" err="1" smtClean="0"/>
              <a:t>s_no</a:t>
            </a:r>
            <a:r>
              <a:rPr lang="en-IN" dirty="0" smtClean="0"/>
              <a:t>) as tot from pro)t </a:t>
            </a:r>
            <a:r>
              <a:rPr lang="en-IN" dirty="0"/>
              <a:t>group by case_status,year order by ctn desc;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6322" name="AutoShape 2" descr="data:image/png;base64,iVBORw0KGgoAAAANSUhEUgAAAcMAAAEYCAYAAAAgf50yAAAgAElEQVR4Xu2dB3iURbfH/1uyu+kNSIAQIICAFEGqgChIka6AgI3PhoIUQYq9Sy/SpVqwwAVFqYogXZAmvShVCCkkISTZlO33OW9M2CSbbHs32XLe+/hcvmTmzJnfDP6ddo7EZDKZwB8TYAJMgAkwAR8mIGEx9OHR564zASbABJiAQIDFkCcCE2ACTIAJ+DwBFkOfnwIMgAkwASbABFgMeQ4wASbABJiAzxNgMfT5KcAAmAATYAJMgMWQ5wATYAJMgAn4PAEWQ5+fAgyACTABJsAEWAx5DjABJsAEmIDPE2Ax9PkpwACYABNgAkyAxZDnABNgAkyACfg8ARZDn58CDIAJMAEmwARYDHkOMAEmwASYgM8TYDH0+SnAAJgAE2ACTIDFkOcAE2ACTIAJ+DwBFkOfnwIMgAkwASbABFgMeQ4wASbABJiAzxNgMfT5KcAAmAATYAJMgMWQ5wATYAJMgAn4PAEWQ5+fAgyACTABJsAEWAx5DjABJsAEmIDPE2Ax9PkpwACYABNgAkyAxZDnABNgAkyACfg8ARZDn58CDIAJMAEmwARYDHkOMAEmwASYgM8TYDH0+SnAAJgAE2ACTIDFkOcAE2ACTIAJ+DwBFkOfnwIMgAkwASbABFgMeQ4wASbABJiAzxNgMfT5KcAAmAATYAJMgMWQ5wATYAJMgAn4PAEWQ5+fAgyACTABJsAEWAx5DjABJsAEmIDPE2Ax9PkpwACYABNgAkyAxZDnABNgAkyACfg8ARZDn58CDIAJMAEmwARYDHkOMAEmwASYgM8TYDH0+SnAAJgAE2ACTIDFkOcAE2ACTIAJ+DwBFkOfnwIMgAkwASbABFgMeQ4wASbABJiAzxNgMfT5KcAAmAATYAJMgMWQ5wATYAJMgAn4PAEWQ5+fAgyACTABJsAEWAx5DjABJsAEmIDPE2Ax9PkpwACYABNgAkyAxZDnABNgAkyACfg8ARZDn58CDIAJMAEmwARYDHkOMAEmwASYgM8TYDH0+SnAAJgAE2ACTIDFkOcAE2ACTIAJ+DwBFkOfnwIMgAkwASbABFgMeQ4wASbABJiAzxNgMfT5KcAAmIBrCRiNJkilEtc2wtaZgJMEWAydBMjVmQATKEng/3bdwm9H0vFPfA5yNUb4K6W4JyYA3VqFY3CnKoyMCbgdARZDtxsSdogJeDaBSUsuY+fxO6V2onPzMMwYXkf0Tqanp2PJkiUYNGgQUlNTsWbNGnzyySf4+uuvsWjRInTv3l1oc8qUKfD39y+z/dzcXLz99tsYMmQI2rRpI7qvbND9CLAYut+YsEdMwGMJ0Ipw5pobVv2fOKSG6CvES5cuYdKkSZgxYwbq1q0r+EACOWbMGEycOBFNmza16ldBARZDm1F5TUEWQ68ZSu4IE6h4Ai/O+BsnL6utOnJfnSCsnFS/SDmDwYBVq1ZhwYIFCAgIwMcff4xOnTrBZDJh69atmDZtGnJycjB69GgMHToUR48exeeffw6FQoHY2FhhNbhp0yb07dsX/fv3x7p16wT7W7ZsQbNmzfDqq69i8+bN+PTTT7Fr164S9qgsrSyXLl2Knj17IikpCSNGjOCVodXR9I4CLIbeMY7cCybgFgQeHHNcOCO09tEZ4r75zYsU++uvvzBnzhzMnDlTEKJZs2YJ/zshIQHLly/HBx98gMDAQLzzzjsYMGAAlEolxo0bJ/yuQYMGuHr1auHKMC0tTdgmpRXhe++9h7feegsFPxs8eLAgusXtkTPLli0T2qcV5fDhw4U/8zaptdH0jt+zGHrHOHIvmECFE6Bbo61H/GWzH4c/v7/ILVNayRUImrkR+vmbb75ZxO7IkSPRvn17YUt0xYoVCA8Ph/k2aVli2KpVK0EgzT+yp1KpoFarBUHlbVKbh9FrCrIYes1QckeYQMUTcGZlWJYYnjt3Du+++y5kMllhJw8dOuSwGF68eLGEvcWLF7MYVvwUqjAPWAwrDD03zAS8j4AzZ4bm26S0Tfnhhx8KW6V0FkgrudmzZyMmJkbYJu3VqxdCQ0MdEkO6bUrnhsXt0cqQziBpa5a3Sb1vblrrEYuhNUL8eybABGwm4MxtUrpAQ6tD2vqkCzR0zkcXWYxGIzZu3CiIF12gGTVqFJ555hkcP368iBhmZWVhwoQJwlniwIED8dNPP1k8M6TnFtu3by9hj1ad9Axj7ty56N27N5KTk/Hyyy/zmaHNo+/ZBVkMPXv8PNb7FPVlaA05SM+5gTt5CcjMS4ZakwK1Ng052jtIz7kOrSEXeqMGBqMORpMe2ZpMJF17DhmJwyGTSiCXSaD0k0KlkCLIX4bQQDkqhfohKtwPkSF+qBRGf1YgOkIh/J6/8iFQUe8My6d33Iq3EmAx9NaRdZN+pWVfw42Mk9h5cT7C/WPw180fIZPIodGr4e8XBsAEvVEr/G9bvoQrLyPxystlFqXIX0qFVBBMkwnQ6IxQ+EkEYaxdVYV7awYirpo/6lb3R7VIhS3Nchk7CXAEGjuBcfEKJ8BiWOFD4D0OGDKyoTl3HXkXbiDvzFXknLuK61H/YvPj2wWxo1Wes58tYmitDVpR0mpSbzCBhJOEsVWDYDSJC0LTuECEBcmtmeDf20GAY5PaAYuLVhgBFsMKQ+/5DRtzNMg9fgl5J68g5+g/0CelQxqogjEnDyatXuigSWLCrBdnwSi1/vbMFiJiiGFp7dBWap7WiCrhCrS9NwTtGoUIIhmo4i1WW8aGyzABTybAYujJo1cBvmv/vYXcwxeg3nsamr/jIQsNBImiSauz6I3WT4tNnTfhUs1LonjrSjEs7iCJY3aeAQ1iKcB0BDo0DhW2WfljAkzA+wiwGHrfmIreI+3VJGT/cRbqnSdgSM0U7Btzbd/yPN3gDLZ23CKKX+UphuYO00UdqRSICPZD7wci0al5mHDmyB8TYALeQYDF0DvGUfReGO6ood55Eurtx6BLvE33XITtT0e+XFUu5g+d70jVEnUqSgzNHfGT599kpQs5AzpWRvfWEYgI5nNGUQaYjTCBCiLAYlhB4N212U1nb+Lwt3vw/LHTkAb5w5iV47SrGoUWq3t/j+RKyU7bcgcxNO8Exdikc8YOTUKFLAx01sgfE2ACnkeAxdDzxkx0j/VGE5ZdSMaskwlIy9MhU2fE9CPHMfDadVHa0ksNONDiDxxsftBpe+4mhuYdojPGkEA5nu0ahf4dKwlPO/ijPXUDIOVLSDwX3JsAi6F7j49LvUvJ02Hh2STMOZUIo8mEHP3dG59Bej32bf4NITrLF2PsdSw1Mg0rB6ywt5pbbpNa6wTdPiWeT3eJwpDOVXzyqUbGD8uh3vETtBfPwJibDal/IBT1GiOoy+MIHTjMGkL+PRModwIshuWOvOIbTMrRYcbJm5h/JgkGepVu4fMzGtH7ZgJm/XlMFIcNUgM+f/pzZPtnO2XPnVeGxTtGl27oLSNtn/7v0SghKo4vfElvP4fs3ZtK7Wrgw30QPeUri7+ncGuUXumrr74S4oN26dJFyDhfvXp1m9FxxnubUXFBMwIshj40HTJ1Bkw9fhMzTyZALpVAYyj77V+AXo9FB4+gY9Itpynp5Hps7/AbTt9z2ilbniSGBR1VyCWgRffQblF4vke0V79bpBVh6pyi6ZYsDXil16eVWCFqtVohoW9QUBAopRLlLty3bx++//57TJ8+HWFhFLHI+scZ760z4hIlCbAY+sis+Ox0It47cp0uhRbZDrXW/ZicHOzZst1aMZt+f6XmVazrvtamsqUV8kQxLOgLRb2hU8Th/aoJW6je+N0c3hN5pw5Z7ZqqaRtUX7K1SDlK0zR58mQha0RUVD4fCt5NAbnr1q2LkJAQznhvlSwXcJQAi6Gj5Dyk3k/XbuP1g9eQrtEjQ2uw2+tAvR7DLl3B6NPn7a5bvIJepsfsF2c7ZceTxbCg43TRJjhAhvGDauDhZratdpyCVo6Vrz4SK5wRWvvoDLH270UvaP3yyy/47bffMGXKFPj7l3zDSaLIGe+tkeXfO0qAxdBRcm5e72qWBqP/uIp9SZnIdEAEzbsnM5mwcftuNMjIf3Dv6Jen1GBDl59xrfo1R03AG8SwoPOB/jI0rxuEiUNqoHolpcNM3Kai0YDLHarY7E6d/beK3DLdtWuXkKqpNDHkjPc2o+WCDhBgMXQAmrtXmX8mEeP//Bf0ZEKs7/70dKzbsddpcycancS29r86bMebxLAAAj3BGPdEjHDz1NM/Z1aGFy5cKEy6W7BNajKZhByDDRs2xPXr11GRGe/37NmDpUuXCkNE55ht2rTx9OFi/80IsBh60XS4c+EOlnf8CT88UQ2H7xP38XewToc3T53FkCv/OkUsK0iNxU8tctiGN4ohwaCt07iqKrz/v1qoFe258U+dOTO0dIHm0KFDws1Sykx/48YNznjv8N8crmiNAIuhNUIe8vvzy85j/6v7YTKYYJBJ8NVzMTjcWtzzKH+DAXu3bEeExva4pMXx6fx0+Prxr5EWluYQWW8VQ/NV4htPxaL/g5Uc4lPRlZy5TUq+q9VqrFy5UlgNZmdnF3laQZdpOON9RY+w97bPYujhY2vIM2DXs7sQvz0e2gxtYW90fhKsfrI6/mgfLloP6ezw0ZuJmH/wiMM26b3hnjZ7cKSJYza8XQwJbLC/DK0bhuCTF2pB4Sd1mHVFVXTmnWFF+cztMgEWQw+eA7cO3cKOwTug/tdylnitUoof+0dj98ORovWSbpfO/fMYOicmOWwzMSoJq/p97VB9XxBDAkMiGBkix9RhcWhcO9AhVhVZiSPQVCR9btsRAiyGjlBzgzr/fPUPdj+/26onGpUUm3pHYXtX8bbdqubmYf/mbVbbLq0AJfyd+7+50CrurmRtNeYrYmjO44PnaqHPA+L9B42trEUrx7FJRUPJhlxHgMXQdWxdZvnIu0dwZv4Z6LJsixua5y/Fb10rY0svcW4rUmSa/125hgknzzrUR42fFr92/AUX6lywu74viiHFOh3cuTJe7Wd7SDK7wXIFJuDjBFgMPWwC7HhiB+J3xEN7x75VVa6/DPseisCPj0eL0mOKXfrDzn1onH7HIXsX61zC+kd+tLuuL4ohQaLbpm0ahmD6K3F2M+MKTIAJWCfAYmidkVuU0GfrsaXbFtw+dRs6tW0rwuKO5wZIcaRNOL4bUk2UPjW5k4Gft1vfqrXUmEahwdzn5trth6+KIYGi3In3xARg4dh68Fd43sUauwebKzCBciTAYliOsB1tKjc5F5sf2YyMfzJg1JUdXNtaG7kBMpxuFoqV/3N+y43eHk44fR7PXL5qrdkSv6eEvz88ug7x0fF21fVlMSRQcpkEsVEqLBlXDxE+kgWjYILQm8M1a9Zg4sSJwtOLQYMGITU1FTNmzMCKFSsQHm755nRubq6Q+WLIkCH8UN6uv22+VZjF0M3HOzs+G5se3oTMy86FQjPvJp0h/t0oGIuHxTrde4XRiN1btyMqN89uWweaH8C+VvvsqufrYlgAq3plJZaPvwdVwhV28fOGwuZZKdLS0lgMvWFQ3aAPLIZuMAiluZCdkI2NHTYi62qW6F7mqaS4Wi8Ic0fVdMq21GRCl6Rb+Hz/n3bbuROSgaVDlthVj8XwLq5qlZRYObE+Kod5fp5EjUaDd955B/3790e7du2wePFiBAQE4LnnngMF8D58+DC6deuG1atXCwC2bNmCvn37CuWnTp2KFi1aYMOGDejTp49gR6lUYsmSJUL4tJ49eyIpKQkjRowQ6n7++edQKBSIi4vD+PHj8d133wllU1JS0LlzZ3zwwQeYO3euVV/IdnR0NDZv3ox+/foJ7ZLP/HkmARZDNx03zW0NVndYDe15+y7K2NMdrUKKG7UDMOP12vZUK1E2SK/HzMN/odvNRLvs6OV6rHhiBTKCM2yux2JYFFVsFSW+fLMBQgPlNjN014IUdo2S+5IA0rann58fXnzxRcyfPx+NGjVCRESEsE360ksvCWHZaHuUVoYkcgsXLkTt2rWFP7/77ruCnWXLlmHmzJlCkuDhw4cLf6Zv3LhxQvaLBg0agET46tWrqFevnlBnwoQJGDZsGM6fP2/VF7Izb948xMTEFLbbsmVLd8XLflkhwGLohlPEYDKg4dxmyEQWeq3vhjb7XfcXjCLVJNbwx4zX40B/dvSrnKfBwU2/Cvn6bP20ch12t92F4/cet7WKV2WtsLnTZRSUSCBcqln1dgNQwG9P/o4ePYq1a9cKYkQrQRKnTp06Cau7V155RRA+S2JYcGaoUqkKzwaPHTsmhHabNGkSzM8MiU/xM8bExETs2LEDJ06cAGXOoJWjTCaz6ouldjl4t+fOQBZDNxy7/puHYP+NA9BBB/9cFSLSw9F3dU/Uuuz8GZ+l7uplQEpVFWaMj0NOgMwhIv56PZ66dgNvHz9lV/34ajfxXe9vba7DK8OSqJR+UjSrG4RFY+vZzNEdCyYnJ+Ojjz5Cjx49hES+WVlZ0Ov1gjDSFuSZM2dEF8P4+HiMHTsWvXr1ErZaSXiHDh2KWrVqWfWFxdAdZ5HjPrEYOs7OJTXH7pmI9Zc2IEtb9JzQT+uH5ieaose6rgjILpn41FlnTBIgtYoSM8fXRkaoY2dQdJnm+9370Twt3WZ3KBrNrBdnwSi17ZasK8WwXeNQjBsYg5pR+bkFL9zIxbwf4qFUSC3+/Ng/d8eorLpvPRWL6AgFTl9R48Ov/0Vqhg7Lxt+Df5Pz8M4K+2/iWoJLuRG7tQzHO884dwZs88C5oCBtWdL5X0ZGBsaMGSOs6L744gshyz1tcxbcJi2+TWpJlMgWrfDmzJlTYpvUfGVIl3HojHDWrFmF5aZNmyYIozVfWAxdMAkq0CSLYQXCL97056eWYdqR2cjUWr45KtPLIDNK0fOnbnhgT2uXeJ4e4YfZr8chpbJjtxQbZmZi87ZdNvum9dNhU+eNuFTzkk11XCmGc16tg5gqKnyy6hoa1QrEK32q4fjFfMGz9PPXF18u9Lm0uqmZemHVtmJLIkY/Xh3r9qQgQClFjzYR+PSbf3HkgniXo+hh/su9q+KpLlE2sXTHQnRuSFuVCxYsEFaFJIJ0yYW2HwvEkJ5J0LkgXZIZOHCgcG5HZ4zm26R0dkfPL+giTO/evUGrzpdfflnosrkY0lbs5MmThcs3gwcPFmzGxsYKzzCs+cJi6I4zyHGfWAwdZydqzR3Xd+KZX1+AxmA9PZIqV4WwjFD0XdMDdf5x7vKLpU5khcgxZ1xtJFSzP68evT0ce/YCnrt4xWY+pxucwdaOW2wq70oxLO7A2g8bCau4Vz/7p8ivSvu5eaGCMvEpGjSuFYCvtiULYvjz/lR0bx0hiOzU767b1Gd7CinkEswaUQe0UuWPCTAB2wmwGNrOymUlk3KS8cCah3BHY/utSnJGoVWgyel70XNdVwRlBonqHz3O/2xsbfxb0/4tWbnJhJ1bd6B6To5NPuWqcjF/6HybypaXGA58qLKwyvphbyqWbUoo9K20n5s7b17mzNVsmG+Tnr+eg7b3huDDr67h9JVsm/psb6HgABnWfdgIlRzc7ra3PS7PBLyBAIuhG4xinw0DsD/hgEOeSA1SSE1S9Pi5KzrsbOuQjdIq0dOLea/VwqW69qcQ6pR8Cyv2HrTJH4pGs7r390iulGy1fHmI4UP3hWH8oBj8dVEtiFbBV9rPzZ0uq0yTuEB8+FwtnLykRqsGIUXOEa8n2x+0oCxYLesHY8nr91jlyQWYABPIJ8BiWMEzYf6JxZh9bF6p54S2uqfKUyEkMxh9/68H6p2vY2s1q+UMMgkWjK6F8w3tW3kG6/SYfOwEet24abUNvcyAA/f/gYPNrYunq8VwSOcqeLZbFHafuIOZa24U+l7az807Z63MW0/Honm9YJy5okbjuKLniKu2OZ4f0hJgWh0+36Mqhnbz3PNDqxOHCzABEQmwGIoI015TJ1JOocuPPUHvCsX6lBoFGly4B73+rztC74SIZRaLRtbEqab22YvQaHFg8zZQhgtrX2pkGlYOWGGtmEvfGQ7oWBlDu0dh9e+3sGbnrUJfSvu5ubPWyrRqEIx3n62JXw7dFmKKmp8j0qUascWQfJNKJfj6zQZoWJOjolidWFzA5wmwGFbgFOi4ritOp54R3QOJSQKJUYIeG7qg4472otg3SiVY+WINHG1p+8UMlcGAQf/ewAfHTlr1gZ5WLH56MbL9yz5Hc+XK8Nt3GqJBbFHhOHwhCyEBMos/33wwDaMer46FP93EU49UsVim4PLN5Jdqo2aUCi/P/ke4XVr8uYXY26QFwOvXCMB37za0yp8LMAFfJ8BiWEEzIP8ZxSxkFntPKKY7qjwlArMDha3TBmecPz/SyyX49pnqOPiA5ewAlnwnQfxq70G0Sk0rs2s6uR6/ddiGM/eU/R8HrhRDMdm7iy3huUWfaoJY88cEmEDpBFgMK2B2JGQnotm3baAzOpaX0F6XlXlKxF2sjb5rH0VEmu1CZqkdulSz7omq2NsxwmY36mWp8euvv1stf6XmVazrvrbMciyGVjGWKEBpnzZOaYIqXhDQ2/7ecw0mYBsBFkPbOIla6qUdI/DTpY0wmqyfpYnZMG2fdt/4CDpte9ApsxqlFBv6ReH3RyrZZIfeHo48/w+G/V32w3q9TI/ZL85mMbSJqu2FKGRp15YRoK3aCvnoTFziWJi/CvGXG/VJAiyG5Tzsh5OO4rFNg5Crzy3nlvObo1Wif44Kfdf1RKOTDRz2gVJA/dKjCn59tLJNNiQmE37/9XfUVJd+Jpin1GBDl59xrfrd5wzFjfPK0CbcJQqpFFIsHlsPTevYdyvYsdYAnF0IXF4DpJ0EdGrALwiIvA+oMwRoNMphs1yRCbiKAIuhq8iWYrfXhsdxIMH+3H9iu0miGHslFo+t7YFKtyIdMp/rL8XOzpWwsa9t1/c7pKTi691/lNnWicYnsK3dtlLLsBg6NFRCpfvrBWHZhPqOG7C15vYBwNX1pZeu3R/o+mOZ1pzJTl8Qtm3KlCnw9y87aIQz7diKg8t5BgEWw3Icp93x+zB02wvI0qrLsVXrTXXd3Aldtj5svaCFEiSIB9uF4/8GVbNan94efvTXSfS7Hl9q2awgNRY/tYjF0CpN+wsEqmSYOTwOrRva90TGrpZoRfjHaOtV2i8oc4VYXiJVXu1YB8IlKpoAi2E5jkCPn/vhz8TD5diibU0pNArQzdO+63qgyV+NbKtkVooE8fj9ofh6aIzVuqFaHf7YvA3+BstvK3V+Onz9+NdIC7N8+5RXhlYRl1mgWZ0grJjkwtXhxg5AUtmrf8HB6PZA3/1FfDUYDBaz07dq1Qpbt24FZZOgwNqjR48W0ixR/kPKTFE82/zp06eFVE+ffvqpEPS7eD1qlDLbU7qmnj17IikpSUjOy7kInZtbnl6bxbCcRpDOCilPYbbONfEoxeiGMleJ6jeq47H/64moRNvOAgvaJUE81ygIy4aVnUJIaTDg8Rs3MfmI5YS+BqkBe9rswZEmRyx2icXQuZGmjBkLX3Ph2eGXwflnhNY+OkN8vmjGjr1791rMTq9QKITM9JRqKTAwUMhtOGDAACHDhKVs8ySqJIaUhWLVqlUl6pFry5YtEzLfp6enC5kx6M8shtYGzbt/z2JYTuP77K8vYvPVreXUmnPNSI1SPPRbBzy68RG7DNGlmov1ArBwVNm3FmlVuHz/n3jgVqpF+4lRSVjV72sWQ7vo21744WZhQmYL0T+6NbpcbrvZYfoit0wXL15sMTv99evX8eabbxaxO3LkSLRv374wHZN5+iYqSGJIK8r33nuvRD0qq1arMWnSJCFnIqWEopRNLIa2D503lmQxLIdRpXeFTb9pJWrYNVe7TVunCq0f+qzrgWZHm9jcnEYpwbXa/pgzrux/2dZWZ2PHLzss2qWEv3Ofmwutn7bE73llaPNQlFqQwrRtnuqid4dOrAzLEsNz584JOQxlsrtPNOiijKWcguZiePHixRL1SmuHxdD5ueXJFlgMy2H0Zv81D7OOfoY8G3IVloM7djWhylUiOiFa2DqtGh9tU12tQoKbMSrMnFAHFOjb0hek12H4+YsYceFiiV9r/LT49aFfcCHuAouhTcTtK6T0k+KlXlXxfA/bxtMu606cGdI2qaXs9H5+fsIKb/bs2YiJiRG2SXv16oXQ0NAyxXDQoEHCuWHxerQytNQOi6FdI+11hVkMy2FIG626H7Q69ORPZpCh3e426PFzF9CfrX0Uui2pqlIQRNo+tfSRTG7bthN1Mktme79Y5xLWP1Ly+j2vDK2Rt+33FI1m6/SmthW2p5QTt0nprM9SdnrKWr9x40ZB1OgCzahRo/DMM8/g+PHjZYrhJ598gu3bt5eoR6tLS+2wGNoz0N5XlsXQxWN6IPFPPLl1qEtjkLq4C4Xm/bR+8NPJ0eeHHrj/0H1WmzVKgVtVFJg1oQ6ygi2fJbVJTcP3u4reKiTDGoVG2Cot/rEYWsVuUwGKWfrZyLpoXs8Fj/BFeGdoUye4EBMQkQCLoYgwLZkav/cNfHF2lYtbKV/zqlwVKidXwmP/1wsx/1p/X5gW6ScI4u0IvxKOUqi2906cwYBr14v8jhL+/vDoOsRHF32TyGIo3lhT2inKseiSjyPQuAQrG3UdARZD17EVLNf9sjHS8srO2OBiF1xmXq6Xo9WBFui1vito1VjWlxEqx5zX45AUrSxRLEinx/4tv4GE0fw70PwA9rXaV+RnLIbiDWdYkBw7Zltf4TvdIscmdRohG3A9ARZDFzL+69ZxPLZpMLJcmKbJhe7bZJq2TWV6OXr/2B2tDtxfZp3sQBk+GxeHGzVURcpR8t/eN+Ix63DRt4d3QjKwdMgSFkObRsL+QhSRZvG4emhUK9D+ylyDCXgZARZDFw4o3SKdcXQ2tIbySdXkwq5YNU1bpxGpEXhsTU/UvFqj1PJ0mWbea7VxJa5oEqygHmUAACAASURBVN0AvR6LDx7Bg0l3M8zr5XqseGIFMoIzCu3xytDqUNhcwE8uwbBeVfFCz6o21+GCTMBbCbAYunBkO/3QHSdSTrmwBfczTSvFZoeboff6riCBtPTp/CRYMLo2/q5fdEUSk52NPVvvvj3UynXY3XYXjt97d8XIYijumDesGYBv3m4orlG2xgQ8kACLoYsGjXIVVlka61EP7cVCIdPLhOcXvdZ3R9t9LS2apZumi0bWwpnGwYW/D9Tp8OLFi3jt7N23h/HVbuK73t/yylCswSlmRynRY9/nbUA5D/ljAr5MgMXQRaNPsUif2PI0MrWZLmrB/c3SyjDsdqhw67T2pZIxS00SYOkrsTjePLSwMzKTCZu270b9jHxuRolRSPhrlOYnQuaVof3jrjRqEKVNQDT9o7mJWN11xOZeRaQ2GUH6TOjeX4MGj3a13zDXYAJeRIDF0EWDuez0Snzw56fI0+e5qAXPMUs3TRsfb4Q+P3ZHoLroWSFFqPn6fzE41CassEPN09Lww878t4daPx02dd6ISzUvsRiWMeT+xhxEaxIKRS9OcwVVNTdQSZMEpTEPWqkSeokcwfqi/3GWLgtB8FNjUH/EOJdNKIPJABlnuncZXzYsDgEWQ3E4lrDywvbh+OnSBhdZ9zyztG1KAcB7/tRViGRj/tEZ4poh1bC/Q4Tw42CdFm+dOofBV/4V/vfpBmewteMWnxfDQINaWN1FafJXeXHaK6iad0NY4fkZtYLYGSUyBBjsy4xieGgg7pm6VNRJtfz0F/jx0gacSTuDbF0OAv0C0DiyMQbU7YdhTV4QtS02xgTEIMBiKAZFCzZar34QF+/kr2b4u0uA0kSFZIQIsU7r/h1X+AuNUoqfHo/Grk6Rws/89Qbs2/obwjVa5KpyMX/ofJ8QQ1q5RWtvFlnhRefFI1J7CzKTHgZB8KR2C15Zc9AY1wT1vt0t2jQduu0lbLqS/x8vlr4+cb2wqvsKu9sryGA/ceJEIZwaxR5NTU0tDMkWHh5u0SZnprAbtU9WYDF00bBXWx6HXH2ui6x7vlnKitHgTH30/aE7gjPyL9HQs4stvargt26VITca0f1mAub/eQwUjWZ17++RXCnZK84MQ/Xp/53fJSBal4B6eReF7Uxa4UlMJuilchghQaCdKzyHZ4UqEHV2Fo0A5KgtWhFO2v+O1eozOkx2eIV46dIlIf0SZaxIS0tjMbRKmwvYQoDF0BZKdpZJy7uNRquaQ2MomYLITlNeXVxqlEBikqLHz13x4O8PFAoiiSGJYqBej3l/HkXHWwn44/4/cLD5QY8Rw3BdWr7g/fdPXRI8bRIiNckwSaQwSGSQmIxQGd3gTFkZgFo/n4QsNH+b2pnv0Z/64VDSYasm2kS3xq+P3z1G0Gg0QjaK/v37o127dqA0SwEBAXjuuefwyy+/4PDhw+jWrRtWr14t2N6yZQv69u0rlJ86dSpatGiBDRs2oE+fPoIdSvxrKZs91aWMFZQwOC4uDuPHj8d3330nlE1JSUHnzp2FZMBz58616svSpUsRHR2NzZs3o1+/fkK75DN/nkmAxdAF43Yq9Qx6b+jv1ZFnxMRGW6dB6iBh6/Sec3WR6y/Fvgcj8OOAqqiak4P9W7YjNTINKwescCsxrKRLQZT2pnBxpaouEXX+W+FFaG/9t51JgmdwD8ErY8BMoZVQY94PUN5je97K0szFrKgjnBFa++gMMf6ly0WKffXVV0JWChLAFStWgFI3vfjii5g/fz4aNWqEiIgIIWnvSy+9JKR0KlgZjhgxAgsXLkTt2rVBf6a8h2THUjZ7anDcuHFYvnw5GjRoABLhq1evol69ekKdCRMmYNiwYTh//rxVX8jOvHnzhLRSBe1Shg3+PJMAi6ELxm379Z14afsIn35W4QhWpUaBOhfqot/aR6HMC8eRVqH4aXAUhl66jPFnz2Px04txMfFpJF552RHzDtWpok0qPL8jwbsn5zxI7MJ0adBL/IQVntQDBK+szpsqVUO1tz5DwANdHGJUUIlujVZaEmOzjdTh8UVumR49ehRr164VxIhWgiROnTp1Aq3AXnnlFWFL1JIYWkrwe+zYMYvZ7Mm5gvIFZ4yJiYnYsWMHTpw4gV27dgkrR0rzZM0XS+1yGiibh9/tCrIYumBI/u+fHzB+75vI1tl3q88FrnieSRMgNUnRfeMjaLOvI041Dcaq52KwdvduxDdZg9/k7UQXQ/MbmtX0Caib83e+4GnToJMqhFWewpgHuUnveTxt8NgUEomosZ8i+NFBNpQuu4gzK8Pk5GR89NFH6NGjB0JCQpCVlQW9Xi8II21BnjlzRnQxjI+Px9ixY4VkwbTVSsI7dOhQ1KpVy6ovLIZOTxe3MsBi6ILhWHb6C7x/8GNoPDCzvQtwOGRSmadEQHYAeq3vCQNaYv/gEMy++CXm14uwWwylJqNwQ1MQPW0CqukSCwUvVHcbGqlKWOHR43S5yfvjyJYYkOBwVBr2BkIHDnNorMwrOXpmSDZoy5LO/zIyMjBmzBjQLdAvvvgCdevWxfDhw1Fwm7T4NqklUSJblrLZF18Z0mUcOiOcNWsW0tPThXamTZsmCKM1X1gMnZ4ubmWAxdAFwzH3+EJ8emiaT4ZiExsniWLcpVpocrg/qrX0w9FaJyyKIYlYfoSVfMGrqb2O2LwrwoWVEH0GNMKjcz8EGrLEdtEr7EWOeB9hz77mdF+cvU1K54a0VblgwQJhVUjiRJdcaPuxQAzffvtt4VyQLskMHDhQOLejM0aVSgX63ZAhQ0Bnd5ay2RcXQ9qKnTx5snD5ZvDgwYLN2NhYwYY1X1gMnZ4ubmWAxdAFwzHj6BxMPTLTLstdYjtjcrsPUScs/+0dXcJ5/8DHUMlVFn++P+FAof2y6s7pOB0xwdVxJOkoRu4ai6TsW9jcbz0u3bmEl3a8apePFV34wR1d0bK+DklXHxAentcUwopdEZ4kBOjV+VFWpHIE6Vnw7B2riJfeRPgLE+2tZrG8q94ZiuIcG2ECpRBgMXTB1GjyeQvEI8Euy9/3+ApxobUxatfraFGlOd5qNREHEg8KNiz9/Klfniu0X1rd5JwUPFC1NWYc/Qwftn0HK89+hUC/QDxRrz9e2z0Be2/mhzzzhO9eiR4bpbeRluuPnB8qIZhXeKINm06uQHZoFbTYdFI0mxyBRjSUbKicCLAYugB008UtcUNy0ynLfw7Zg6TsZDy2qeilhtJ+bt5YQZmrmf8KwkrbtiSGq85/h4H1HseBhD/x+t43nPKvPCs/KcnFAmkGZADUejl0FxW4fchyeqjy9Mtb2tLJFMgOj0aLjUWTK4vVP45NKhZJtuNKAiyGLqDbbHEr/CuJd9jyC43+hzdajceXZ1dh2pFZhXZK+7l5Q+Zljib/BfNtUsqt2KnGw3h152s4mnzMYf/Ks+JcZKG/NAfBElNhswadBLePBiDzb2V5uuK1bWmlcmRXroGWPx312j5yx5iANQIshtYIOfD7enMaIU2VDpPZv8BtNdOz9qOY0u4jHEj8UxCtgq+0n5vbLatMy6gWWNx5nhAd5KHqDxY5R7x054qt7pVbuXugxwpJBuIkegRa4GgyAonbg5Gb6FduPnlrQzqJDOrqddFy7d1zaG/tK/eLCZRGgMXQBXPj4RVdcUp71m4xfKXJSxjdbAS2XP0Fb+x/t9Cz0n5u7rq1MrRCbFetLY4kH0OrqBZFzhHnHV/kAgqOm3xCkotF0kz44e5q0JI1o1aCGxtDoVdLHW+Ma0IrkSG7ThO0XPU702ACPkuAxdAFQ9931QDsVx+0SwyfbzQUY5q9iiWnVmDp6bsR/Uv7ubnb1sp0rN4B8x6ehXUX16Oyf+Ui54h0qcadxHAWsjBYloMgK0JY0P+823Lc3BjiglH0HZMaSJHbtD1aLPnZdzrNPWUCxQiwGLpgSgxc9SR2Zu2GyY4Fy+6Bv+G+ykVjQ+6J34cwZZjFn6/+ey0+aPsOPvpzMkY0fdlimYLLNyu6LEbdsLpCvNS2VVsXOUek5xbusE1aBwZhW7SeRGdxW7S0YTIaAfU1JVL2BrpgJH3DJMXVyX7wMdw/faVvdJh7yQQsEGAxdMG0eHvTe/j8xgpA4gLjXmiyvyQPi6UZUNq4GiyOgC7U3DkfgDt/8YUaR6YHbUbnPD4cTSdOdqS61TomgwkSGf9lsAqKC1QoARZDF+Cfsm06Zl6aC9ixMnSBGx5hchqy8KwsBwEOCmFBJ416CVIOBEJ9ReER/XYnJw0mQPPsRDR59U3R3Dq78Cwur7mMtJNp0Kl18AvyQ+R9kagzpA4ajWokWjtsiAmIRYDFUCySZnZIDGddmAsT/3u5VLo1YcBKSQYaSnQIcODWrUXDJiB+Swg0qXIXjKr3mswxSYBnJ4gmhtsHbMfV9VdLBVa7f210/bGrxd9TeLRVq1YJodAoVmiXLl2EEGvVq1e3eQCoHuUnHDRokBBwm/68aNEidO/eXbAxZcoU+Pv7l2mP4qIWhHbjTBQ2o/fogiyGLhg+YWV44jMghLeGLOHtK8nDEmkG/J1cDVqyrc+RIn5DKAwaZm/r1E7WGhH8whuiiCGtCP8Y/YfVptsvaF9ihajVavHxxx8jKCgII0eORGBgIPbt24fvv/8e06dPR1hYmFW7VICCb0+aNElI1RQZGSkE/Z44cSKaNm1qU30qxGJoMyqvKchi6IKhJDGcfnAW/KKUMMDgghY81+RkaRb+J8lFIIwu6YTRAOSl+SFxa7BL7HubUaNMjmtqLaKHiSOGGztsRNIfSVYxRbePRt/9fYuUO3funBA0e86cOYiKihJ+ZzAYcPz4cSFzBaV12rp1q5BVglaQo0ePFtItUR7Eguz1FGQ7NTUVmzZtEtIy0bdlyxY0a9YMr776qpCV/tNPPxWCgRe3Q2VpFUlpnHr27ImkpCQhaS+vDK0Op1cUYDF0wTCSGE7bPRPyGgq7nle4wBW3MVkdBnwlz8I9Ji1CXCSEBZ2l88PMKyqkHSh7K8xt4FSgIwZIcC5bjzqvvCnKyvDL4C+FM0JrH50hPp/1fJFiv/zyC3777bdStzFJFClDPaVcolUj5TgcMGCAkGnCPHs9Za43XxlS9vq33nqrMDkwZaegrdjidsiZZcuWYebMmYXpnOjPLIbWRtM7fs9i6IJxJDGcum0G5HUVfKMUQE+JBkulGZCbTFCJdT5oZdzohmn6cX9knOMYpmWhovX5kUw9mrz6ltNiSLdGl8uX2/w3aph+WJFbprRa27hxY6liuG7dOrz5ZtFLPrSd2r59+yLZ64tvkxYXw1atWuG9994r4ifZoRRQarVaEFLeJrV5GL2mIIuhC4ayQAz9awZAp/DO7Oi2YvtImoWXJM7fFrW1PfNyJoMESbuDkHOj/EK2BT3yGCq9Ph3Z+39FytTXIA0IQpUPlyKgTWdIZDLknftL+Ln26t9FulTjm31Q1LlX+JlJp8Wdb+cj78wRVJ44C/KoGOHPtyaPgiE1GdUWbYLu+kUkf/CyI1iK1MkwABeyxRFDMuzMyvDChQvCFubs2bMLt0lNJpOQl7Bhw4a4fv06aCuVchnKZBS2Pf+jPIcFuQXDw8NLnBlaEsOLFy+WsLN48WKLYrhnzx5h65Q+Or/klaLT084tDbAYumBYCsRQGiaDoooCepPvnRtGw4ivZJm4F1oEu3hbtMyVj16Cm5tCoM24+y9PFwy5YDLsmdcQ9tRIyMIikbnpW0H0KEdg2JMjkbnhaxjSUxH+3Hhk/boWqbMnFbrh3/phVHl3EXL+2IaU6a8X/rzyG3OgatoW6V/OQuSr7yNj/ReQ+gciqPtApEwdi9xj+5zqikkqw785OtAFGjFWhuSMM2eGli7QkNDRzVISyRs3bggrOhLLmJgYYZuUzgVDQ0PtEkO6ZVoguuZ2aGVIZ490ZlmQ9Z63SZ2aYh5VmcXQBcNVIIYShQTyWN87N+z+37ao0mSEyg0udeoy5bjxcwgouLerPv8WDyLy1Q+ElV9wj8FQ//6zIIah/V9E+LA3kbXl+3wxHDpWEMa0xR8XuhI68CVQct07a5ci/Yu7SaFJDJX33o8738wXxDBz4zcI6joAeScOIGXmBKe7QjhOqw3IM5pEE0NnbpNSh2ibcuXKlcJqMDs7u8jTCrpMQ9uoJIZ0gWbUqFF45plnhAs25ivDrKws0GqQzhLfeOMNvP/++0XODD/55BNs3769hB1abVK7c+fORe/evZGcnIyXX36ZV4JOzzTPMMBi6IJx6rm4L/Zdyr9eLq+tAHzo2dt7kiy8Ks2BygXPJhwdKlqY5yapkLg9wFETNtcLfnQQKk2YWSiGtE1a+e35CHwo/2Zj9p4tSJkyBsYcdaHNSuNnIKTfUECvh0SpgvbKeaR+9iYkSv8i26SaCycR0KYTbn0yEnlnnU+3pIUExzPzL7uItTIkW868M7QZNBdkAiITYDEUGSiZK1gZ0p/9owJgCDGC/s+bv0ow4mt5FpqaNAhyw74adRJkXQpA6iHXhmwrLoYkdMFd++P2l7MAo1HYNs3Z9wtuTRljcTqE9H9BWCVqzh1D4oQnC8uoGrVElfcWIe/UIfi37FjkHFF3/bL9U0sqRXyuHjc1+fOy6ci30XiEeAmfOQKN/UPCNSqWAIuhC/ibi6EvbJU+ItFguTQDATDCtVLj3GDRk4vUQwHIuug6L4uLYbX5P0FepRoSxjwO/a0E1PjuAGA04MazD5baGUtl6CKNqlk7aM4ehbJRyyLniHTZxt6PJPCs2oAcowmqiMpo8L+RuPfFcfaasak8xya1CRMXqmACLIYuGICei/vh5M1TyMzNFKzLayoALw3N9rZEjTHSbIeDbLsAf9kmTUDCthDkJrlm77q4GJKIBXV5HLe/mAljdpZw9pd38hCS3hpa6GfUR8ugbHg/Uqa9BkWdRoh46Q3k/Pl74W1ROo+s/NZcqLf9AFlE5SLniHSpxhExzDEBp7Pybzr7V6mKRi+Nwz1PvVLuw8ENMgF3IcBi6IKR+PrPb/DJL1ORnJUsWFdEKCGtJIPe5D3PLMJhxEq5Gq1MeW65LVrWsBo0FLItBBS6TeyvuBgqatdH5GuT4d+8ff7TivPHkTb3HfjViEPEiPdx+/OPobtxBZFjJ0PVsLngTvHnFySWfrH1kDCyD1T3tS3x3MLebVLjf7dIb2nzt0hVkVXQfPwnqN13iNg42B4T8BgCLIYuGKpt57dj2HcjkJ6Tnm9dAsjreM8D/IckWmFblCLJOJp2yQXYbTZpNEigy5AjfqNvhmwjCTyWqS882Q2oUhWtP5qPag92s5khF2QC3kaAxdAFI/rD8fUYvnoUNHpNoXVVVX8YgowwudEtS0e6PkaSjbelao8UQfP+mowSqK+pcGuvj4Vsk8qQnKfDtby7F7poZdhpyQ8Ib3ifI1Oi3OrQm8M1a9YIQbfpCQS9F6Q4pObPKiw5w9Fkym2IPLohFkMXDF9adhru+bAxtAZtoXWJnwSymn4eG54tGCZ8IVPjAbguyLYLhqJMk3ShJv2kP+6c9p2QbZTI99R/bwsL4MiUKjy24xyU4ZHlPQQOtWcebi0tLY3F0CGKXKk4ARZDF82JKm/EIFeXW8R6UGww8pR3V4sualp0sx0kWqyQZiDMQ7dFywJi0ktwa38g1Ne89IaTWedNMjnSdSZcVBedgzKVPwYftZ5pQvSJZWZQo9EIEWX69++Pdu3agUKjBQQE4LnnngMF8D58+DC6deuG1atXC7UoE0Xfvn2F8lOnTkWLFi2wYcMG9OnTR7BDD+4tZaCgugUZLuLi4jB+/Hh89913QtmUlBR07txZCOBND++t+UIh2qKjo4VMGP369RPaJZ/580wCLIYuGrdW09vhQnLR+JMSpQSyGp61OhwpycYHUjX8PHx7t0xBNAI3KSlwmmtumLpoitlt1vw5hXnl0Dr10WvDYbvtiV2Bwq5RZBkSwBUrVsDPzw8vvvgi5s+fj0aNGiEiIkLYJn3ppZeEsGy0PUorQ0qztHDhQtSuXVv4M8UuJTuWMlCQz+YZLkiEKctFvXr1hDoUuWbYsGE4f/68VV/Izrx584TQcAXttmzZUmwsbK+cCLAYugj0sO9HYM3RtSWsB9YIglalc/uzQ0q8S9uiDyIHgV4shAUDpM+R4cZPIaDH+V75SWVI1RlxObtkeqU6/Z9Fm48XVni3KS/h2rVrBTGilSCJU6dOnYQg2a+88kphCqbiYlhwZkixRQuy0x87dsxi0G3qZPEzxsTEROzYsQMnTpwQ8hzSypFCs1nzxVK7HMS7wqeRww6wGDqMruyKS/Ytxzsb3y9ybkg1hLPDWuWXRcGR7rWVaLFSmolIGDz+ooyt/aekwJo0JRK2BtpaxePKnVAboDHSqeHdTxkWgcYj3kT9pyv+jSHFAv3oo4/Qo0cPIZEvxRjV6/WCMNIW5JkzZyyuDJ0Rw/j4eIwdO1YI+E1brSS8lDC4Vq1aVn1hMfS4vwJlOsxi6KLxPHTtMB5b+gTUmrsxKAuaohBtplC45bvDVyQ5+FSa6UvhVAtngEErRfY1FVIOeNeFGspOkZCrQ/x/odfMpzxFn+k4/ztUatbGRX8TbDdLW5Z0/peRkYExY8YIOQW/+OILIcv98OHDhVRNlrZJLYkS2bKUgaL4ypAu49AZ4axZswozVUybNk0QRmu+sBjaPraeUJLF0EWjZDQZETExCgaj5ZikfnWUMEmL/le6i1yxyaziv23RTqiY3IM2OVkOheiG6e2j/si44D2CqDUBx/+LNlMcoUQmx5DjKZBIxQ9A4Mhw0bkhbVUuWLBAWBWSCNIlF9p+LBBD2gqlc0G6JDNw4EDh3I7OGM23SenszlIGiuJiSFuxkydPFi7fDB48WLAZGxuLIUOGCKmjyvKFxdCREXbfOiyGLhybB2Z1xJmEsxZbUIX5w1jJBKOk4gN4t5TosFKagWgYQKLo6x+lekr6PRg5N917O9uWcTJCgsu5etzWWR7Xys3bous322wxxWWYgFcTYDF04fB+8ssUzNg+u9QW/GsEQq/SV+hlmhclOZghzYR7rAtcOBh2mqaLNPGbQqDLdH1SYDtds724VIZ0nQH/ZFsOA+gXFIx7XxiLRi87nxvRdqe4JBNwTwIshi4cl2PX/wIF7c7R5lhuRSaBnC7TVIASUZNLZWo8ihyPiy3qwiErYlp7Jz8psKd+BgAns/QoZVEIRXAoOi3/GZGN7/fULrLfTEA0AiyGoqG0bKj627WQmZdVaiuSYCnkUX4wScpve7K5sC2aierQ87ZoGeNPIdtyElRI2uF5IdsMkOBqrh5ppSkhIEScGbDviov/BrB5JuAZBFgMXTxOr64ZjW8Of19mK8qq/pAE0+1S+m95137PSXLwmTQ/tRR/1gnQdmnmxQCkHXZdDkTrXthXgm6PpuTpcNUs/mhxCzKFEnGPP4NW782xzziXZgJeSoDF0MUDu/fSPjy+bBC0+rtxSi01qaitglHu2ss0n8vU6CM8ondtOy5GWu7mSRBT/wxA1mXPEMQcI3BaXXa6MEVIGDouWI0qLdqVO09ukAm4IwEWw3IYlcpvVEeeLq/MliQKCWSxrgnV1kSiwxfSTMTytqhTo31zawjybrl3yDb6z5wzagNyiz2uL97xoJha6PvrSad4cGUm4E0EWAzLYTTH/TABKw58abUlSZAUsmi5qJktnpHkYr40g1Iq8uckAUOeFDc2hMCQWwE3nmzwnYTwUo4B6fqyz58p6kyD/41Co2HjbbDKRZiAbxBgMSyHcb5++zqaTmkJA8X8svJJw2SQV/IT5f3hQpkajyHbJ2KLWuMqxu9p+LR3FLi5KUgMc6LaMEikiM/VI+m/7PVlGaeH9o9tPwP/KlVF9aE0YwaTCTIJ/+dYucDmRhwmwGLoMDr7Kj62dCB+/3uXTZX8ohSQhshggHXxtGSwoUSPr6SZqA2dV2ebsAmmyIUoQk32vyrc2uc+N0yNdGFGZ8Q1C0G4i3efchfGPNIb7WesFJlMUXMLzyZhzeVUnEzLgVpnQJCfDPdFBmBInUoY1SjapW2zcSbgCAEWQ0eoOVCHYpX2XNSvRODu0kz5VVNAGmi/IA6R5GKBNMMnY4s6MCwOVRGSAh/3x52zFR+yzUg5CrUGXLJBCKmz8oAgdF72Eyo1a+1Q322pNGD731h/9XapRfvXjsCPXevbYsrpMuZZ7skYxTadMmUK/P0r9j9mCkLLUc7E9evXu4VPTsP2cAMshuU4gO1mPYTTCWdsblFZwx8Sf4nNAb3nydToz4/obebrTEGTQYLkPYHIvl5xSYGNMj9kaHWlRpix1L+oNg/hkZUbnel6mXVpRTj6j6tW7S9oX7tcVojmYuhO6ZUKxNAdhNnqYPlIARbDchzoXf/swYDlg6EzlMwpV5obyhoqQCUpc8v0HuixUpaF2tDy+WA5jicJYvzmEGjTyz9kGwlhplaHv0sJtWYJg19QCB6c+w2i2z7sMkodNp7BH0mlB5koaLh9dDD2921cxA8SCAquXaNGDSH7/JNPPikk4qUA3Fu3bgVlk6DA2qNHjxbSLFH+Q8pMUTzbfFlZ7mllSKuxlStXllnv4YcfRmZmppC011xEtVotFi1ahC+//BI9e/ZEUlKSUIY+S4G7KWD4N998gyVLliAlJQWdO3cWAoNTQuECX3hl6LLpaJdhFkO7cDlf+OG5XUFh2uz55NUVkAfIoLdwhviEJBcLpZkcScYeoCKW1WXJcWNDMEz68rsgQlujGVq9XStCOiuMav0gHv78BxF7X9JU8JeHhTNCax+dIWY9X3SrlsSQhGXu3Llo1qyZkJniwQcfFFI4LV++XEi1FBgYKOQ2HDBggJBhwlK2+bKy3BcI0BtvvFEiSz3Vs5T2yVwM9+7di2XLlmHmzJmFKZ/oz6WJYZMmTQThq1evniDkEyZMEJIX08diaG2WlO/vWQzLeDFqqQAAF4dJREFUlzcOXTuCnov62nx2WOCepTPE2TI1BvMj+nIewaLNCUmBU1VI+CWgXPyw94ywcP4EBaPTkvUuPSukW6Py5X/azEE/rG2RW6YkhrQipBVgQEAA1q1bJwhJ7dq18eabbxaxO3LkSLRv397iaqysLPcFAkSCWzztU2n1zMVw8eLFUKvVmDRpkpBvkdJJUbqn0sSQ6iYmJmLHjh04ceKEkBKKBJfF0OZpUm4FWQzLDfXdhp7+8n/YeHqz3S3TLVOKZVqLHtHLMlEPWgS4Y8qlGj2AB2YDoffk9zH1OHBoIiDzt/zzhN13WZRV98HPgaBYIPkgsPt5ICcR6LMbuPM3sPMpu3mKVcGokyLrigqpB117ocYglSFVa8S1HNu32amPtD0a2/1xtPlovlhdLtWOsyvD0sTw3LlzwkpRJru7JU3iaW+We1eJIa1Sp0+fDhJL87yK1atXx9ixY9GrVy8hYfDSpUuFLV4WQ5dPRbsbYDG0G5nzFRIyEtHok/ugt+HdYfHWgsKkuBGVCnn57crZ3+HuG4CQusCeF4EqrYGWHwGJe/PtWPr5tn532yitbk4SEN0B+OsToM004Oxi+rc8UPdpYO8wIGGn/X6KWINCtqUdCUDmP64J2aaHBMl6CeJzyg7rZ6lLFIe0zy8nEBBVTcQeWzbl7JkhbXvS+VpcXJyw6urWrRuqVauG9957D7Nnz0ZMTIywTUriEhoaalEMy8pyX5YYllav+Dappa3UyMhIYbVIq9qCpMS0fUo/p+3dWbNmFW6rUhkSdd4mdfl0tKsBFkO7cIlXePaOz/Dpr9OgN5YdQ7J4i7QS3BWWjns96anWE2fzV3FbuhTtTmk/Ny9VUCbzcr6wnpieL4YXVgB1nswX2f35Fxgq+jOZgMTfgpGbKGJSYLkfoNfhcq4BqWVkoCit74rQcDQePgkNnn21XPA4c5uUVnofffQRmjdvjk2bNuGpp57CmDFjhLPBjRs3CmJI526jRo3CM888g+PHj5d6aaW0LPdliSFddiEhptWb+eUYczE0GAxYtWoVFixYgAceeADZ2dnCOSf5PH/+fHz11Vfo27cvkpOT8fLLL4PODOnCzIYNGzB48GChL7GxscLWr7kYvv/++/j444+FLVdqz/y2KQ1cwXasO92ILZcJVY6NsBiWI+ziTbWc/gD+Tv7HLg9IDL+VpiNSBTSsCvjJ4d6rxHtHAC0+AM4tAY59eLevpf3cnIZ5mVuHAPNt0pRjQEw3YPdzwC3bz6nsgu1AYaNWghsbQ6FXOx+yzahQQafJE0KsqQ2OpfiqdF9rdPtuuwM9cbyKo+8Mzbc9w8PDHXdAhJoXLlwQBIiePjRo0MCiRXd9tiFC933SBIthBQ77ifiTeOizLjCabM8iUSCGtPaQS4F7ooHQAEDp/L97xSdRqx/wwGf5qzcSrYKvtJ+be1BWmSptgYe/ApL/AKo/UvQcMcO+/7gQv9OA5rYf4jcGO2WazgczdQZcztHDQR2ERCZD99U7EXFvM6d8caSyIxFoKloMaaX54Ycf4syZM6hatapwaYdWiFKp5b9cLIaOzAz3rcNiWMFjM/23mZj1+1yrWS0K3DQXw4KfxUYAtSMBtwr/2HgM0HQCcO1n4MCYu5RL+7n5OFgr0+FzoGrH/BUhCaP5OeLJGRU8ogAlBc7+V4nkPY7dMKU14I08IxJtiDNaWmcpRRMF4m74vBn7CiLDsUkrCDw3axcBFkO7cLmmcM/F/bDv0n6bjFsSQ6oY6g/UjwbkMkBR0avEe4cDTScCZ+YBZ8xuMJb2c/OeWytTrTPQcTlw6TvAP6roOSJdqnEDMaTuGPVSZP4dgLQjtkeoMcr9oNPphdVglqPLQbo9GhyCys3b4uHF62yaU1yICTABgMXQDWZBUmYy7p/WBll51iN3lCaGBd2oUwWoFgLIKlIQ+x8DKt1flOzN3wFluOWf//M10HoqcPgtoMlYy2UKLt90/h4Iqw9sejj/dmnx5xZusE1a0HGKYZryRyDUV60Iop8CBp0WqXqJ3c8mLE1fVWRl9PhhP/wre9ItKzf4i8gu+DQBFkM3Gf7tF37H4JVPWw3VZk0MqTvhAUDdKoBc7qZniW7CvFzcMAHxW0KgSbWcFNggV4BCfP2bZ0CGlTyEtvgr9w/Ag599g6odit3ctaUyl2ECPkyAxdCNBp+eW8zYPhs5utxSvbJFDAsq16SzxEqA3iSBXOLYbUQ3wuOxruhzZIinpMCau49DTX5KSHQaxGuMuKmx/QJVWRCU4ZFo9PKEcntG4bEDwo4zAQsEWAzdbFq8tm48fjyxHhm5mRY9s0cMyYC/H1CnihThAZRglQWxIoZbSAp8W4mbWwKF5g2Q4I7BhPhcA/KM4oyJIjgEsT0GoPX7cyuii9wmE/B4AiyGbjiEfZf0xx+XD1qMX2qvGBZ0j7ZOa1eWIkBBq0TrgZTdEItHu0SvZ+78q8CNXcG4kacXZUu0AIjUT4Hotg+5PAi3wwNgNAKlPE9w2CZXZAIiE2AxFBmoGOYMRgM6z+uOs4nnoNFriph0VAwLjFQJpq1TKRRyCWQsimIMl1UbeloZGoAriRKc2uDc+8PijUkVSoTf0wjdvt8BibT8U0mV1vnMDQeg3nUK2ssJMOZpIVUpoKhTDUGdmiKkXzurzLgAEyhvAiyG5U3cxvbSc9LRZX4P/HProqhiWGAsKgSoFSmFn5xXijYOid3FtHqAshldTweSMwFdlky4XSrWRzFHg2Lj0PXrX0Bh19zlS/7oW2TvLz2JdWCHxoj64JkS7oqd8LasbPK2PJhPT08XwrMNGjQIderUsYrXFptWjXCBCiPAYlhh6K03nJiRhF6f98P12zcKV4jOrgyLt1o5CKgRIUWg0gSpVAaJyb5YqdZ74Xsl9EYgWwPEpwMp6rv9F1MMSQgDq8fikZWb4F+lqttAphVh6sKNVv2pNKqvy1eIZYmrLcJ16dIlIfg2ZcagnIrWPltsWrPBv684AiyGFcfeppYTMhLQd8kAXEv7VxBEscWwwAl6tF89XIoqQUYYIYcULIo2DdB/hWgrlAIepGQB8XeADAsXgsUSQ9oaDYqphc7Lfy6XTBT2cEgYuwR5Z69ZraJqVAvV5g4vUs58JVc8Ez2FRqPg2JQk94knnhCy0L/++utC0G4Khm1LNvlPPvkEFMC7eCBuS9noKUvGZ599JgQIp8Dbn376qZCLkDJOULDw0aNHF6Zishbc2yoMLuAWBFgM3WIYynYiRZ2Cx5YOxIXkfyDXa4RA3SLmRSjSuEIORIcA1cOkoNRxMqmUV4ulDI9JIodBb4DeaEJCBpCUCdDWaGmfGGJIl2VC69RHp6U/gR7Xu9t3rc/7whmhtY/OEGtt+rhUMbSUiZ4yRlA2C0qJdPHiRSHjPGWEkEgkNmWTpzijJIbFs9SXlo2+IC0TrQyzsrKwfPlyoe3AwEAhjdSAAQME/8mP4jY5u4S1GeB+v2cxdL8xsehRjjYHT6x4Cv/cPIHFmn9dJobmjYcFANGhMlQONID+xS+X8GqR+BhMMsBkQEq2DEkZBtzJsW0SOSuGUrkfIpu2RKel60GP693uMxpxpfvbNrsVt21KkVum5itDS5no69evL4jfhAkTsHfvXlD+QUrlRJ8t2eQpbVJeXl6JLPWlZaM3F0MK4k2rU/Nv5MiRQiJfS5nvWQxtngZuU5DF0G2GwjZHnl/5FJ46v7pcxNDco0pBQJVgKSKDjDBBBplU4jMrRmEFaDBBAgPSsqW4lWVEqtlZoG0j59wFGr/AIFRt3wUd5nxta3MVUk6slaElMWzdurWQSb5WrVo4cOAAnn32WSG9Unx8vE3Z5EsTw9Ky0RcXw3PnzuHdd98VEvMWfOQPi2GFTDXRG2UxFB2p6w3u/vYpyC9sgT7P8sN8V3tAbxYjAoHKwVIoZEZh1SjzsjNGA+SC2OsM+eJ3OxtIt3EFWBp/R1eGipBQ3PPUK2g66h1XD63T9sU6M7QkhrTaOnHihJDkl4Ttrbfegr+/P+iiiy3Z5Gmb9IsvvsCcOXMKs86XlY2+SpUqhRdo6IySzhGp7ZiYGGGbtFevXsLK0FLme14ZOj2Vyt0Ai2G5IxenwaSjX+PCmucBiBPBxFGvVH5AmD+JoxRhASbIpSbhAo6nbanqTfmXhnQGCTJyJbidbcSdXCBP5yiZkvXsFUOZ0h8GTR7aTl6MuH5PieeICy05c5vU2jYpCQxllqeLM3369EHv3r2FntCFFluyydMFmrVr14KElupay0ZPYkdbspSdnuzv2LFDEENqjy7u0BYtrRLpHLK4TRZDF04yF5lmMXQR2PIwm3n9EM5//yy0WUkwaKxnvCgPn5RyIEQFBKuAsEAZAvyMkEpIsqWQSmirUZw4nI72RQeVsOKT0ErWJEG2Too72QZk5QGZeYDGhcei9oghxRmlnITtpi1DZJOWjna3Quo5+s6wQpzlRpnAfwRYDD18Khj1efh77YtIPbvJbQSxOFISyAAFEKgA/BVAsL8MSpkRCplJWNeSUNI/kEghh/WbiKVuQ0r8ITEZKLuuILr5/1D0FwlydECOxoRcLZCjBbK1rhU+Sz7aKoYkhFXbdUabjxdBplR65AzlCDQeOWw+7TSLoZcMf8Kfy3Bx/UhIpHKQQHrKR085FJSQ+L//T2/15NL8fygno1wmhdJPBlI1yX9bwhTbWqvTg/4/hb00GAF66C7881/oM3riQCHQynrqUN6MbBFDiUyOVu/OQt0naAvcSz6OTeolA+nd3WAx9KLxzbl1Af/8OALqhJPQ56Z7Uc+8oytliSFtiYbXb4xW73+GkNr3eEeHuRdMwIMIsBh60GDZ6mr8vvm4vGm8x60Sbe2fp5azJIaK4FDoc3PQfMKnqP9M0YgsntpP9psJeCIBFkNPHDUbfM67fRUXfx6LO5d3ue1Zog3d8KoixcVQFVEJlVu0Q/PxnyIopqZX9ZU7wwQ8jQCLoaeNmJ3+pp75GZc3TYA+LwO67FQ7a3NxMQkUiKEyLBLKiEpo9tr7iHkk/3kAf0yACVQsARbDiuVfbq3H7/0MV7e9L7Rn0DgQPqXcPPXehkgM75yIQpORb6PB0JHe21HuGRPwQAIshh44aI66TG8Rr++ajus7p0EikcFocPwZg6M++GI9mTIYBm02JHmPoN20H+EXKG6CX3dnajQZIJW4T+Jhd+fF/lUMARbDiuFeoa1qs5JxfedU3PxjEaR+FOXEPR7sVygUFzROImjU5aLGQ68jpuM4KIKjXdCKe5rcdWkhjtxYg/g7J6HRq6GUByEm7D60qjEEneqOck+n2SufJsBi6MPDT2eIN/9YiBt75kAqV0GXneLDNMTrukwRAEhkgghWbz8KfoGVxDPuAZaWHBiA4zfXl+pp8+r9Mbzdjw73hMK2UVqlFStWIDw83GY7nLneZlQ+WZDF0CeHvWinTUYDEv5civi9c6HPuQ1dThpTcYCAX0AkZKoQ1Hh4Aqq1fVl42uJrH60I1xwfbbXbQ5ovKPcVImeutzosPl2AxdCnh79k52///RsSDixG6rlNkNEWqjabCZVBQKYIgkGXg8pN+qNqm2GIqN/Np3nN2NUBl1P/sMqgTqX2mNRpf5FytOKjDBAKhQJxcXFCkOxff/21RHb5o0ePCitDSqp78OBBi9nnV61ahQULFiAgIAAff/wx2rZtK2Sa4Mz1VofGZwuwGPrs0JfdcZ36FpKPr0bS4S+Qe/sqJBTaWlMxKaPcbYikcqWw6lNF1kHV1i+gSvMnoQiq4m5uVog/Y34KFs4IrX10hjj/8aJn1SSG48aNEzLKU57CU6dOWcwuT1kkSAxfe+01rFmzpkT2+aCgICFNE6VnSkpKwqxZs4T/TdnqJ02aJNTlzPXWRsj3fs9i6HtjbnePs5POIOX0elDaKF1WshBQ29cu3dBlGProEkxUi2dQufHjCKzaxG6W3lyBbo2O+MH2reHPB+qL3DItfha4bt06i9nl27dvLwha3759hVWf+UfZ52vUqIGrV68Kwmf+mW+TcuZ6b56JjvWNxdAxbj5bKyf5PNIubEHKyR+QeeMwFIGVoVXf8koeBU8iQmq0ROWmTyCyYU8ERN3rlX0Vq1POrgzNL8aQGFrKLl8gmiSG165dK5F9nurZIoacuV6sUfcOOyyG3jGOFdILQ14m0i/txJ3Lu5F6diM0GTchUwbCqM2BUa+pEJ8cbZS2PqWKABg12VCGxwrCF1anE8LqdoZcFeKoWZ+r5+yZobkY/vXXXxazy4eGhgorwzFjxgj/v3j2+UqVKhVuk9IN0g8//FDYKtVqtZy53udmpO0dZjG0nRWXtEKAnmpk/nsQmdcP486lnVAnngZMJkjlCuhybrsNPxI3IdWVEHRAImx3htfthJDYNgip2RZ+gZXdxldPc8SZ26TFt0kNBoNw4aV4dnna4iQRXLp0Kfbt22cx+zytDqkMXaB566230LNnT6jVas5c72kTqhz9ZTEsR9i+2BQFDKczx+yks1AnnkJ24ilo7sTDoMtF/ns8KUwGregh4mTKIEhkCuHiD51v0qpPFRaLoOrNEVClAQKj7hVEUBVR2xeHxaV9dvU7wwMHDoDEbsqUKfD393dpX9i47xBgMfSdsXarnupz7yDvznVBGLWZCaCoOPToX5uZiLw7N2DUZguCaTJoYDToBME06rWQSCSQ/HebUyr1E/5MT0CUYTUg9w+HX2CksLJTBEdBEVINyrAYQQTl/mFu1X9vd8ZVEWh27dqF8ePHY+rUqejevbu3Y+T+lSMBFsNyhM1NMQFfJMCxSX1x1D2vzyyGnjdm7DETYAJMgAmITIDFUGSgbI4JMAEmwAQ8jwCLoeeNGXvMBJgAE2ACIhNgMRQZKJtjAkyACTABzyPAYuh5Y8YeMwEmwASYgMgEWAxFBsrmmAATYAJMwPMIsBh63pixx0yACTABJiAyARZDkYGyOSbABJgAE/A8AiyGnjdm7DETYAJMgAmITIDFUGSgbI4JMAEmwAQ8jwCLoeeNGXvMBJgAE2ACIhNgMRQZKJtjAkyACTABzyPAYuh5Y8YeMwEmwASYgMgEWAxFBsrmmAATYAJMwPMIsBh63pixx0yACTABJiAyARZDkYGyOSbABJgAE/A8AiyGnjdm7DETYAJMgAmITIDFUGSgbI4JMAEmwAQ8jwCLoeeNGXvMBJgAE2ACIhNgMRQZKJtjAkyACTABzyPAYuh5Y8YeMwEmwASYgMgEWAxFBsrmmAATYAJMwPMIsBh63pixx0yACTABJiAyARZDkYGyOSbABJgAE/A8AiyGnjdm7DETYAJMgAmITIDFUGSgbI4JMAEmwAQ8jwCLoeeNGXvMBJgAE2ACIhNgMRQZKJtjAkyACTABzyPAYuh5Y8YeMwEmwASYgMgEWAxFBsrmmAATYAJMwPMIsBh63pixx0yACTABJiAyARZDkYGyOSbABJgAE/A8AiyGnjdm7DETYAJMgAmITIDFUGSgbI4JMAEmwAQ8jwCLoeeNGXvMBJgAE2ACIhNgMRQZKJtjAkyACTABzyPAYuh5Y8YeMwEmwASYgMgEWAxFBsrmmAATYAJMwPMIsBh63pixx0yACTABJiAyARZDkYGyOSbABJgAE/A8AiyGnjdm7DETYAJMgAmITIDFUGSgbI4JMAEmwAQ8jwCLoeeNGXvMBJgAE2ACIhNgMRQZKJtjAkyACTABzyPAYuh5Y8YeMwEmwASYgMgEWAxFBsrmmAATYAJMwPMIsBh63pixx0yACTABJiAyARZDkYGyOSbABJgAE/A8AiyGnjdm7DETYAJMgAmITIDFUGSgbI4JMAEmwAQ8jwCLoeeNGXvMBJgAE2ACIhNgMRQZKJtjAkyACTABzyPAYuh5Y8YeMwEmwASYgMgEWAxFBsrmmAATYAJMwPMIsBh63pixx0yACTABJiAyARZDkYGyOSbABJgAE/A8AiyGnjdm7DETYAJMgAmITIDFUGSgbI4JMAEmwAQ8jwCLoeeNGXvMBJgAE2ACIhNgMRQZKJtjAkyACTABzyPw/5rvcU15dBd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6323" name="Picture 3" descr="C:\Users\Admin\Download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1083" y="3643314"/>
            <a:ext cx="5282917" cy="3214686"/>
          </a:xfrm>
          <a:prstGeom prst="rect">
            <a:avLst/>
          </a:prstGeom>
          <a:noFill/>
        </p:spPr>
      </p:pic>
      <p:pic>
        <p:nvPicPr>
          <p:cNvPr id="7" name="Picture 4" descr="Image result for apache hiv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86" y="5786454"/>
            <a:ext cx="990600" cy="891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iit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214290"/>
            <a:ext cx="75724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Copperplate Gothic Light" pitchFamily="34" charset="0"/>
              </a:rPr>
              <a:t>P</a:t>
            </a:r>
            <a:r>
              <a:rPr lang="en-IN" sz="4400" b="1" dirty="0" smtClean="0">
                <a:solidFill>
                  <a:srgbClr val="0070C0"/>
                </a:solidFill>
                <a:latin typeface="Copperplate Gothic Light" pitchFamily="34" charset="0"/>
              </a:rPr>
              <a:t>ig Tool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000" dirty="0" smtClean="0"/>
              <a:t>Data set is load in a Bag in Pig grunt shell using the following command.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/>
              <a:t>a= load '/home/</a:t>
            </a:r>
            <a:r>
              <a:rPr lang="en-IN" sz="2000" dirty="0" err="1"/>
              <a:t>sudarshan</a:t>
            </a:r>
            <a:r>
              <a:rPr lang="en-IN" sz="2000" dirty="0"/>
              <a:t>/Downloads/project1/</a:t>
            </a:r>
            <a:r>
              <a:rPr lang="en-IN" sz="2000" dirty="0" err="1"/>
              <a:t>mapreduce</a:t>
            </a:r>
            <a:r>
              <a:rPr lang="en-IN" sz="2000" dirty="0"/>
              <a:t>' using  </a:t>
            </a:r>
            <a:r>
              <a:rPr lang="en-IN" sz="2000" dirty="0" err="1"/>
              <a:t>PigStorage</a:t>
            </a:r>
            <a:r>
              <a:rPr lang="en-IN" sz="2000" dirty="0"/>
              <a:t>('\t')  AS (s_no:int,case_status:chararray,employer_name:chararray,soc_name:chararray,job_title:chararray,full_time_position:chararray,prevailing_wage,year,worksite1:chararray,longitute,lattitute);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</p:txBody>
      </p:sp>
      <p:pic>
        <p:nvPicPr>
          <p:cNvPr id="5" name="Picture 2" descr="Image result for apache pig 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4892947"/>
            <a:ext cx="1500166" cy="17892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iit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04"/>
            <a:ext cx="78581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Copperplate Gothic Light" pitchFamily="34" charset="0"/>
              </a:rPr>
              <a:t>Pig </a:t>
            </a:r>
            <a:r>
              <a:rPr lang="en-IN" sz="3200" b="1" dirty="0" smtClean="0">
                <a:solidFill>
                  <a:srgbClr val="0070C0"/>
                </a:solidFill>
                <a:latin typeface="Copperplate Gothic Light" pitchFamily="34" charset="0"/>
              </a:rPr>
              <a:t>Latin - Script </a:t>
            </a:r>
            <a:endParaRPr lang="en-IN" sz="3200" b="1" dirty="0" smtClean="0">
              <a:solidFill>
                <a:srgbClr val="0070C0"/>
              </a:solidFill>
              <a:latin typeface="Copperplate Gothic Light" pitchFamily="34" charset="0"/>
            </a:endParaRPr>
          </a:p>
          <a:p>
            <a:endParaRPr lang="en-IN" dirty="0" smtClean="0"/>
          </a:p>
          <a:p>
            <a:r>
              <a:rPr lang="en-IN" dirty="0" smtClean="0"/>
              <a:t>Sample Question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Which top </a:t>
            </a:r>
            <a:r>
              <a:rPr lang="en-IN" dirty="0"/>
              <a:t>employers file the most petitions each year?</a:t>
            </a:r>
          </a:p>
          <a:p>
            <a:r>
              <a:rPr lang="en-IN" dirty="0"/>
              <a:t> </a:t>
            </a:r>
            <a:endParaRPr lang="en-IN" dirty="0" smtClean="0"/>
          </a:p>
          <a:p>
            <a:r>
              <a:rPr lang="en-IN" dirty="0"/>
              <a:t>gp= group a by (year,employer_name);</a:t>
            </a:r>
          </a:p>
          <a:p>
            <a:endParaRPr lang="en-IN" dirty="0"/>
          </a:p>
          <a:p>
            <a:r>
              <a:rPr lang="en-IN" dirty="0" smtClean="0"/>
              <a:t>ct</a:t>
            </a:r>
            <a:r>
              <a:rPr lang="en-IN" dirty="0"/>
              <a:t>= foreach gp generate group as year, COUNT(a) as headcount;</a:t>
            </a:r>
          </a:p>
          <a:p>
            <a:endParaRPr lang="en-IN" dirty="0"/>
          </a:p>
          <a:p>
            <a:r>
              <a:rPr lang="en-IN" dirty="0" smtClean="0"/>
              <a:t>obc</a:t>
            </a:r>
            <a:r>
              <a:rPr lang="en-IN" dirty="0"/>
              <a:t>= order ct by $1 desc;</a:t>
            </a:r>
          </a:p>
          <a:p>
            <a:endParaRPr lang="en-IN" dirty="0"/>
          </a:p>
          <a:p>
            <a:r>
              <a:rPr lang="en-IN" dirty="0"/>
              <a:t>limit2= limit obc 5;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57348" name="Picture 4" descr="C:\Users\Admin\Downloads\image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145028"/>
            <a:ext cx="5500694" cy="3712971"/>
          </a:xfrm>
          <a:prstGeom prst="rect">
            <a:avLst/>
          </a:prstGeom>
          <a:noFill/>
        </p:spPr>
      </p:pic>
      <p:pic>
        <p:nvPicPr>
          <p:cNvPr id="9" name="Picture 2" descr="Image result for apache pig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62" y="5404168"/>
            <a:ext cx="1071538" cy="1278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iit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6500834"/>
            <a:ext cx="778600" cy="28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</TotalTime>
  <Words>631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42</cp:revision>
  <dcterms:created xsi:type="dcterms:W3CDTF">2017-05-01T05:09:19Z</dcterms:created>
  <dcterms:modified xsi:type="dcterms:W3CDTF">2017-05-02T07:12:11Z</dcterms:modified>
</cp:coreProperties>
</file>