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21FD-FAF6-44D7-8D56-A004BD416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1478A-9A39-4941-B5B7-000CAD8DA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B67B31-A71F-4229-9ABD-50332D254391}"/>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FCD9FDAA-6BA9-4D89-ABC1-6CC9EAB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F776E-901C-4111-92A3-C42E8AB24FC2}"/>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0383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2952-F84A-4596-9AC3-B993F17EAE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20F3F1-F75D-4031-966C-FE7D32F23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9405D-9CCF-456A-BC41-EFB0189006C8}"/>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19196D15-6A8D-46C7-9120-9C272DBF5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ECFF5-7609-44A0-8E89-776933D0AB96}"/>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417915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A02B4-3A1A-41C8-874E-324B8898D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B32EC-E2B9-41F9-B6B7-7431989AA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DD71-D884-4D8A-968F-55D5C7968896}"/>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D34E42E3-34D2-4065-9010-02A151015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AA210-AFF5-4545-BAC0-2658F37E1F5A}"/>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428375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490-3B54-4DF3-80E9-A430C3B6D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B83E7-2A32-461A-8570-040671CBC0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D2BF3-09E6-4AA4-9082-BD4E7C9A5AF5}"/>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F848729B-DDE5-4A2B-81C8-A4407C7E1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7442A-3ED2-4562-AD88-33303B7627E7}"/>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63470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C16B-E9B5-416F-9E44-C2AEFAB06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2A676-BA90-4879-BD98-052CA4F49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0295D-D2A4-49B1-B0C5-6473DED9EA0C}"/>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0DA09D21-D78B-4ABC-B826-EF3910401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EB5EC-379A-436E-BB39-6661EE7A545F}"/>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40269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984D-96B1-4286-BA04-BEB65B5F8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800D9-1AC8-46F9-AFAD-01EC32D4E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0301F-78A2-447A-88D8-3C245154E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A1532-93E6-4D34-9284-1F98F6164E1F}"/>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6" name="Footer Placeholder 5">
            <a:extLst>
              <a:ext uri="{FF2B5EF4-FFF2-40B4-BE49-F238E27FC236}">
                <a16:creationId xmlns:a16="http://schemas.microsoft.com/office/drawing/2014/main" id="{16D052CA-9A58-40C8-9334-F10143E52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91B04-B570-4DD6-9DA2-415D5AEA442D}"/>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7044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277C-8D22-4C3C-929C-6593EE166B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AAC72-4082-4AD7-9671-6A05AAD28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DDAF8-8878-4944-8B64-2B9C129C9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4AF342-AAD7-41E7-947C-848DC50A6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10A1D-2A33-403F-A68E-E38707A0C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DFB98-3546-4B00-9D01-2C50F45A48E2}"/>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8" name="Footer Placeholder 7">
            <a:extLst>
              <a:ext uri="{FF2B5EF4-FFF2-40B4-BE49-F238E27FC236}">
                <a16:creationId xmlns:a16="http://schemas.microsoft.com/office/drawing/2014/main" id="{FCF84AC5-1CB7-408C-B17B-A6CFC07F0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53E7F-6D95-4880-A583-8762B415F639}"/>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43960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3109-05A6-49B2-B5C1-5D2EFA50F8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2E898-5401-47E7-ABCC-B185BEDF0324}"/>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4" name="Footer Placeholder 3">
            <a:extLst>
              <a:ext uri="{FF2B5EF4-FFF2-40B4-BE49-F238E27FC236}">
                <a16:creationId xmlns:a16="http://schemas.microsoft.com/office/drawing/2014/main" id="{5B3021B3-CC31-47EC-B0BB-38910D2602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94ACF-843B-4BDE-B918-E99746BC91F0}"/>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191190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FCEAE-4CE0-45DD-884B-B1014DF39734}"/>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3" name="Footer Placeholder 2">
            <a:extLst>
              <a:ext uri="{FF2B5EF4-FFF2-40B4-BE49-F238E27FC236}">
                <a16:creationId xmlns:a16="http://schemas.microsoft.com/office/drawing/2014/main" id="{F5ACCB8C-C2D1-4BEA-94CA-496355D928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7AA2E-CD23-4CA9-99EC-997CEA98C9C4}"/>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81801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56C1-EBE1-48F9-BABE-2C29F6865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37A1D-FA07-49E1-829B-AB4CC58A2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A1742-7C89-46B5-9FD9-27B34FA8A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028BA-BE14-41C4-94D6-BD67586B8E45}"/>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6" name="Footer Placeholder 5">
            <a:extLst>
              <a:ext uri="{FF2B5EF4-FFF2-40B4-BE49-F238E27FC236}">
                <a16:creationId xmlns:a16="http://schemas.microsoft.com/office/drawing/2014/main" id="{FAA0E9BC-080A-41A6-BE22-314B8F9E2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7123A-4448-43AE-BBB1-D9EA08F30E64}"/>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59742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C717-6C14-4A34-A274-906763157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1FCAB-8EB4-4D30-B541-64E51836F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B2E2C-AD82-4166-A558-AE7D4106A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84929-D1F9-41FF-8C8F-FF783D0CA090}"/>
              </a:ext>
            </a:extLst>
          </p:cNvPr>
          <p:cNvSpPr>
            <a:spLocks noGrp="1"/>
          </p:cNvSpPr>
          <p:nvPr>
            <p:ph type="dt" sz="half" idx="10"/>
          </p:nvPr>
        </p:nvSpPr>
        <p:spPr/>
        <p:txBody>
          <a:bodyPr/>
          <a:lstStyle/>
          <a:p>
            <a:fld id="{5C0EC1E7-E74F-46A9-9D75-F3394FB0A0A0}" type="datetimeFigureOut">
              <a:rPr lang="en-US" smtClean="0"/>
              <a:t>4/18/2022</a:t>
            </a:fld>
            <a:endParaRPr lang="en-US"/>
          </a:p>
        </p:txBody>
      </p:sp>
      <p:sp>
        <p:nvSpPr>
          <p:cNvPr id="6" name="Footer Placeholder 5">
            <a:extLst>
              <a:ext uri="{FF2B5EF4-FFF2-40B4-BE49-F238E27FC236}">
                <a16:creationId xmlns:a16="http://schemas.microsoft.com/office/drawing/2014/main" id="{027A0B0D-B4E0-4C02-B412-290E1A167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7F048-EFEE-409F-94E7-A92AE39DE433}"/>
              </a:ext>
            </a:extLst>
          </p:cNvPr>
          <p:cNvSpPr>
            <a:spLocks noGrp="1"/>
          </p:cNvSpPr>
          <p:nvPr>
            <p:ph type="sldNum" sz="quarter" idx="12"/>
          </p:nvPr>
        </p:nvSpPr>
        <p:spPr/>
        <p:txBody>
          <a:bodyPr/>
          <a:lstStyle/>
          <a:p>
            <a:fld id="{3C3D9A68-7CBF-40AA-B591-B337CAD92DA2}" type="slidenum">
              <a:rPr lang="en-US" smtClean="0"/>
              <a:t>‹#›</a:t>
            </a:fld>
            <a:endParaRPr lang="en-US"/>
          </a:p>
        </p:txBody>
      </p:sp>
    </p:spTree>
    <p:extLst>
      <p:ext uri="{BB962C8B-B14F-4D97-AF65-F5344CB8AC3E}">
        <p14:creationId xmlns:p14="http://schemas.microsoft.com/office/powerpoint/2010/main" val="385125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9BCA2-2A59-4505-8D0F-C4703DCD6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D7BDEA-9ECB-4776-A5DE-7CA415449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AB98D-CCA6-4662-AE5D-4255CAFE2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EC1E7-E74F-46A9-9D75-F3394FB0A0A0}" type="datetimeFigureOut">
              <a:rPr lang="en-US" smtClean="0"/>
              <a:t>4/18/2022</a:t>
            </a:fld>
            <a:endParaRPr lang="en-US"/>
          </a:p>
        </p:txBody>
      </p:sp>
      <p:sp>
        <p:nvSpPr>
          <p:cNvPr id="5" name="Footer Placeholder 4">
            <a:extLst>
              <a:ext uri="{FF2B5EF4-FFF2-40B4-BE49-F238E27FC236}">
                <a16:creationId xmlns:a16="http://schemas.microsoft.com/office/drawing/2014/main" id="{01E81019-FE5B-4F4D-8936-30E544DA2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28A13-E1AB-4332-9483-6CB0E7558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9A68-7CBF-40AA-B591-B337CAD92DA2}" type="slidenum">
              <a:rPr lang="en-US" smtClean="0"/>
              <a:t>‹#›</a:t>
            </a:fld>
            <a:endParaRPr lang="en-US"/>
          </a:p>
        </p:txBody>
      </p:sp>
    </p:spTree>
    <p:extLst>
      <p:ext uri="{BB962C8B-B14F-4D97-AF65-F5344CB8AC3E}">
        <p14:creationId xmlns:p14="http://schemas.microsoft.com/office/powerpoint/2010/main" val="266154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BEE7F0-344A-42E6-9978-2DE522947748}"/>
              </a:ext>
            </a:extLst>
          </p:cNvPr>
          <p:cNvCxnSpPr/>
          <p:nvPr/>
        </p:nvCxnSpPr>
        <p:spPr>
          <a:xfrm>
            <a:off x="77204" y="5409565"/>
            <a:ext cx="64439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3F7BD41-9113-489B-9E81-73AB1AE925DD}"/>
              </a:ext>
            </a:extLst>
          </p:cNvPr>
          <p:cNvSpPr txBox="1"/>
          <p:nvPr/>
        </p:nvSpPr>
        <p:spPr>
          <a:xfrm>
            <a:off x="77203" y="5739884"/>
            <a:ext cx="8828671" cy="461665"/>
          </a:xfrm>
          <a:prstGeom prst="rect">
            <a:avLst/>
          </a:prstGeom>
          <a:noFill/>
        </p:spPr>
        <p:txBody>
          <a:bodyPr wrap="square">
            <a:spAutoFit/>
          </a:bodyPr>
          <a:lstStyle/>
          <a:p>
            <a:r>
              <a:rPr lang="en-US" sz="2400" b="0" i="0" dirty="0" err="1">
                <a:solidFill>
                  <a:srgbClr val="212529"/>
                </a:solidFill>
                <a:effectLst/>
                <a:latin typeface="Arial" panose="020B0604020202020204" pitchFamily="34" charset="0"/>
              </a:rPr>
              <a:t>GovTech</a:t>
            </a:r>
            <a:r>
              <a:rPr lang="en-US" sz="2400" b="0" i="0" dirty="0">
                <a:solidFill>
                  <a:srgbClr val="212529"/>
                </a:solidFill>
                <a:effectLst/>
                <a:latin typeface="Arial" panose="020B0604020202020204" pitchFamily="34" charset="0"/>
              </a:rPr>
              <a:t> – System architecture Diagram</a:t>
            </a:r>
            <a:endParaRPr lang="en-US" sz="2400" dirty="0"/>
          </a:p>
        </p:txBody>
      </p:sp>
      <p:pic>
        <p:nvPicPr>
          <p:cNvPr id="3" name="Picture 2">
            <a:extLst>
              <a:ext uri="{FF2B5EF4-FFF2-40B4-BE49-F238E27FC236}">
                <a16:creationId xmlns:a16="http://schemas.microsoft.com/office/drawing/2014/main" id="{0D77A650-B9F6-49A7-845F-89A8FCA8D35F}"/>
              </a:ext>
            </a:extLst>
          </p:cNvPr>
          <p:cNvPicPr>
            <a:picLocks noChangeAspect="1"/>
          </p:cNvPicPr>
          <p:nvPr/>
        </p:nvPicPr>
        <p:blipFill>
          <a:blip r:embed="rId2"/>
          <a:stretch>
            <a:fillRect/>
          </a:stretch>
        </p:blipFill>
        <p:spPr>
          <a:xfrm>
            <a:off x="3590924" y="1062037"/>
            <a:ext cx="5314950" cy="3152775"/>
          </a:xfrm>
          <a:prstGeom prst="rect">
            <a:avLst/>
          </a:prstGeom>
        </p:spPr>
      </p:pic>
    </p:spTree>
    <p:extLst>
      <p:ext uri="{BB962C8B-B14F-4D97-AF65-F5344CB8AC3E}">
        <p14:creationId xmlns:p14="http://schemas.microsoft.com/office/powerpoint/2010/main" val="107547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35A8CC-686D-43DC-8D07-754D5763FAC2}"/>
              </a:ext>
            </a:extLst>
          </p:cNvPr>
          <p:cNvSpPr txBox="1"/>
          <p:nvPr/>
        </p:nvSpPr>
        <p:spPr>
          <a:xfrm>
            <a:off x="33337" y="311712"/>
            <a:ext cx="12125325" cy="2923621"/>
          </a:xfrm>
          <a:prstGeom prst="rect">
            <a:avLst/>
          </a:prstGeom>
          <a:noFill/>
        </p:spPr>
        <p:txBody>
          <a:bodyPr wrap="square">
            <a:spAutoFit/>
          </a:bodyPr>
          <a:lstStyle/>
          <a:p>
            <a:pPr marR="0">
              <a:lnSpc>
                <a:spcPct val="107000"/>
              </a:lnSpc>
              <a:spcBef>
                <a:spcPts val="0"/>
              </a:spcBef>
              <a:spcAft>
                <a:spcPts val="1200"/>
              </a:spcAft>
            </a:pPr>
            <a:r>
              <a:rPr lang="en-US" sz="1800" b="1" i="0" u="sng" dirty="0">
                <a:solidFill>
                  <a:srgbClr val="212529"/>
                </a:solidFill>
                <a:effectLst/>
                <a:latin typeface="Arial" panose="020B0604020202020204" pitchFamily="34" charset="0"/>
              </a:rPr>
              <a:t>Problem Statement :</a:t>
            </a:r>
            <a:r>
              <a:rPr lang="en-US" sz="1800" b="0" i="0" dirty="0">
                <a:solidFill>
                  <a:srgbClr val="212529"/>
                </a:solidFill>
                <a:effectLst/>
                <a:latin typeface="Arial" panose="020B0604020202020204" pitchFamily="34" charset="0"/>
              </a:rPr>
              <a:t> </a:t>
            </a:r>
          </a:p>
          <a:p>
            <a:pPr marR="0">
              <a:lnSpc>
                <a:spcPct val="107000"/>
              </a:lnSpc>
              <a:spcBef>
                <a:spcPts val="0"/>
              </a:spcBef>
              <a:spcAft>
                <a:spcPts val="1200"/>
              </a:spcAft>
            </a:pPr>
            <a:r>
              <a:rPr lang="en-US" sz="1600" dirty="0">
                <a:solidFill>
                  <a:srgbClr val="212529"/>
                </a:solidFill>
                <a:latin typeface="Arial" panose="020B0604020202020204" pitchFamily="34" charset="0"/>
              </a:rPr>
              <a:t>You are designing data infrastructure on the cloud for a company whose main business is in processing images.</a:t>
            </a:r>
          </a:p>
          <a:p>
            <a:pPr marR="0">
              <a:lnSpc>
                <a:spcPct val="107000"/>
              </a:lnSpc>
              <a:spcBef>
                <a:spcPts val="0"/>
              </a:spcBef>
              <a:spcAft>
                <a:spcPts val="1200"/>
              </a:spcAft>
            </a:pPr>
            <a:r>
              <a:rPr lang="en-US" sz="1600" dirty="0">
                <a:solidFill>
                  <a:srgbClr val="212529"/>
                </a:solidFill>
                <a:latin typeface="Arial" panose="020B0604020202020204" pitchFamily="34" charset="0"/>
              </a:rPr>
              <a:t>The company has a web application which collects images uploaded by customers. The company also has a separate web application which provides a stream of images using a Kafka stream. The company’s software engineers have already some code written to process the images. The company would like to save processed images for a minimum of 7 days for archival purposes. Ideally, the company would also want to be able to have some Business Intelligence (BI) on key statistics including number and type of images processed, and by which customers.</a:t>
            </a:r>
          </a:p>
          <a:p>
            <a:r>
              <a:rPr lang="en-US" sz="1600" dirty="0">
                <a:solidFill>
                  <a:srgbClr val="212529"/>
                </a:solidFill>
                <a:latin typeface="Arial" panose="020B0604020202020204" pitchFamily="34" charset="0"/>
              </a:rPr>
              <a:t>Produce a system architecture diagram (e.g. Visio, </a:t>
            </a:r>
            <a:r>
              <a:rPr lang="en-US" sz="1600" dirty="0" err="1">
                <a:solidFill>
                  <a:srgbClr val="212529"/>
                </a:solidFill>
                <a:latin typeface="Arial" panose="020B0604020202020204" pitchFamily="34" charset="0"/>
              </a:rPr>
              <a:t>Powerpoint</a:t>
            </a:r>
            <a:r>
              <a:rPr lang="en-US" sz="1600" dirty="0">
                <a:solidFill>
                  <a:srgbClr val="212529"/>
                </a:solidFill>
                <a:latin typeface="Arial" panose="020B0604020202020204" pitchFamily="34" charset="0"/>
              </a:rPr>
              <a:t>) using any of the commercial cloud providers' ecosystem to explain your design. Please also indicate clearly if you have made any assumptions at any point</a:t>
            </a:r>
          </a:p>
        </p:txBody>
      </p:sp>
      <p:sp>
        <p:nvSpPr>
          <p:cNvPr id="7" name="TextBox 6">
            <a:extLst>
              <a:ext uri="{FF2B5EF4-FFF2-40B4-BE49-F238E27FC236}">
                <a16:creationId xmlns:a16="http://schemas.microsoft.com/office/drawing/2014/main" id="{2B50A748-D627-4298-A1F2-10145235D412}"/>
              </a:ext>
            </a:extLst>
          </p:cNvPr>
          <p:cNvSpPr txBox="1"/>
          <p:nvPr/>
        </p:nvSpPr>
        <p:spPr>
          <a:xfrm>
            <a:off x="33337" y="3517639"/>
            <a:ext cx="6105524" cy="369332"/>
          </a:xfrm>
          <a:prstGeom prst="rect">
            <a:avLst/>
          </a:prstGeom>
          <a:noFill/>
        </p:spPr>
        <p:txBody>
          <a:bodyPr wrap="square">
            <a:spAutoFit/>
          </a:bodyPr>
          <a:lstStyle/>
          <a:p>
            <a:r>
              <a:rPr lang="en-US" sz="1800" b="1" i="0" u="sng" dirty="0">
                <a:solidFill>
                  <a:srgbClr val="212529"/>
                </a:solidFill>
                <a:effectLst/>
                <a:latin typeface="Arial" panose="020B0604020202020204" pitchFamily="34" charset="0"/>
              </a:rPr>
              <a:t>Assumptions:</a:t>
            </a:r>
            <a:endParaRPr lang="en-US" dirty="0"/>
          </a:p>
        </p:txBody>
      </p:sp>
      <p:sp>
        <p:nvSpPr>
          <p:cNvPr id="9" name="TextBox 8">
            <a:extLst>
              <a:ext uri="{FF2B5EF4-FFF2-40B4-BE49-F238E27FC236}">
                <a16:creationId xmlns:a16="http://schemas.microsoft.com/office/drawing/2014/main" id="{3481EEB0-78A9-4F5C-ABBF-492A3BFA1F53}"/>
              </a:ext>
            </a:extLst>
          </p:cNvPr>
          <p:cNvSpPr txBox="1"/>
          <p:nvPr/>
        </p:nvSpPr>
        <p:spPr>
          <a:xfrm>
            <a:off x="223837" y="4064248"/>
            <a:ext cx="11458574" cy="266226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212529"/>
                </a:solidFill>
                <a:effectLst/>
                <a:latin typeface="Arial" panose="020B0604020202020204" pitchFamily="34" charset="0"/>
              </a:rPr>
              <a:t>Sourced images are stored in the Binary Large Object in the cloud of preferred cloud service providers such as Azure, AWS or GCP</a:t>
            </a:r>
            <a:r>
              <a:rPr lang="en-US" sz="1600" dirty="0">
                <a:solidFill>
                  <a:srgbClr val="212529"/>
                </a:solidFill>
                <a:latin typeface="Arial" panose="020B0604020202020204" pitchFamily="34" charset="0"/>
              </a:rPr>
              <a:t>.</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Metadata specific to image also ingested in the form of JSON or tabular format into Organization’s Date Warehouse/Data Hub etc.</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Along with metadata, other information specific to customer also flows to Data Warehouse/Data Hub etc.</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Stage layer will be used to store data in the source format.</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Detail Layer stores cleansed, standardized, enriched data in modeled format</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Mart or semantic layer stores summary data for end use consumption.</a:t>
            </a:r>
          </a:p>
          <a:p>
            <a:endParaRPr lang="en-US" sz="1300" dirty="0">
              <a:solidFill>
                <a:srgbClr val="212529"/>
              </a:solidFill>
              <a:latin typeface="Arial" panose="020B0604020202020204" pitchFamily="34" charset="0"/>
            </a:endParaRPr>
          </a:p>
          <a:p>
            <a:endParaRPr lang="en-US" sz="1300" dirty="0">
              <a:solidFill>
                <a:srgbClr val="212529"/>
              </a:solidFill>
              <a:latin typeface="Arial" panose="020B0604020202020204" pitchFamily="34" charset="0"/>
            </a:endParaRPr>
          </a:p>
          <a:p>
            <a:r>
              <a:rPr lang="en-US" sz="1300" b="1" dirty="0">
                <a:solidFill>
                  <a:srgbClr val="212529"/>
                </a:solidFill>
                <a:latin typeface="Arial" panose="020B0604020202020204" pitchFamily="34" charset="0"/>
              </a:rPr>
              <a:t>Note:</a:t>
            </a:r>
            <a:endParaRPr lang="en-US" sz="1300" dirty="0">
              <a:solidFill>
                <a:srgbClr val="212529"/>
              </a:solidFill>
              <a:latin typeface="Arial" panose="020B0604020202020204" pitchFamily="34" charset="0"/>
            </a:endParaRPr>
          </a:p>
        </p:txBody>
      </p:sp>
    </p:spTree>
    <p:extLst>
      <p:ext uri="{BB962C8B-B14F-4D97-AF65-F5344CB8AC3E}">
        <p14:creationId xmlns:p14="http://schemas.microsoft.com/office/powerpoint/2010/main" val="361337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243723B3-8A06-428E-B5DD-EF7C955FD4C1}"/>
              </a:ext>
            </a:extLst>
          </p:cNvPr>
          <p:cNvSpPr/>
          <p:nvPr/>
        </p:nvSpPr>
        <p:spPr>
          <a:xfrm>
            <a:off x="5484529" y="1034862"/>
            <a:ext cx="4139930" cy="5363409"/>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5" name="Rectangle: Rounded Corners 4">
            <a:extLst>
              <a:ext uri="{FF2B5EF4-FFF2-40B4-BE49-F238E27FC236}">
                <a16:creationId xmlns:a16="http://schemas.microsoft.com/office/drawing/2014/main" id="{1ADC24FB-C0A1-45F7-85D4-AACDBA3B7154}"/>
              </a:ext>
            </a:extLst>
          </p:cNvPr>
          <p:cNvSpPr/>
          <p:nvPr/>
        </p:nvSpPr>
        <p:spPr>
          <a:xfrm>
            <a:off x="10314698" y="1152420"/>
            <a:ext cx="1317445" cy="52458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pic>
        <p:nvPicPr>
          <p:cNvPr id="6" name="Picture 5">
            <a:extLst>
              <a:ext uri="{FF2B5EF4-FFF2-40B4-BE49-F238E27FC236}">
                <a16:creationId xmlns:a16="http://schemas.microsoft.com/office/drawing/2014/main" id="{881157BA-6753-4266-9107-C600917246A0}"/>
              </a:ext>
            </a:extLst>
          </p:cNvPr>
          <p:cNvPicPr>
            <a:picLocks noChangeAspect="1"/>
          </p:cNvPicPr>
          <p:nvPr/>
        </p:nvPicPr>
        <p:blipFill>
          <a:blip r:embed="rId2"/>
          <a:stretch>
            <a:fillRect/>
          </a:stretch>
        </p:blipFill>
        <p:spPr>
          <a:xfrm>
            <a:off x="10765955" y="2062850"/>
            <a:ext cx="382602" cy="452314"/>
          </a:xfrm>
          <a:prstGeom prst="rect">
            <a:avLst/>
          </a:prstGeom>
        </p:spPr>
      </p:pic>
      <p:sp>
        <p:nvSpPr>
          <p:cNvPr id="7" name="TextBox 6">
            <a:extLst>
              <a:ext uri="{FF2B5EF4-FFF2-40B4-BE49-F238E27FC236}">
                <a16:creationId xmlns:a16="http://schemas.microsoft.com/office/drawing/2014/main" id="{1462B90A-78F9-4ACE-9C2E-B788DE220532}"/>
              </a:ext>
            </a:extLst>
          </p:cNvPr>
          <p:cNvSpPr txBox="1"/>
          <p:nvPr/>
        </p:nvSpPr>
        <p:spPr>
          <a:xfrm>
            <a:off x="10454554" y="2487989"/>
            <a:ext cx="1005403" cy="424732"/>
          </a:xfrm>
          <a:prstGeom prst="rect">
            <a:avLst/>
          </a:prstGeom>
          <a:noFill/>
        </p:spPr>
        <p:txBody>
          <a:bodyPr wrap="none" rtlCol="0">
            <a:spAutoFit/>
          </a:bodyPr>
          <a:lstStyle/>
          <a:p>
            <a:pPr algn="ctr" defTabSz="412750" hangingPunct="0">
              <a:lnSpc>
                <a:spcPct val="90000"/>
              </a:lnSpc>
            </a:pPr>
            <a:r>
              <a:rPr lang="en-US" sz="1200" kern="0" dirty="0">
                <a:solidFill>
                  <a:srgbClr val="4A4B4A"/>
                </a:solidFill>
                <a:latin typeface="Neue Haas Grotesk Text Pro 75 Bold"/>
                <a:sym typeface="Neue Haas Grotesk Text Pro 75 Bold"/>
              </a:rPr>
              <a:t>Data </a:t>
            </a:r>
          </a:p>
          <a:p>
            <a:pPr algn="ctr" defTabSz="412750" hangingPunct="0">
              <a:lnSpc>
                <a:spcPct val="90000"/>
              </a:lnSpc>
            </a:pPr>
            <a:r>
              <a:rPr lang="en-US" sz="1200" kern="0" dirty="0">
                <a:solidFill>
                  <a:srgbClr val="4A4B4A"/>
                </a:solidFill>
                <a:latin typeface="Neue Haas Grotesk Text Pro 75 Bold"/>
                <a:sym typeface="Neue Haas Grotesk Text Pro 75 Bold"/>
              </a:rPr>
              <a:t>Visualization</a:t>
            </a:r>
          </a:p>
        </p:txBody>
      </p:sp>
      <p:cxnSp>
        <p:nvCxnSpPr>
          <p:cNvPr id="10" name="Straight Arrow Connector 9">
            <a:extLst>
              <a:ext uri="{FF2B5EF4-FFF2-40B4-BE49-F238E27FC236}">
                <a16:creationId xmlns:a16="http://schemas.microsoft.com/office/drawing/2014/main" id="{D0B9A817-DBD7-4CF2-9008-D87612F2EC4D}"/>
              </a:ext>
            </a:extLst>
          </p:cNvPr>
          <p:cNvCxnSpPr>
            <a:cxnSpLocks/>
          </p:cNvCxnSpPr>
          <p:nvPr/>
        </p:nvCxnSpPr>
        <p:spPr>
          <a:xfrm flipH="1">
            <a:off x="9641843" y="2626069"/>
            <a:ext cx="690241" cy="0"/>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367319-A9AD-4BBF-BD7E-3687AB2947D5}"/>
              </a:ext>
            </a:extLst>
          </p:cNvPr>
          <p:cNvSpPr txBox="1"/>
          <p:nvPr/>
        </p:nvSpPr>
        <p:spPr>
          <a:xfrm>
            <a:off x="10377710" y="657481"/>
            <a:ext cx="1128835"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BI Solutions</a:t>
            </a:r>
          </a:p>
        </p:txBody>
      </p:sp>
      <p:sp>
        <p:nvSpPr>
          <p:cNvPr id="17" name="TextBox 16">
            <a:extLst>
              <a:ext uri="{FF2B5EF4-FFF2-40B4-BE49-F238E27FC236}">
                <a16:creationId xmlns:a16="http://schemas.microsoft.com/office/drawing/2014/main" id="{BACF488D-758C-46AA-A188-D30E326EC3D7}"/>
              </a:ext>
            </a:extLst>
          </p:cNvPr>
          <p:cNvSpPr txBox="1"/>
          <p:nvPr/>
        </p:nvSpPr>
        <p:spPr>
          <a:xfrm>
            <a:off x="287498" y="781791"/>
            <a:ext cx="1149674"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Data Source</a:t>
            </a:r>
          </a:p>
        </p:txBody>
      </p:sp>
      <p:cxnSp>
        <p:nvCxnSpPr>
          <p:cNvPr id="18" name="Straight Connector 17">
            <a:extLst>
              <a:ext uri="{FF2B5EF4-FFF2-40B4-BE49-F238E27FC236}">
                <a16:creationId xmlns:a16="http://schemas.microsoft.com/office/drawing/2014/main" id="{10AA787F-80EE-43D1-8BB7-45372CC842FC}"/>
              </a:ext>
            </a:extLst>
          </p:cNvPr>
          <p:cNvCxnSpPr/>
          <p:nvPr/>
        </p:nvCxnSpPr>
        <p:spPr>
          <a:xfrm>
            <a:off x="107684" y="390525"/>
            <a:ext cx="64439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290CCE08-83E1-4B50-9BE0-D29049281572}"/>
              </a:ext>
            </a:extLst>
          </p:cNvPr>
          <p:cNvSpPr/>
          <p:nvPr/>
        </p:nvSpPr>
        <p:spPr>
          <a:xfrm>
            <a:off x="107684" y="1061756"/>
            <a:ext cx="1546969" cy="5202434"/>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32" name="Rectangle: Rounded Corners 31">
            <a:extLst>
              <a:ext uri="{FF2B5EF4-FFF2-40B4-BE49-F238E27FC236}">
                <a16:creationId xmlns:a16="http://schemas.microsoft.com/office/drawing/2014/main" id="{492C866B-2F1D-4429-8EC9-86CDBDFCD34D}"/>
              </a:ext>
            </a:extLst>
          </p:cNvPr>
          <p:cNvSpPr/>
          <p:nvPr/>
        </p:nvSpPr>
        <p:spPr>
          <a:xfrm>
            <a:off x="2182991" y="1073766"/>
            <a:ext cx="1256648" cy="5202434"/>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33" name="TextBox 32">
            <a:extLst>
              <a:ext uri="{FF2B5EF4-FFF2-40B4-BE49-F238E27FC236}">
                <a16:creationId xmlns:a16="http://schemas.microsoft.com/office/drawing/2014/main" id="{8249D0A9-FBA5-4944-992E-11C515907D15}"/>
              </a:ext>
            </a:extLst>
          </p:cNvPr>
          <p:cNvSpPr txBox="1"/>
          <p:nvPr/>
        </p:nvSpPr>
        <p:spPr>
          <a:xfrm>
            <a:off x="2152195" y="781791"/>
            <a:ext cx="1345240"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Data Ingestion</a:t>
            </a:r>
          </a:p>
        </p:txBody>
      </p:sp>
      <p:pic>
        <p:nvPicPr>
          <p:cNvPr id="34" name="Picture 33">
            <a:extLst>
              <a:ext uri="{FF2B5EF4-FFF2-40B4-BE49-F238E27FC236}">
                <a16:creationId xmlns:a16="http://schemas.microsoft.com/office/drawing/2014/main" id="{2E0FEF9E-889B-465C-901B-D90635124C03}"/>
              </a:ext>
            </a:extLst>
          </p:cNvPr>
          <p:cNvPicPr>
            <a:picLocks noChangeAspect="1"/>
          </p:cNvPicPr>
          <p:nvPr/>
        </p:nvPicPr>
        <p:blipFill>
          <a:blip r:embed="rId3"/>
          <a:stretch>
            <a:fillRect/>
          </a:stretch>
        </p:blipFill>
        <p:spPr>
          <a:xfrm>
            <a:off x="2211927" y="1662895"/>
            <a:ext cx="1136832" cy="313465"/>
          </a:xfrm>
          <a:prstGeom prst="rect">
            <a:avLst/>
          </a:prstGeom>
        </p:spPr>
      </p:pic>
      <p:pic>
        <p:nvPicPr>
          <p:cNvPr id="36" name="Picture 35">
            <a:extLst>
              <a:ext uri="{FF2B5EF4-FFF2-40B4-BE49-F238E27FC236}">
                <a16:creationId xmlns:a16="http://schemas.microsoft.com/office/drawing/2014/main" id="{B53D978B-D105-4AE7-ABB0-4E4389A5865A}"/>
              </a:ext>
            </a:extLst>
          </p:cNvPr>
          <p:cNvPicPr>
            <a:picLocks noChangeAspect="1"/>
          </p:cNvPicPr>
          <p:nvPr/>
        </p:nvPicPr>
        <p:blipFill>
          <a:blip r:embed="rId4"/>
          <a:stretch>
            <a:fillRect/>
          </a:stretch>
        </p:blipFill>
        <p:spPr>
          <a:xfrm>
            <a:off x="2274721" y="2924635"/>
            <a:ext cx="1139997" cy="543772"/>
          </a:xfrm>
          <a:prstGeom prst="rect">
            <a:avLst/>
          </a:prstGeom>
        </p:spPr>
      </p:pic>
      <p:sp>
        <p:nvSpPr>
          <p:cNvPr id="37" name="TextBox 36">
            <a:extLst>
              <a:ext uri="{FF2B5EF4-FFF2-40B4-BE49-F238E27FC236}">
                <a16:creationId xmlns:a16="http://schemas.microsoft.com/office/drawing/2014/main" id="{09D4C951-B392-4D74-ACB9-2F06F82A9698}"/>
              </a:ext>
            </a:extLst>
          </p:cNvPr>
          <p:cNvSpPr txBox="1"/>
          <p:nvPr/>
        </p:nvSpPr>
        <p:spPr>
          <a:xfrm>
            <a:off x="2218876" y="4443913"/>
            <a:ext cx="1194558"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ETL/ELT thru</a:t>
            </a:r>
          </a:p>
          <a:p>
            <a:pPr algn="ctr" defTabSz="412750" hangingPunct="0">
              <a:lnSpc>
                <a:spcPct val="90000"/>
              </a:lnSpc>
            </a:pPr>
            <a:r>
              <a:rPr lang="en-US" sz="1500" kern="0" dirty="0">
                <a:solidFill>
                  <a:srgbClr val="4A4B4A"/>
                </a:solidFill>
                <a:latin typeface="Neue Haas Grotesk Text Pro 75 Bold"/>
                <a:sym typeface="Neue Haas Grotesk Text Pro 75 Bold"/>
              </a:rPr>
              <a:t> JDBC/ODBC</a:t>
            </a:r>
          </a:p>
        </p:txBody>
      </p:sp>
      <p:sp>
        <p:nvSpPr>
          <p:cNvPr id="38" name="Rectangle: Rounded Corners 37">
            <a:extLst>
              <a:ext uri="{FF2B5EF4-FFF2-40B4-BE49-F238E27FC236}">
                <a16:creationId xmlns:a16="http://schemas.microsoft.com/office/drawing/2014/main" id="{CF93BF63-238E-4A2E-A61B-AF2A899D07B6}"/>
              </a:ext>
            </a:extLst>
          </p:cNvPr>
          <p:cNvSpPr/>
          <p:nvPr/>
        </p:nvSpPr>
        <p:spPr>
          <a:xfrm>
            <a:off x="4003862" y="1002170"/>
            <a:ext cx="987284" cy="5202434"/>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39" name="TextBox 38">
            <a:extLst>
              <a:ext uri="{FF2B5EF4-FFF2-40B4-BE49-F238E27FC236}">
                <a16:creationId xmlns:a16="http://schemas.microsoft.com/office/drawing/2014/main" id="{3BD256A2-80CC-41C7-B240-74E0545FA757}"/>
              </a:ext>
            </a:extLst>
          </p:cNvPr>
          <p:cNvSpPr txBox="1"/>
          <p:nvPr/>
        </p:nvSpPr>
        <p:spPr>
          <a:xfrm>
            <a:off x="3965098" y="724922"/>
            <a:ext cx="1031052"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Processing</a:t>
            </a:r>
          </a:p>
        </p:txBody>
      </p:sp>
      <p:pic>
        <p:nvPicPr>
          <p:cNvPr id="40" name="Picture 39">
            <a:extLst>
              <a:ext uri="{FF2B5EF4-FFF2-40B4-BE49-F238E27FC236}">
                <a16:creationId xmlns:a16="http://schemas.microsoft.com/office/drawing/2014/main" id="{8D8A65B6-24A8-4CC7-B202-228049D8C041}"/>
              </a:ext>
            </a:extLst>
          </p:cNvPr>
          <p:cNvPicPr>
            <a:picLocks noChangeAspect="1"/>
          </p:cNvPicPr>
          <p:nvPr/>
        </p:nvPicPr>
        <p:blipFill>
          <a:blip r:embed="rId5"/>
          <a:stretch>
            <a:fillRect/>
          </a:stretch>
        </p:blipFill>
        <p:spPr>
          <a:xfrm>
            <a:off x="4160933" y="1756046"/>
            <a:ext cx="554651" cy="343768"/>
          </a:xfrm>
          <a:prstGeom prst="rect">
            <a:avLst/>
          </a:prstGeom>
        </p:spPr>
      </p:pic>
      <p:sp>
        <p:nvSpPr>
          <p:cNvPr id="41" name="TextBox 40">
            <a:extLst>
              <a:ext uri="{FF2B5EF4-FFF2-40B4-BE49-F238E27FC236}">
                <a16:creationId xmlns:a16="http://schemas.microsoft.com/office/drawing/2014/main" id="{06E47EF3-6735-47F0-90EF-D98D9B629653}"/>
              </a:ext>
            </a:extLst>
          </p:cNvPr>
          <p:cNvSpPr txBox="1"/>
          <p:nvPr/>
        </p:nvSpPr>
        <p:spPr>
          <a:xfrm>
            <a:off x="3948356" y="2115040"/>
            <a:ext cx="1031051"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Stream </a:t>
            </a:r>
          </a:p>
          <a:p>
            <a:pPr algn="ctr" defTabSz="412750" hangingPunct="0">
              <a:lnSpc>
                <a:spcPct val="90000"/>
              </a:lnSpc>
            </a:pPr>
            <a:r>
              <a:rPr lang="en-US" sz="1500" kern="0" dirty="0">
                <a:solidFill>
                  <a:srgbClr val="4A4B4A"/>
                </a:solidFill>
                <a:latin typeface="Neue Haas Grotesk Text Pro 75 Bold"/>
                <a:sym typeface="Neue Haas Grotesk Text Pro 75 Bold"/>
              </a:rPr>
              <a:t>Processing</a:t>
            </a:r>
          </a:p>
        </p:txBody>
      </p:sp>
      <p:pic>
        <p:nvPicPr>
          <p:cNvPr id="42" name="Picture 41">
            <a:extLst>
              <a:ext uri="{FF2B5EF4-FFF2-40B4-BE49-F238E27FC236}">
                <a16:creationId xmlns:a16="http://schemas.microsoft.com/office/drawing/2014/main" id="{A58360C2-04FD-4DEA-8129-7EBD201ACD01}"/>
              </a:ext>
            </a:extLst>
          </p:cNvPr>
          <p:cNvPicPr>
            <a:picLocks noChangeAspect="1"/>
          </p:cNvPicPr>
          <p:nvPr/>
        </p:nvPicPr>
        <p:blipFill>
          <a:blip r:embed="rId6"/>
          <a:stretch>
            <a:fillRect/>
          </a:stretch>
        </p:blipFill>
        <p:spPr>
          <a:xfrm>
            <a:off x="4133214" y="3846500"/>
            <a:ext cx="743466" cy="777260"/>
          </a:xfrm>
          <a:prstGeom prst="rect">
            <a:avLst/>
          </a:prstGeom>
        </p:spPr>
      </p:pic>
      <p:sp>
        <p:nvSpPr>
          <p:cNvPr id="43" name="TextBox 42">
            <a:extLst>
              <a:ext uri="{FF2B5EF4-FFF2-40B4-BE49-F238E27FC236}">
                <a16:creationId xmlns:a16="http://schemas.microsoft.com/office/drawing/2014/main" id="{E8C600D9-43D3-4771-9E82-65281431C560}"/>
              </a:ext>
            </a:extLst>
          </p:cNvPr>
          <p:cNvSpPr txBox="1"/>
          <p:nvPr/>
        </p:nvSpPr>
        <p:spPr>
          <a:xfrm>
            <a:off x="4041253" y="4802944"/>
            <a:ext cx="1031051"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Batch </a:t>
            </a:r>
          </a:p>
          <a:p>
            <a:pPr algn="ctr" defTabSz="412750" hangingPunct="0">
              <a:lnSpc>
                <a:spcPct val="90000"/>
              </a:lnSpc>
            </a:pPr>
            <a:r>
              <a:rPr lang="en-US" sz="1500" kern="0" dirty="0">
                <a:solidFill>
                  <a:srgbClr val="4A4B4A"/>
                </a:solidFill>
                <a:latin typeface="Neue Haas Grotesk Text Pro 75 Bold"/>
                <a:sym typeface="Neue Haas Grotesk Text Pro 75 Bold"/>
              </a:rPr>
              <a:t>Processing</a:t>
            </a:r>
          </a:p>
        </p:txBody>
      </p:sp>
      <p:sp>
        <p:nvSpPr>
          <p:cNvPr id="44" name="Arrow: Right 43">
            <a:extLst>
              <a:ext uri="{FF2B5EF4-FFF2-40B4-BE49-F238E27FC236}">
                <a16:creationId xmlns:a16="http://schemas.microsoft.com/office/drawing/2014/main" id="{0C6C6065-72E8-44F8-8125-DB4654624B86}"/>
              </a:ext>
            </a:extLst>
          </p:cNvPr>
          <p:cNvSpPr/>
          <p:nvPr/>
        </p:nvSpPr>
        <p:spPr>
          <a:xfrm>
            <a:off x="3479119" y="3176552"/>
            <a:ext cx="496924" cy="36791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45" name="Rectangle: Rounded Corners 44">
            <a:extLst>
              <a:ext uri="{FF2B5EF4-FFF2-40B4-BE49-F238E27FC236}">
                <a16:creationId xmlns:a16="http://schemas.microsoft.com/office/drawing/2014/main" id="{34F1346B-A56C-43C9-87F5-7B3149A50A77}"/>
              </a:ext>
            </a:extLst>
          </p:cNvPr>
          <p:cNvSpPr/>
          <p:nvPr/>
        </p:nvSpPr>
        <p:spPr>
          <a:xfrm>
            <a:off x="5896753" y="3535254"/>
            <a:ext cx="3350607" cy="1404629"/>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48" name="TextBox 47">
            <a:extLst>
              <a:ext uri="{FF2B5EF4-FFF2-40B4-BE49-F238E27FC236}">
                <a16:creationId xmlns:a16="http://schemas.microsoft.com/office/drawing/2014/main" id="{D221FBE7-06F2-473D-8F99-F9B397EF1FD3}"/>
              </a:ext>
            </a:extLst>
          </p:cNvPr>
          <p:cNvSpPr txBox="1"/>
          <p:nvPr/>
        </p:nvSpPr>
        <p:spPr>
          <a:xfrm>
            <a:off x="6366092" y="3780407"/>
            <a:ext cx="989374"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Processed</a:t>
            </a:r>
          </a:p>
          <a:p>
            <a:pPr algn="ctr" defTabSz="412750" hangingPunct="0">
              <a:lnSpc>
                <a:spcPct val="90000"/>
              </a:lnSpc>
            </a:pPr>
            <a:r>
              <a:rPr lang="en-US" sz="1500" kern="0" dirty="0">
                <a:solidFill>
                  <a:srgbClr val="4A4B4A"/>
                </a:solidFill>
                <a:latin typeface="Neue Haas Grotesk Text Pro 75 Bold"/>
                <a:sym typeface="Neue Haas Grotesk Text Pro 75 Bold"/>
              </a:rPr>
              <a:t>Files</a:t>
            </a:r>
          </a:p>
        </p:txBody>
      </p:sp>
      <p:sp>
        <p:nvSpPr>
          <p:cNvPr id="49" name="TextBox 48">
            <a:extLst>
              <a:ext uri="{FF2B5EF4-FFF2-40B4-BE49-F238E27FC236}">
                <a16:creationId xmlns:a16="http://schemas.microsoft.com/office/drawing/2014/main" id="{48116156-B007-4EBB-B4FC-96CBA825AA3F}"/>
              </a:ext>
            </a:extLst>
          </p:cNvPr>
          <p:cNvSpPr txBox="1"/>
          <p:nvPr/>
        </p:nvSpPr>
        <p:spPr>
          <a:xfrm>
            <a:off x="7958225" y="3753465"/>
            <a:ext cx="538930"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Raw</a:t>
            </a:r>
          </a:p>
          <a:p>
            <a:pPr algn="ctr" defTabSz="412750" hangingPunct="0">
              <a:lnSpc>
                <a:spcPct val="90000"/>
              </a:lnSpc>
            </a:pPr>
            <a:r>
              <a:rPr lang="en-US" sz="1500" kern="0" dirty="0">
                <a:solidFill>
                  <a:srgbClr val="4A4B4A"/>
                </a:solidFill>
                <a:latin typeface="Neue Haas Grotesk Text Pro 75 Bold"/>
                <a:sym typeface="Neue Haas Grotesk Text Pro 75 Bold"/>
              </a:rPr>
              <a:t>Files</a:t>
            </a:r>
          </a:p>
        </p:txBody>
      </p:sp>
      <p:cxnSp>
        <p:nvCxnSpPr>
          <p:cNvPr id="51" name="Straight Connector 50">
            <a:extLst>
              <a:ext uri="{FF2B5EF4-FFF2-40B4-BE49-F238E27FC236}">
                <a16:creationId xmlns:a16="http://schemas.microsoft.com/office/drawing/2014/main" id="{5488F913-3DBC-4E47-8D5D-18FF8D7D8B05}"/>
              </a:ext>
            </a:extLst>
          </p:cNvPr>
          <p:cNvCxnSpPr>
            <a:cxnSpLocks/>
          </p:cNvCxnSpPr>
          <p:nvPr/>
        </p:nvCxnSpPr>
        <p:spPr>
          <a:xfrm>
            <a:off x="7619723" y="3754956"/>
            <a:ext cx="230" cy="472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06326A0C-80C3-40EC-9A81-EAA86BBD1A59}"/>
              </a:ext>
            </a:extLst>
          </p:cNvPr>
          <p:cNvSpPr/>
          <p:nvPr/>
        </p:nvSpPr>
        <p:spPr>
          <a:xfrm>
            <a:off x="5829299" y="1112758"/>
            <a:ext cx="3446403" cy="1943811"/>
          </a:xfrm>
          <a:prstGeom prst="roundRect">
            <a:avLst/>
          </a:prstGeom>
          <a:solidFill>
            <a:schemeClr val="bg1"/>
          </a:solid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58" name="Arrow: Right 57">
            <a:extLst>
              <a:ext uri="{FF2B5EF4-FFF2-40B4-BE49-F238E27FC236}">
                <a16:creationId xmlns:a16="http://schemas.microsoft.com/office/drawing/2014/main" id="{C2905EAC-2D5D-4EEA-B842-FD1520563D0B}"/>
              </a:ext>
            </a:extLst>
          </p:cNvPr>
          <p:cNvSpPr/>
          <p:nvPr/>
        </p:nvSpPr>
        <p:spPr>
          <a:xfrm>
            <a:off x="4987604" y="4571966"/>
            <a:ext cx="496924" cy="36791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59" name="Arrow: Right 58">
            <a:extLst>
              <a:ext uri="{FF2B5EF4-FFF2-40B4-BE49-F238E27FC236}">
                <a16:creationId xmlns:a16="http://schemas.microsoft.com/office/drawing/2014/main" id="{CC26820B-54DE-468E-A848-4F4B919A00FF}"/>
              </a:ext>
            </a:extLst>
          </p:cNvPr>
          <p:cNvSpPr/>
          <p:nvPr/>
        </p:nvSpPr>
        <p:spPr>
          <a:xfrm>
            <a:off x="5002476" y="1978838"/>
            <a:ext cx="496924" cy="36791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64" name="TextBox 63">
            <a:extLst>
              <a:ext uri="{FF2B5EF4-FFF2-40B4-BE49-F238E27FC236}">
                <a16:creationId xmlns:a16="http://schemas.microsoft.com/office/drawing/2014/main" id="{E30D075C-9585-4CF2-ADD6-12AE24A607A6}"/>
              </a:ext>
            </a:extLst>
          </p:cNvPr>
          <p:cNvSpPr txBox="1"/>
          <p:nvPr/>
        </p:nvSpPr>
        <p:spPr>
          <a:xfrm>
            <a:off x="7104466" y="3310017"/>
            <a:ext cx="1144865"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Data     Lake</a:t>
            </a:r>
          </a:p>
        </p:txBody>
      </p:sp>
      <p:sp>
        <p:nvSpPr>
          <p:cNvPr id="66" name="Arrow: Right 65">
            <a:extLst>
              <a:ext uri="{FF2B5EF4-FFF2-40B4-BE49-F238E27FC236}">
                <a16:creationId xmlns:a16="http://schemas.microsoft.com/office/drawing/2014/main" id="{F6A3858D-7776-4EDB-AF4C-726F64C03DDA}"/>
              </a:ext>
            </a:extLst>
          </p:cNvPr>
          <p:cNvSpPr/>
          <p:nvPr/>
        </p:nvSpPr>
        <p:spPr>
          <a:xfrm>
            <a:off x="1682623" y="3205375"/>
            <a:ext cx="496924" cy="36791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pic>
        <p:nvPicPr>
          <p:cNvPr id="23" name="Picture 22">
            <a:extLst>
              <a:ext uri="{FF2B5EF4-FFF2-40B4-BE49-F238E27FC236}">
                <a16:creationId xmlns:a16="http://schemas.microsoft.com/office/drawing/2014/main" id="{8F829E11-673E-48FD-9263-5EC4F5B00BEE}"/>
              </a:ext>
            </a:extLst>
          </p:cNvPr>
          <p:cNvPicPr>
            <a:picLocks noChangeAspect="1"/>
          </p:cNvPicPr>
          <p:nvPr/>
        </p:nvPicPr>
        <p:blipFill>
          <a:blip r:embed="rId7"/>
          <a:stretch>
            <a:fillRect/>
          </a:stretch>
        </p:blipFill>
        <p:spPr>
          <a:xfrm>
            <a:off x="440002" y="1744713"/>
            <a:ext cx="741873" cy="710201"/>
          </a:xfrm>
          <a:prstGeom prst="rect">
            <a:avLst/>
          </a:prstGeom>
        </p:spPr>
      </p:pic>
      <p:sp>
        <p:nvSpPr>
          <p:cNvPr id="81" name="TextBox 80">
            <a:extLst>
              <a:ext uri="{FF2B5EF4-FFF2-40B4-BE49-F238E27FC236}">
                <a16:creationId xmlns:a16="http://schemas.microsoft.com/office/drawing/2014/main" id="{B5D64803-9AB0-4524-84EB-113270D9A51E}"/>
              </a:ext>
            </a:extLst>
          </p:cNvPr>
          <p:cNvSpPr txBox="1"/>
          <p:nvPr/>
        </p:nvSpPr>
        <p:spPr>
          <a:xfrm>
            <a:off x="6304108" y="494339"/>
            <a:ext cx="2983510" cy="507831"/>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Data Platform</a:t>
            </a:r>
          </a:p>
          <a:p>
            <a:pPr algn="ctr" defTabSz="412750" hangingPunct="0">
              <a:lnSpc>
                <a:spcPct val="90000"/>
              </a:lnSpc>
            </a:pPr>
            <a:r>
              <a:rPr lang="en-US" sz="1500" b="1" kern="0" dirty="0">
                <a:solidFill>
                  <a:srgbClr val="4A4B4A"/>
                </a:solidFill>
                <a:latin typeface="Neue Haas Grotesk Text Pro 75 Bold"/>
                <a:sym typeface="Neue Haas Grotesk Text Pro 75 Bold"/>
              </a:rPr>
              <a:t>(Lambda &amp; Data Lake Architecture)</a:t>
            </a:r>
          </a:p>
        </p:txBody>
      </p:sp>
      <p:sp>
        <p:nvSpPr>
          <p:cNvPr id="84" name="TextBox 83">
            <a:extLst>
              <a:ext uri="{FF2B5EF4-FFF2-40B4-BE49-F238E27FC236}">
                <a16:creationId xmlns:a16="http://schemas.microsoft.com/office/drawing/2014/main" id="{4B13B5C6-07AD-4514-BD7A-EC90AFC27BB3}"/>
              </a:ext>
            </a:extLst>
          </p:cNvPr>
          <p:cNvSpPr txBox="1"/>
          <p:nvPr/>
        </p:nvSpPr>
        <p:spPr>
          <a:xfrm>
            <a:off x="113519" y="5582998"/>
            <a:ext cx="1511952" cy="300082"/>
          </a:xfrm>
          <a:prstGeom prst="rect">
            <a:avLst/>
          </a:prstGeom>
          <a:noFill/>
        </p:spPr>
        <p:txBody>
          <a:bodyPr wrap="non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Web Application</a:t>
            </a:r>
          </a:p>
        </p:txBody>
      </p:sp>
      <p:sp>
        <p:nvSpPr>
          <p:cNvPr id="88" name="TextBox 87">
            <a:extLst>
              <a:ext uri="{FF2B5EF4-FFF2-40B4-BE49-F238E27FC236}">
                <a16:creationId xmlns:a16="http://schemas.microsoft.com/office/drawing/2014/main" id="{2A6CBCD2-AB59-48D3-A629-D98087E48D24}"/>
              </a:ext>
            </a:extLst>
          </p:cNvPr>
          <p:cNvSpPr txBox="1"/>
          <p:nvPr/>
        </p:nvSpPr>
        <p:spPr>
          <a:xfrm>
            <a:off x="6220852" y="4378532"/>
            <a:ext cx="2884587" cy="300082"/>
          </a:xfrm>
          <a:prstGeom prst="rect">
            <a:avLst/>
          </a:prstGeom>
          <a:noFill/>
        </p:spPr>
        <p:txBody>
          <a:bodyPr wrap="square" rtlCol="0">
            <a:spAutoFit/>
          </a:bodyPr>
          <a:lstStyle/>
          <a:p>
            <a:pPr algn="ctr" defTabSz="412750" hangingPunct="0">
              <a:lnSpc>
                <a:spcPct val="90000"/>
              </a:lnSpc>
            </a:pPr>
            <a:r>
              <a:rPr lang="en-US" sz="1500" b="1" kern="0" dirty="0">
                <a:solidFill>
                  <a:srgbClr val="4A4B4A"/>
                </a:solidFill>
                <a:latin typeface="Neue Haas Grotesk Text Pro 75 Bold"/>
                <a:sym typeface="Neue Haas Grotesk Text Pro 75 Bold"/>
              </a:rPr>
              <a:t>AWS S3/Azure/GCP Storage</a:t>
            </a:r>
          </a:p>
        </p:txBody>
      </p:sp>
      <p:pic>
        <p:nvPicPr>
          <p:cNvPr id="90" name="Picture 89">
            <a:extLst>
              <a:ext uri="{FF2B5EF4-FFF2-40B4-BE49-F238E27FC236}">
                <a16:creationId xmlns:a16="http://schemas.microsoft.com/office/drawing/2014/main" id="{53E57F9F-CDC2-467D-B4BA-039722801BFD}"/>
              </a:ext>
            </a:extLst>
          </p:cNvPr>
          <p:cNvPicPr>
            <a:picLocks noChangeAspect="1"/>
          </p:cNvPicPr>
          <p:nvPr/>
        </p:nvPicPr>
        <p:blipFill>
          <a:blip r:embed="rId8"/>
          <a:stretch>
            <a:fillRect/>
          </a:stretch>
        </p:blipFill>
        <p:spPr>
          <a:xfrm>
            <a:off x="6027782" y="1645720"/>
            <a:ext cx="547930" cy="595675"/>
          </a:xfrm>
          <a:prstGeom prst="rect">
            <a:avLst/>
          </a:prstGeom>
        </p:spPr>
      </p:pic>
      <p:sp>
        <p:nvSpPr>
          <p:cNvPr id="91" name="TextBox 90">
            <a:extLst>
              <a:ext uri="{FF2B5EF4-FFF2-40B4-BE49-F238E27FC236}">
                <a16:creationId xmlns:a16="http://schemas.microsoft.com/office/drawing/2014/main" id="{683E0A59-10FE-4EEA-BE8E-EA8240AA21C4}"/>
              </a:ext>
            </a:extLst>
          </p:cNvPr>
          <p:cNvSpPr txBox="1"/>
          <p:nvPr/>
        </p:nvSpPr>
        <p:spPr>
          <a:xfrm>
            <a:off x="5800015" y="2259245"/>
            <a:ext cx="1184940"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Raw/staging</a:t>
            </a:r>
          </a:p>
          <a:p>
            <a:pPr algn="ctr" defTabSz="412750" hangingPunct="0">
              <a:lnSpc>
                <a:spcPct val="90000"/>
              </a:lnSpc>
            </a:pPr>
            <a:r>
              <a:rPr lang="en-US" sz="1500" kern="0" dirty="0">
                <a:solidFill>
                  <a:srgbClr val="4A4B4A"/>
                </a:solidFill>
                <a:latin typeface="Neue Haas Grotesk Text Pro 75 Bold"/>
                <a:sym typeface="Neue Haas Grotesk Text Pro 75 Bold"/>
              </a:rPr>
              <a:t>Data</a:t>
            </a:r>
          </a:p>
        </p:txBody>
      </p:sp>
      <p:pic>
        <p:nvPicPr>
          <p:cNvPr id="93" name="Picture 92">
            <a:extLst>
              <a:ext uri="{FF2B5EF4-FFF2-40B4-BE49-F238E27FC236}">
                <a16:creationId xmlns:a16="http://schemas.microsoft.com/office/drawing/2014/main" id="{5EA318E1-7097-4A39-9932-4747C88596E1}"/>
              </a:ext>
            </a:extLst>
          </p:cNvPr>
          <p:cNvPicPr>
            <a:picLocks noChangeAspect="1"/>
          </p:cNvPicPr>
          <p:nvPr/>
        </p:nvPicPr>
        <p:blipFill>
          <a:blip r:embed="rId9"/>
          <a:stretch>
            <a:fillRect/>
          </a:stretch>
        </p:blipFill>
        <p:spPr>
          <a:xfrm>
            <a:off x="7254837" y="1609712"/>
            <a:ext cx="595325" cy="652303"/>
          </a:xfrm>
          <a:prstGeom prst="rect">
            <a:avLst/>
          </a:prstGeom>
        </p:spPr>
      </p:pic>
      <p:sp>
        <p:nvSpPr>
          <p:cNvPr id="94" name="TextBox 93">
            <a:extLst>
              <a:ext uri="{FF2B5EF4-FFF2-40B4-BE49-F238E27FC236}">
                <a16:creationId xmlns:a16="http://schemas.microsoft.com/office/drawing/2014/main" id="{376230A2-5999-4E1C-9D82-57A5BD2D2D1A}"/>
              </a:ext>
            </a:extLst>
          </p:cNvPr>
          <p:cNvSpPr txBox="1"/>
          <p:nvPr/>
        </p:nvSpPr>
        <p:spPr>
          <a:xfrm>
            <a:off x="7089658" y="2289007"/>
            <a:ext cx="1040670"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Modeled </a:t>
            </a:r>
          </a:p>
          <a:p>
            <a:pPr algn="ctr" defTabSz="412750" hangingPunct="0">
              <a:lnSpc>
                <a:spcPct val="90000"/>
              </a:lnSpc>
            </a:pPr>
            <a:r>
              <a:rPr lang="en-US" sz="1500" kern="0" dirty="0">
                <a:solidFill>
                  <a:srgbClr val="4A4B4A"/>
                </a:solidFill>
                <a:latin typeface="Neue Haas Grotesk Text Pro 75 Bold"/>
                <a:sym typeface="Neue Haas Grotesk Text Pro 75 Bold"/>
              </a:rPr>
              <a:t>detail data</a:t>
            </a:r>
          </a:p>
        </p:txBody>
      </p:sp>
      <p:pic>
        <p:nvPicPr>
          <p:cNvPr id="96" name="Picture 95">
            <a:extLst>
              <a:ext uri="{FF2B5EF4-FFF2-40B4-BE49-F238E27FC236}">
                <a16:creationId xmlns:a16="http://schemas.microsoft.com/office/drawing/2014/main" id="{C7527A24-8BC0-4EF0-8841-B5A89C79A4FC}"/>
              </a:ext>
            </a:extLst>
          </p:cNvPr>
          <p:cNvPicPr>
            <a:picLocks noChangeAspect="1"/>
          </p:cNvPicPr>
          <p:nvPr/>
        </p:nvPicPr>
        <p:blipFill>
          <a:blip r:embed="rId10"/>
          <a:stretch>
            <a:fillRect/>
          </a:stretch>
        </p:blipFill>
        <p:spPr>
          <a:xfrm>
            <a:off x="8396574" y="1653972"/>
            <a:ext cx="612882" cy="663038"/>
          </a:xfrm>
          <a:prstGeom prst="rect">
            <a:avLst/>
          </a:prstGeom>
        </p:spPr>
      </p:pic>
      <p:sp>
        <p:nvSpPr>
          <p:cNvPr id="97" name="TextBox 96">
            <a:extLst>
              <a:ext uri="{FF2B5EF4-FFF2-40B4-BE49-F238E27FC236}">
                <a16:creationId xmlns:a16="http://schemas.microsoft.com/office/drawing/2014/main" id="{E9A449B4-C2F4-4E39-9FCE-E7A4DBDE8A04}"/>
              </a:ext>
            </a:extLst>
          </p:cNvPr>
          <p:cNvSpPr txBox="1"/>
          <p:nvPr/>
        </p:nvSpPr>
        <p:spPr>
          <a:xfrm>
            <a:off x="8249171" y="2297750"/>
            <a:ext cx="1005404" cy="507831"/>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Analytics</a:t>
            </a:r>
          </a:p>
          <a:p>
            <a:pPr algn="ctr" defTabSz="412750" hangingPunct="0">
              <a:lnSpc>
                <a:spcPct val="90000"/>
              </a:lnSpc>
            </a:pPr>
            <a:r>
              <a:rPr lang="en-US" sz="1500" kern="0" dirty="0">
                <a:solidFill>
                  <a:srgbClr val="4A4B4A"/>
                </a:solidFill>
                <a:latin typeface="Neue Haas Grotesk Text Pro 75 Bold"/>
                <a:sym typeface="Neue Haas Grotesk Text Pro 75 Bold"/>
              </a:rPr>
              <a:t>Data Mart</a:t>
            </a:r>
          </a:p>
        </p:txBody>
      </p:sp>
      <p:pic>
        <p:nvPicPr>
          <p:cNvPr id="99" name="Picture 98">
            <a:extLst>
              <a:ext uri="{FF2B5EF4-FFF2-40B4-BE49-F238E27FC236}">
                <a16:creationId xmlns:a16="http://schemas.microsoft.com/office/drawing/2014/main" id="{FA290F47-627A-4D15-B2A8-1F9CDAB345E7}"/>
              </a:ext>
            </a:extLst>
          </p:cNvPr>
          <p:cNvPicPr>
            <a:picLocks noChangeAspect="1"/>
          </p:cNvPicPr>
          <p:nvPr/>
        </p:nvPicPr>
        <p:blipFill>
          <a:blip r:embed="rId11"/>
          <a:stretch>
            <a:fillRect/>
          </a:stretch>
        </p:blipFill>
        <p:spPr>
          <a:xfrm>
            <a:off x="5574583" y="4634152"/>
            <a:ext cx="591342" cy="578128"/>
          </a:xfrm>
          <a:prstGeom prst="rect">
            <a:avLst/>
          </a:prstGeom>
        </p:spPr>
      </p:pic>
      <p:sp>
        <p:nvSpPr>
          <p:cNvPr id="103" name="TextBox 102">
            <a:extLst>
              <a:ext uri="{FF2B5EF4-FFF2-40B4-BE49-F238E27FC236}">
                <a16:creationId xmlns:a16="http://schemas.microsoft.com/office/drawing/2014/main" id="{4675899D-97B8-415F-A5FC-FAC90ADC3453}"/>
              </a:ext>
            </a:extLst>
          </p:cNvPr>
          <p:cNvSpPr txBox="1"/>
          <p:nvPr/>
        </p:nvSpPr>
        <p:spPr>
          <a:xfrm>
            <a:off x="6732008" y="5904522"/>
            <a:ext cx="1786066" cy="300082"/>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Catalog &amp; Discovery</a:t>
            </a:r>
          </a:p>
        </p:txBody>
      </p:sp>
      <p:pic>
        <p:nvPicPr>
          <p:cNvPr id="105" name="Picture 104">
            <a:extLst>
              <a:ext uri="{FF2B5EF4-FFF2-40B4-BE49-F238E27FC236}">
                <a16:creationId xmlns:a16="http://schemas.microsoft.com/office/drawing/2014/main" id="{08CB6084-D60B-40AE-A820-37040D648680}"/>
              </a:ext>
            </a:extLst>
          </p:cNvPr>
          <p:cNvPicPr>
            <a:picLocks noChangeAspect="1"/>
          </p:cNvPicPr>
          <p:nvPr/>
        </p:nvPicPr>
        <p:blipFill>
          <a:blip r:embed="rId12"/>
          <a:stretch>
            <a:fillRect/>
          </a:stretch>
        </p:blipFill>
        <p:spPr>
          <a:xfrm>
            <a:off x="7211325" y="5374132"/>
            <a:ext cx="522808" cy="433548"/>
          </a:xfrm>
          <a:prstGeom prst="rect">
            <a:avLst/>
          </a:prstGeom>
        </p:spPr>
      </p:pic>
      <p:pic>
        <p:nvPicPr>
          <p:cNvPr id="107" name="Picture 106">
            <a:extLst>
              <a:ext uri="{FF2B5EF4-FFF2-40B4-BE49-F238E27FC236}">
                <a16:creationId xmlns:a16="http://schemas.microsoft.com/office/drawing/2014/main" id="{007E1002-76DF-4BD3-84F9-EEC3126BC73C}"/>
              </a:ext>
            </a:extLst>
          </p:cNvPr>
          <p:cNvPicPr>
            <a:picLocks noChangeAspect="1"/>
          </p:cNvPicPr>
          <p:nvPr/>
        </p:nvPicPr>
        <p:blipFill>
          <a:blip r:embed="rId13"/>
          <a:stretch>
            <a:fillRect/>
          </a:stretch>
        </p:blipFill>
        <p:spPr>
          <a:xfrm>
            <a:off x="8471560" y="5219841"/>
            <a:ext cx="702821" cy="759165"/>
          </a:xfrm>
          <a:prstGeom prst="rect">
            <a:avLst/>
          </a:prstGeom>
        </p:spPr>
      </p:pic>
      <p:sp>
        <p:nvSpPr>
          <p:cNvPr id="108" name="TextBox 107">
            <a:extLst>
              <a:ext uri="{FF2B5EF4-FFF2-40B4-BE49-F238E27FC236}">
                <a16:creationId xmlns:a16="http://schemas.microsoft.com/office/drawing/2014/main" id="{5F299069-9585-440B-B063-0ED3143C4BD0}"/>
              </a:ext>
            </a:extLst>
          </p:cNvPr>
          <p:cNvSpPr txBox="1"/>
          <p:nvPr/>
        </p:nvSpPr>
        <p:spPr>
          <a:xfrm>
            <a:off x="8482516" y="5904522"/>
            <a:ext cx="793807" cy="300082"/>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Lineage</a:t>
            </a:r>
          </a:p>
        </p:txBody>
      </p:sp>
      <p:sp>
        <p:nvSpPr>
          <p:cNvPr id="109" name="Arrow: Right 108">
            <a:extLst>
              <a:ext uri="{FF2B5EF4-FFF2-40B4-BE49-F238E27FC236}">
                <a16:creationId xmlns:a16="http://schemas.microsoft.com/office/drawing/2014/main" id="{3E78E510-3CAB-40B6-A67D-B22C2F067F84}"/>
              </a:ext>
            </a:extLst>
          </p:cNvPr>
          <p:cNvSpPr/>
          <p:nvPr/>
        </p:nvSpPr>
        <p:spPr>
          <a:xfrm rot="16200000">
            <a:off x="7428435" y="3095527"/>
            <a:ext cx="496924" cy="367917"/>
          </a:xfrm>
          <a:prstGeom prst="rightArrow">
            <a:avLst/>
          </a:prstGeom>
          <a:solidFill>
            <a:srgbClr val="FFC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2750" hangingPunct="0">
              <a:lnSpc>
                <a:spcPct val="90000"/>
              </a:lnSpc>
            </a:pPr>
            <a:endParaRPr lang="en-US" sz="4500" kern="0">
              <a:solidFill>
                <a:srgbClr val="FEFFFE"/>
              </a:solidFill>
              <a:latin typeface="Neue Haas Grotesk Text Pro"/>
              <a:sym typeface="Neue Haas Grotesk Text Pro 75 Bold"/>
            </a:endParaRPr>
          </a:p>
        </p:txBody>
      </p:sp>
      <p:sp>
        <p:nvSpPr>
          <p:cNvPr id="110" name="TextBox 109">
            <a:extLst>
              <a:ext uri="{FF2B5EF4-FFF2-40B4-BE49-F238E27FC236}">
                <a16:creationId xmlns:a16="http://schemas.microsoft.com/office/drawing/2014/main" id="{DCFDADDF-48DB-4C97-8AA0-BCB97E3CEFCD}"/>
              </a:ext>
            </a:extLst>
          </p:cNvPr>
          <p:cNvSpPr txBox="1"/>
          <p:nvPr/>
        </p:nvSpPr>
        <p:spPr>
          <a:xfrm>
            <a:off x="75038" y="38297"/>
            <a:ext cx="6267450" cy="369332"/>
          </a:xfrm>
          <a:prstGeom prst="rect">
            <a:avLst/>
          </a:prstGeom>
          <a:noFill/>
        </p:spPr>
        <p:txBody>
          <a:bodyPr wrap="square">
            <a:spAutoFit/>
          </a:bodyPr>
          <a:lstStyle/>
          <a:p>
            <a:pPr algn="l"/>
            <a:r>
              <a:rPr lang="en-US" sz="1800" b="1" i="0" dirty="0">
                <a:solidFill>
                  <a:srgbClr val="212529"/>
                </a:solidFill>
                <a:effectLst/>
                <a:latin typeface="Arial" panose="020B0604020202020204" pitchFamily="34" charset="0"/>
              </a:rPr>
              <a:t>System Architecture Diagram</a:t>
            </a:r>
            <a:endParaRPr lang="en-US" sz="1600" b="1" i="0" dirty="0">
              <a:solidFill>
                <a:srgbClr val="212529"/>
              </a:solidFill>
              <a:effectLst/>
              <a:latin typeface="Arial" panose="020B0604020202020204" pitchFamily="34" charset="0"/>
            </a:endParaRPr>
          </a:p>
        </p:txBody>
      </p:sp>
      <p:pic>
        <p:nvPicPr>
          <p:cNvPr id="113" name="Picture 112">
            <a:extLst>
              <a:ext uri="{FF2B5EF4-FFF2-40B4-BE49-F238E27FC236}">
                <a16:creationId xmlns:a16="http://schemas.microsoft.com/office/drawing/2014/main" id="{FC63DD8C-032F-44DE-90A0-0319FC79C653}"/>
              </a:ext>
            </a:extLst>
          </p:cNvPr>
          <p:cNvPicPr>
            <a:picLocks noChangeAspect="1"/>
          </p:cNvPicPr>
          <p:nvPr/>
        </p:nvPicPr>
        <p:blipFill>
          <a:blip r:embed="rId14"/>
          <a:stretch>
            <a:fillRect/>
          </a:stretch>
        </p:blipFill>
        <p:spPr>
          <a:xfrm>
            <a:off x="5934354" y="5270235"/>
            <a:ext cx="539544" cy="537445"/>
          </a:xfrm>
          <a:prstGeom prst="rect">
            <a:avLst/>
          </a:prstGeom>
        </p:spPr>
      </p:pic>
      <p:sp>
        <p:nvSpPr>
          <p:cNvPr id="114" name="TextBox 113">
            <a:extLst>
              <a:ext uri="{FF2B5EF4-FFF2-40B4-BE49-F238E27FC236}">
                <a16:creationId xmlns:a16="http://schemas.microsoft.com/office/drawing/2014/main" id="{892E8D8E-BDB2-4398-AB04-A562D0EF1C2E}"/>
              </a:ext>
            </a:extLst>
          </p:cNvPr>
          <p:cNvSpPr txBox="1"/>
          <p:nvPr/>
        </p:nvSpPr>
        <p:spPr>
          <a:xfrm>
            <a:off x="5751391" y="5914217"/>
            <a:ext cx="829073" cy="300082"/>
          </a:xfrm>
          <a:prstGeom prst="rect">
            <a:avLst/>
          </a:prstGeom>
          <a:noFill/>
        </p:spPr>
        <p:txBody>
          <a:bodyPr wrap="none" rtlCol="0">
            <a:spAutoFit/>
          </a:bodyPr>
          <a:lstStyle/>
          <a:p>
            <a:pPr algn="ctr" defTabSz="412750" hangingPunct="0">
              <a:lnSpc>
                <a:spcPct val="90000"/>
              </a:lnSpc>
            </a:pPr>
            <a:r>
              <a:rPr lang="en-US" sz="1500" kern="0" dirty="0">
                <a:solidFill>
                  <a:srgbClr val="4A4B4A"/>
                </a:solidFill>
                <a:latin typeface="Neue Haas Grotesk Text Pro 75 Bold"/>
                <a:sym typeface="Neue Haas Grotesk Text Pro 75 Bold"/>
              </a:rPr>
              <a:t>Security</a:t>
            </a:r>
          </a:p>
        </p:txBody>
      </p:sp>
      <p:pic>
        <p:nvPicPr>
          <p:cNvPr id="116" name="Picture 115">
            <a:extLst>
              <a:ext uri="{FF2B5EF4-FFF2-40B4-BE49-F238E27FC236}">
                <a16:creationId xmlns:a16="http://schemas.microsoft.com/office/drawing/2014/main" id="{0A50ED25-6FCA-434A-9C99-B281E4AF56BD}"/>
              </a:ext>
            </a:extLst>
          </p:cNvPr>
          <p:cNvPicPr>
            <a:picLocks noChangeAspect="1"/>
          </p:cNvPicPr>
          <p:nvPr/>
        </p:nvPicPr>
        <p:blipFill>
          <a:blip r:embed="rId15"/>
          <a:stretch>
            <a:fillRect/>
          </a:stretch>
        </p:blipFill>
        <p:spPr>
          <a:xfrm>
            <a:off x="10627413" y="3535254"/>
            <a:ext cx="714911" cy="634340"/>
          </a:xfrm>
          <a:prstGeom prst="rect">
            <a:avLst/>
          </a:prstGeom>
        </p:spPr>
      </p:pic>
      <p:sp>
        <p:nvSpPr>
          <p:cNvPr id="117" name="TextBox 116">
            <a:extLst>
              <a:ext uri="{FF2B5EF4-FFF2-40B4-BE49-F238E27FC236}">
                <a16:creationId xmlns:a16="http://schemas.microsoft.com/office/drawing/2014/main" id="{10A47325-30BF-4CD0-A0C6-D783E5137606}"/>
              </a:ext>
            </a:extLst>
          </p:cNvPr>
          <p:cNvSpPr txBox="1"/>
          <p:nvPr/>
        </p:nvSpPr>
        <p:spPr>
          <a:xfrm>
            <a:off x="10507883" y="4213510"/>
            <a:ext cx="979755" cy="258532"/>
          </a:xfrm>
          <a:prstGeom prst="rect">
            <a:avLst/>
          </a:prstGeom>
          <a:noFill/>
        </p:spPr>
        <p:txBody>
          <a:bodyPr wrap="none" rtlCol="0">
            <a:spAutoFit/>
          </a:bodyPr>
          <a:lstStyle/>
          <a:p>
            <a:pPr algn="ctr" defTabSz="412750" hangingPunct="0">
              <a:lnSpc>
                <a:spcPct val="90000"/>
              </a:lnSpc>
            </a:pPr>
            <a:r>
              <a:rPr lang="en-US" sz="1200" b="1" kern="0" dirty="0">
                <a:solidFill>
                  <a:srgbClr val="4A4B4A"/>
                </a:solidFill>
                <a:latin typeface="Neue Haas Grotesk Text Pro 75 Bold"/>
                <a:sym typeface="Neue Haas Grotesk Text Pro 75 Bold"/>
              </a:rPr>
              <a:t>Applications</a:t>
            </a:r>
          </a:p>
        </p:txBody>
      </p:sp>
      <p:pic>
        <p:nvPicPr>
          <p:cNvPr id="71" name="Picture 70">
            <a:extLst>
              <a:ext uri="{FF2B5EF4-FFF2-40B4-BE49-F238E27FC236}">
                <a16:creationId xmlns:a16="http://schemas.microsoft.com/office/drawing/2014/main" id="{011BADD6-4068-4C77-BC36-E925665AD0B7}"/>
              </a:ext>
            </a:extLst>
          </p:cNvPr>
          <p:cNvPicPr>
            <a:picLocks noChangeAspect="1"/>
          </p:cNvPicPr>
          <p:nvPr/>
        </p:nvPicPr>
        <p:blipFill>
          <a:blip r:embed="rId16"/>
          <a:stretch>
            <a:fillRect/>
          </a:stretch>
        </p:blipFill>
        <p:spPr>
          <a:xfrm>
            <a:off x="303349" y="4697828"/>
            <a:ext cx="961568" cy="650473"/>
          </a:xfrm>
          <a:prstGeom prst="rect">
            <a:avLst/>
          </a:prstGeom>
        </p:spPr>
      </p:pic>
      <p:pic>
        <p:nvPicPr>
          <p:cNvPr id="3" name="Picture 2">
            <a:extLst>
              <a:ext uri="{FF2B5EF4-FFF2-40B4-BE49-F238E27FC236}">
                <a16:creationId xmlns:a16="http://schemas.microsoft.com/office/drawing/2014/main" id="{4D9A42DA-2A28-40FC-8604-16F814097560}"/>
              </a:ext>
            </a:extLst>
          </p:cNvPr>
          <p:cNvPicPr>
            <a:picLocks noChangeAspect="1"/>
          </p:cNvPicPr>
          <p:nvPr/>
        </p:nvPicPr>
        <p:blipFill>
          <a:blip r:embed="rId17"/>
          <a:stretch>
            <a:fillRect/>
          </a:stretch>
        </p:blipFill>
        <p:spPr>
          <a:xfrm>
            <a:off x="2317303" y="5415281"/>
            <a:ext cx="949132" cy="368283"/>
          </a:xfrm>
          <a:prstGeom prst="rect">
            <a:avLst/>
          </a:prstGeom>
        </p:spPr>
      </p:pic>
      <p:cxnSp>
        <p:nvCxnSpPr>
          <p:cNvPr id="72" name="Straight Arrow Connector 71">
            <a:extLst>
              <a:ext uri="{FF2B5EF4-FFF2-40B4-BE49-F238E27FC236}">
                <a16:creationId xmlns:a16="http://schemas.microsoft.com/office/drawing/2014/main" id="{FF41DD24-0CC7-4309-8AB1-3139B339A3A6}"/>
              </a:ext>
            </a:extLst>
          </p:cNvPr>
          <p:cNvCxnSpPr>
            <a:cxnSpLocks/>
          </p:cNvCxnSpPr>
          <p:nvPr/>
        </p:nvCxnSpPr>
        <p:spPr>
          <a:xfrm flipH="1">
            <a:off x="9641843" y="4378532"/>
            <a:ext cx="690241" cy="0"/>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40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338</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Neue Haas Grotesk Text Pro 75 Bold</vt:lpstr>
      <vt:lpstr>Arial</vt:lpstr>
      <vt:lpstr>Calibri</vt:lpstr>
      <vt:lpstr>Calibri Light</vt:lpstr>
      <vt:lpstr>Neue Haas Grotesk Text Pro</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Sudarsan Pula</dc:creator>
  <cp:lastModifiedBy>Sudarsan Pula</cp:lastModifiedBy>
  <cp:revision>8</cp:revision>
  <dcterms:created xsi:type="dcterms:W3CDTF">2022-03-07T07:19:46Z</dcterms:created>
  <dcterms:modified xsi:type="dcterms:W3CDTF">2022-04-18T16:14:41Z</dcterms:modified>
</cp:coreProperties>
</file>