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66" r:id="rId4"/>
    <p:sldId id="267" r:id="rId5"/>
    <p:sldId id="269" r:id="rId6"/>
    <p:sldId id="265" r:id="rId7"/>
    <p:sldId id="258" r:id="rId8"/>
    <p:sldId id="261" r:id="rId9"/>
    <p:sldId id="262" r:id="rId10"/>
    <p:sldId id="263" r:id="rId11"/>
    <p:sldId id="259" r:id="rId12"/>
    <p:sldId id="271" r:id="rId13"/>
    <p:sldId id="272" r:id="rId14"/>
    <p:sldId id="274" r:id="rId15"/>
    <p:sldId id="275" r:id="rId16"/>
    <p:sldId id="273" r:id="rId17"/>
    <p:sldId id="276" r:id="rId18"/>
    <p:sldId id="264" r:id="rId19"/>
    <p:sldId id="270" r:id="rId20"/>
    <p:sldId id="278"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493990-4E57-431D-B680-9C5172A07CA8}" v="74" dt="2019-12-02T00:58:11.0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4" autoAdjust="0"/>
    <p:restoredTop sz="95232" autoAdjust="0"/>
  </p:normalViewPr>
  <p:slideViewPr>
    <p:cSldViewPr snapToGrid="0">
      <p:cViewPr varScale="1">
        <p:scale>
          <a:sx n="82" d="100"/>
          <a:sy n="82" d="100"/>
        </p:scale>
        <p:origin x="58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F17D70-874D-4C1D-9B62-C4FADAACDEC1}" type="datetimeFigureOut">
              <a:rPr lang="en-US" smtClean="0"/>
              <a:t>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4C03D-2155-461B-9FBC-3BF24957951B}" type="slidenum">
              <a:rPr lang="en-US" smtClean="0"/>
              <a:t>‹#›</a:t>
            </a:fld>
            <a:endParaRPr lang="en-US"/>
          </a:p>
        </p:txBody>
      </p:sp>
    </p:spTree>
    <p:extLst>
      <p:ext uri="{BB962C8B-B14F-4D97-AF65-F5344CB8AC3E}">
        <p14:creationId xmlns:p14="http://schemas.microsoft.com/office/powerpoint/2010/main" val="1394558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log.yelp.com/2011/10/harvard-study-yelp-drives-demand-for-independent-restaurant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https://blog.yelp.com/2011/10/harvard-study-yelp-drives-demand-for-independent-restaurants</a:t>
            </a:r>
            <a:endParaRPr lang="en-US" dirty="0"/>
          </a:p>
        </p:txBody>
      </p:sp>
      <p:sp>
        <p:nvSpPr>
          <p:cNvPr id="4" name="Slide Number Placeholder 3"/>
          <p:cNvSpPr>
            <a:spLocks noGrp="1"/>
          </p:cNvSpPr>
          <p:nvPr>
            <p:ph type="sldNum" sz="quarter" idx="5"/>
          </p:nvPr>
        </p:nvSpPr>
        <p:spPr/>
        <p:txBody>
          <a:bodyPr/>
          <a:lstStyle/>
          <a:p>
            <a:fld id="{9904C03D-2155-461B-9FBC-3BF24957951B}" type="slidenum">
              <a:rPr lang="en-US" smtClean="0"/>
              <a:t>2</a:t>
            </a:fld>
            <a:endParaRPr lang="en-US"/>
          </a:p>
        </p:txBody>
      </p:sp>
    </p:spTree>
    <p:extLst>
      <p:ext uri="{BB962C8B-B14F-4D97-AF65-F5344CB8AC3E}">
        <p14:creationId xmlns:p14="http://schemas.microsoft.com/office/powerpoint/2010/main" val="3503652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04C03D-2155-461B-9FBC-3BF24957951B}" type="slidenum">
              <a:rPr lang="en-US" smtClean="0"/>
              <a:t>5</a:t>
            </a:fld>
            <a:endParaRPr lang="en-US"/>
          </a:p>
        </p:txBody>
      </p:sp>
    </p:spTree>
    <p:extLst>
      <p:ext uri="{BB962C8B-B14F-4D97-AF65-F5344CB8AC3E}">
        <p14:creationId xmlns:p14="http://schemas.microsoft.com/office/powerpoint/2010/main" val="1928163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04C03D-2155-461B-9FBC-3BF24957951B}" type="slidenum">
              <a:rPr lang="en-US" smtClean="0"/>
              <a:t>13</a:t>
            </a:fld>
            <a:endParaRPr lang="en-US"/>
          </a:p>
        </p:txBody>
      </p:sp>
    </p:spTree>
    <p:extLst>
      <p:ext uri="{BB962C8B-B14F-4D97-AF65-F5344CB8AC3E}">
        <p14:creationId xmlns:p14="http://schemas.microsoft.com/office/powerpoint/2010/main" val="2661603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04C03D-2155-461B-9FBC-3BF24957951B}" type="slidenum">
              <a:rPr lang="en-US" smtClean="0"/>
              <a:t>14</a:t>
            </a:fld>
            <a:endParaRPr lang="en-US"/>
          </a:p>
        </p:txBody>
      </p:sp>
    </p:spTree>
    <p:extLst>
      <p:ext uri="{BB962C8B-B14F-4D97-AF65-F5344CB8AC3E}">
        <p14:creationId xmlns:p14="http://schemas.microsoft.com/office/powerpoint/2010/main" val="2658979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increase in ratings for restaurants with low price range, will not have a significant increase in footfall</a:t>
            </a:r>
          </a:p>
          <a:p>
            <a:endParaRPr lang="en-US" dirty="0"/>
          </a:p>
          <a:p>
            <a:r>
              <a:rPr lang="en-US" dirty="0"/>
              <a:t>Where as </a:t>
            </a:r>
          </a:p>
          <a:p>
            <a:endParaRPr lang="en-US" dirty="0"/>
          </a:p>
          <a:p>
            <a:r>
              <a:rPr lang="en-US" dirty="0"/>
              <a:t>For a restaurant whose price range is average, an increase in rating will have a much higher impact.</a:t>
            </a:r>
          </a:p>
        </p:txBody>
      </p:sp>
      <p:sp>
        <p:nvSpPr>
          <p:cNvPr id="4" name="Slide Number Placeholder 3"/>
          <p:cNvSpPr>
            <a:spLocks noGrp="1"/>
          </p:cNvSpPr>
          <p:nvPr>
            <p:ph type="sldNum" sz="quarter" idx="5"/>
          </p:nvPr>
        </p:nvSpPr>
        <p:spPr/>
        <p:txBody>
          <a:bodyPr/>
          <a:lstStyle/>
          <a:p>
            <a:fld id="{9904C03D-2155-461B-9FBC-3BF24957951B}" type="slidenum">
              <a:rPr lang="en-US" smtClean="0"/>
              <a:t>15</a:t>
            </a:fld>
            <a:endParaRPr lang="en-US"/>
          </a:p>
        </p:txBody>
      </p:sp>
    </p:spTree>
    <p:extLst>
      <p:ext uri="{BB962C8B-B14F-4D97-AF65-F5344CB8AC3E}">
        <p14:creationId xmlns:p14="http://schemas.microsoft.com/office/powerpoint/2010/main" val="358530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effect of review counts on ratings depend positively on footfall. For a given rating, a higher </a:t>
            </a:r>
            <a:r>
              <a:rPr lang="en-US" dirty="0" err="1"/>
              <a:t>reviewcount</a:t>
            </a:r>
            <a:r>
              <a:rPr lang="en-US" dirty="0"/>
              <a:t> will have a positive effect on footfall.</a:t>
            </a:r>
          </a:p>
        </p:txBody>
      </p:sp>
      <p:sp>
        <p:nvSpPr>
          <p:cNvPr id="4" name="Slide Number Placeholder 3"/>
          <p:cNvSpPr>
            <a:spLocks noGrp="1"/>
          </p:cNvSpPr>
          <p:nvPr>
            <p:ph type="sldNum" sz="quarter" idx="5"/>
          </p:nvPr>
        </p:nvSpPr>
        <p:spPr/>
        <p:txBody>
          <a:bodyPr/>
          <a:lstStyle/>
          <a:p>
            <a:fld id="{9904C03D-2155-461B-9FBC-3BF24957951B}" type="slidenum">
              <a:rPr lang="en-US" smtClean="0"/>
              <a:t>16</a:t>
            </a:fld>
            <a:endParaRPr lang="en-US"/>
          </a:p>
        </p:txBody>
      </p:sp>
    </p:spTree>
    <p:extLst>
      <p:ext uri="{BB962C8B-B14F-4D97-AF65-F5344CB8AC3E}">
        <p14:creationId xmlns:p14="http://schemas.microsoft.com/office/powerpoint/2010/main" val="3229469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increase in ratings for restaurants with low price range, will not have a significant increase in footfall</a:t>
            </a:r>
          </a:p>
          <a:p>
            <a:endParaRPr lang="en-US" dirty="0"/>
          </a:p>
          <a:p>
            <a:r>
              <a:rPr lang="en-US" dirty="0"/>
              <a:t>Where as </a:t>
            </a:r>
          </a:p>
          <a:p>
            <a:endParaRPr lang="en-US" dirty="0"/>
          </a:p>
          <a:p>
            <a:r>
              <a:rPr lang="en-US" dirty="0"/>
              <a:t>For a restaurant whose price range is average, an increase in rating will have a much higher impact.</a:t>
            </a:r>
          </a:p>
          <a:p>
            <a:endParaRPr lang="en-US" dirty="0"/>
          </a:p>
        </p:txBody>
      </p:sp>
      <p:sp>
        <p:nvSpPr>
          <p:cNvPr id="4" name="Slide Number Placeholder 3"/>
          <p:cNvSpPr>
            <a:spLocks noGrp="1"/>
          </p:cNvSpPr>
          <p:nvPr>
            <p:ph type="sldNum" sz="quarter" idx="5"/>
          </p:nvPr>
        </p:nvSpPr>
        <p:spPr/>
        <p:txBody>
          <a:bodyPr/>
          <a:lstStyle/>
          <a:p>
            <a:fld id="{9904C03D-2155-461B-9FBC-3BF24957951B}" type="slidenum">
              <a:rPr lang="en-US" smtClean="0"/>
              <a:t>17</a:t>
            </a:fld>
            <a:endParaRPr lang="en-US"/>
          </a:p>
        </p:txBody>
      </p:sp>
    </p:spTree>
    <p:extLst>
      <p:ext uri="{BB962C8B-B14F-4D97-AF65-F5344CB8AC3E}">
        <p14:creationId xmlns:p14="http://schemas.microsoft.com/office/powerpoint/2010/main" val="1599568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12/2/2019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blog.yelp.com/2011/10/harvard-study-yelp-drives-demand-for-independent-restaurant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ahegel/yelp-dataset/blob/master/Predicting%20Star%20Ratings.ipynb" TargetMode="External"/><Relationship Id="rId2" Type="http://schemas.openxmlformats.org/officeDocument/2006/relationships/hyperlink" Target="https://pdfs.semanticscholar.org/7b42/3b983dca05dc7d4bae2259b986516be910a9.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yelp-dataset/yelp-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44FDB-EAC8-4404-8CA3-DEE629348E85}"/>
              </a:ext>
            </a:extLst>
          </p:cNvPr>
          <p:cNvSpPr>
            <a:spLocks noGrp="1"/>
          </p:cNvSpPr>
          <p:nvPr>
            <p:ph type="ctrTitle"/>
          </p:nvPr>
        </p:nvSpPr>
        <p:spPr>
          <a:xfrm>
            <a:off x="457200" y="4960137"/>
            <a:ext cx="7772400" cy="1463040"/>
          </a:xfrm>
        </p:spPr>
        <p:txBody>
          <a:bodyPr/>
          <a:lstStyle/>
          <a:p>
            <a:r>
              <a:rPr lang="en-US" dirty="0"/>
              <a:t>Drivers for footfall in restaurants</a:t>
            </a:r>
          </a:p>
        </p:txBody>
      </p:sp>
      <p:sp>
        <p:nvSpPr>
          <p:cNvPr id="3" name="Subtitle 2">
            <a:extLst>
              <a:ext uri="{FF2B5EF4-FFF2-40B4-BE49-F238E27FC236}">
                <a16:creationId xmlns:a16="http://schemas.microsoft.com/office/drawing/2014/main" id="{4672E097-B55E-4033-818B-59E683DDE7DE}"/>
              </a:ext>
            </a:extLst>
          </p:cNvPr>
          <p:cNvSpPr>
            <a:spLocks noGrp="1"/>
          </p:cNvSpPr>
          <p:nvPr>
            <p:ph type="subTitle" idx="1"/>
          </p:nvPr>
        </p:nvSpPr>
        <p:spPr>
          <a:xfrm>
            <a:off x="8610600" y="4960137"/>
            <a:ext cx="3581400" cy="1463040"/>
          </a:xfrm>
        </p:spPr>
        <p:txBody>
          <a:bodyPr/>
          <a:lstStyle/>
          <a:p>
            <a:r>
              <a:rPr lang="en-US" dirty="0"/>
              <a:t>Pranav, Rukmini, Sudarshan, Yuqin</a:t>
            </a:r>
          </a:p>
        </p:txBody>
      </p:sp>
    </p:spTree>
    <p:extLst>
      <p:ext uri="{BB962C8B-B14F-4D97-AF65-F5344CB8AC3E}">
        <p14:creationId xmlns:p14="http://schemas.microsoft.com/office/powerpoint/2010/main" val="506530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4B8C-5B67-4366-9FFF-3EF18E1C3570}"/>
              </a:ext>
            </a:extLst>
          </p:cNvPr>
          <p:cNvSpPr>
            <a:spLocks noGrp="1"/>
          </p:cNvSpPr>
          <p:nvPr>
            <p:ph type="title"/>
          </p:nvPr>
        </p:nvSpPr>
        <p:spPr/>
        <p:txBody>
          <a:bodyPr/>
          <a:lstStyle/>
          <a:p>
            <a:r>
              <a:rPr lang="en-US" dirty="0"/>
              <a:t>Master file: Merging both datasets</a:t>
            </a:r>
          </a:p>
        </p:txBody>
      </p:sp>
      <p:sp>
        <p:nvSpPr>
          <p:cNvPr id="9" name="TextBox 8">
            <a:extLst>
              <a:ext uri="{FF2B5EF4-FFF2-40B4-BE49-F238E27FC236}">
                <a16:creationId xmlns:a16="http://schemas.microsoft.com/office/drawing/2014/main" id="{87A1B87A-15AA-4B86-8CCE-A3D84140C385}"/>
              </a:ext>
            </a:extLst>
          </p:cNvPr>
          <p:cNvSpPr txBox="1"/>
          <p:nvPr/>
        </p:nvSpPr>
        <p:spPr>
          <a:xfrm>
            <a:off x="849092" y="2224794"/>
            <a:ext cx="4449739"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After cleaning the review and business files, they were merged together to get a final file at Business level</a:t>
            </a:r>
          </a:p>
          <a:p>
            <a:endParaRPr lang="en-US" sz="2400" dirty="0"/>
          </a:p>
        </p:txBody>
      </p:sp>
      <p:pic>
        <p:nvPicPr>
          <p:cNvPr id="3" name="Picture 2">
            <a:extLst>
              <a:ext uri="{FF2B5EF4-FFF2-40B4-BE49-F238E27FC236}">
                <a16:creationId xmlns:a16="http://schemas.microsoft.com/office/drawing/2014/main" id="{DC2DF26D-D5A9-4BBC-B960-74A743C77D8D}"/>
              </a:ext>
            </a:extLst>
          </p:cNvPr>
          <p:cNvPicPr>
            <a:picLocks noChangeAspect="1"/>
          </p:cNvPicPr>
          <p:nvPr/>
        </p:nvPicPr>
        <p:blipFill>
          <a:blip r:embed="rId2"/>
          <a:stretch>
            <a:fillRect/>
          </a:stretch>
        </p:blipFill>
        <p:spPr>
          <a:xfrm>
            <a:off x="513176" y="4730388"/>
            <a:ext cx="5845783" cy="1159717"/>
          </a:xfrm>
          <a:prstGeom prst="rect">
            <a:avLst/>
          </a:prstGeom>
        </p:spPr>
      </p:pic>
      <p:pic>
        <p:nvPicPr>
          <p:cNvPr id="4" name="Picture 3">
            <a:extLst>
              <a:ext uri="{FF2B5EF4-FFF2-40B4-BE49-F238E27FC236}">
                <a16:creationId xmlns:a16="http://schemas.microsoft.com/office/drawing/2014/main" id="{B30BB53C-2F6A-4603-92C4-2223ECC2120D}"/>
              </a:ext>
            </a:extLst>
          </p:cNvPr>
          <p:cNvPicPr>
            <a:picLocks noChangeAspect="1"/>
          </p:cNvPicPr>
          <p:nvPr/>
        </p:nvPicPr>
        <p:blipFill>
          <a:blip r:embed="rId3"/>
          <a:stretch>
            <a:fillRect/>
          </a:stretch>
        </p:blipFill>
        <p:spPr>
          <a:xfrm>
            <a:off x="6358959" y="4730387"/>
            <a:ext cx="5599775" cy="1159717"/>
          </a:xfrm>
          <a:prstGeom prst="rect">
            <a:avLst/>
          </a:prstGeom>
        </p:spPr>
      </p:pic>
    </p:spTree>
    <p:extLst>
      <p:ext uri="{BB962C8B-B14F-4D97-AF65-F5344CB8AC3E}">
        <p14:creationId xmlns:p14="http://schemas.microsoft.com/office/powerpoint/2010/main" val="892937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4B8C-5B67-4366-9FFF-3EF18E1C3570}"/>
              </a:ext>
            </a:extLst>
          </p:cNvPr>
          <p:cNvSpPr>
            <a:spLocks noGrp="1"/>
          </p:cNvSpPr>
          <p:nvPr>
            <p:ph type="title"/>
          </p:nvPr>
        </p:nvSpPr>
        <p:spPr/>
        <p:txBody>
          <a:bodyPr/>
          <a:lstStyle/>
          <a:p>
            <a:r>
              <a:rPr lang="en-US" dirty="0"/>
              <a:t>Create dummies</a:t>
            </a:r>
          </a:p>
        </p:txBody>
      </p:sp>
      <p:cxnSp>
        <p:nvCxnSpPr>
          <p:cNvPr id="7" name="Straight Connector 6">
            <a:extLst>
              <a:ext uri="{FF2B5EF4-FFF2-40B4-BE49-F238E27FC236}">
                <a16:creationId xmlns:a16="http://schemas.microsoft.com/office/drawing/2014/main" id="{0FB3A247-7231-432E-BDB8-292B0257141D}"/>
              </a:ext>
            </a:extLst>
          </p:cNvPr>
          <p:cNvCxnSpPr>
            <a:cxnSpLocks/>
          </p:cNvCxnSpPr>
          <p:nvPr/>
        </p:nvCxnSpPr>
        <p:spPr>
          <a:xfrm>
            <a:off x="3844420" y="1942611"/>
            <a:ext cx="0" cy="4580109"/>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7A1B87A-15AA-4B86-8CCE-A3D84140C385}"/>
              </a:ext>
            </a:extLst>
          </p:cNvPr>
          <p:cNvSpPr txBox="1"/>
          <p:nvPr/>
        </p:nvSpPr>
        <p:spPr>
          <a:xfrm>
            <a:off x="880225" y="2346419"/>
            <a:ext cx="2964191"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‘None’ was treated as a separate category</a:t>
            </a:r>
          </a:p>
          <a:p>
            <a:endParaRPr lang="en-US" sz="2400" dirty="0"/>
          </a:p>
          <a:p>
            <a:pPr marL="285750" indent="-285750">
              <a:buFont typeface="Arial" panose="020B0604020202020204" pitchFamily="34" charset="0"/>
              <a:buChar char="•"/>
            </a:pPr>
            <a:r>
              <a:rPr lang="en-US" sz="2400" dirty="0"/>
              <a:t>Pandas </a:t>
            </a:r>
            <a:r>
              <a:rPr lang="en-US" sz="2400" i="1" dirty="0"/>
              <a:t>get dummies </a:t>
            </a:r>
            <a:r>
              <a:rPr lang="en-US" sz="2400" dirty="0"/>
              <a:t>function was used to create dummies and the first category was dropped for each variable</a:t>
            </a:r>
          </a:p>
          <a:p>
            <a:pPr marL="285750" indent="-285750">
              <a:buFont typeface="Arial" panose="020B0604020202020204" pitchFamily="34" charset="0"/>
              <a:buChar char="•"/>
            </a:pPr>
            <a:endParaRPr lang="en-US" sz="2400" dirty="0"/>
          </a:p>
        </p:txBody>
      </p:sp>
      <p:pic>
        <p:nvPicPr>
          <p:cNvPr id="3" name="Picture 2">
            <a:extLst>
              <a:ext uri="{FF2B5EF4-FFF2-40B4-BE49-F238E27FC236}">
                <a16:creationId xmlns:a16="http://schemas.microsoft.com/office/drawing/2014/main" id="{5F9D103C-B4C2-4D90-9D4F-04733191F6EE}"/>
              </a:ext>
            </a:extLst>
          </p:cNvPr>
          <p:cNvPicPr>
            <a:picLocks noChangeAspect="1"/>
          </p:cNvPicPr>
          <p:nvPr/>
        </p:nvPicPr>
        <p:blipFill>
          <a:blip r:embed="rId2"/>
          <a:stretch>
            <a:fillRect/>
          </a:stretch>
        </p:blipFill>
        <p:spPr>
          <a:xfrm>
            <a:off x="4292753" y="2885504"/>
            <a:ext cx="7361719" cy="1611312"/>
          </a:xfrm>
          <a:prstGeom prst="rect">
            <a:avLst/>
          </a:prstGeom>
        </p:spPr>
      </p:pic>
    </p:spTree>
    <p:extLst>
      <p:ext uri="{BB962C8B-B14F-4D97-AF65-F5344CB8AC3E}">
        <p14:creationId xmlns:p14="http://schemas.microsoft.com/office/powerpoint/2010/main" val="1486370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4B8C-5B67-4366-9FFF-3EF18E1C3570}"/>
              </a:ext>
            </a:extLst>
          </p:cNvPr>
          <p:cNvSpPr>
            <a:spLocks noGrp="1"/>
          </p:cNvSpPr>
          <p:nvPr>
            <p:ph type="title"/>
          </p:nvPr>
        </p:nvSpPr>
        <p:spPr/>
        <p:txBody>
          <a:bodyPr/>
          <a:lstStyle/>
          <a:p>
            <a:r>
              <a:rPr lang="en-US" dirty="0"/>
              <a:t>Linear Regression</a:t>
            </a:r>
          </a:p>
        </p:txBody>
      </p:sp>
      <p:cxnSp>
        <p:nvCxnSpPr>
          <p:cNvPr id="7" name="Straight Connector 6">
            <a:extLst>
              <a:ext uri="{FF2B5EF4-FFF2-40B4-BE49-F238E27FC236}">
                <a16:creationId xmlns:a16="http://schemas.microsoft.com/office/drawing/2014/main" id="{0FB3A247-7231-432E-BDB8-292B0257141D}"/>
              </a:ext>
            </a:extLst>
          </p:cNvPr>
          <p:cNvCxnSpPr>
            <a:cxnSpLocks/>
          </p:cNvCxnSpPr>
          <p:nvPr/>
        </p:nvCxnSpPr>
        <p:spPr>
          <a:xfrm>
            <a:off x="3844420" y="1942611"/>
            <a:ext cx="0" cy="4580109"/>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7A1B87A-15AA-4B86-8CCE-A3D84140C385}"/>
              </a:ext>
            </a:extLst>
          </p:cNvPr>
          <p:cNvSpPr txBox="1"/>
          <p:nvPr/>
        </p:nvSpPr>
        <p:spPr>
          <a:xfrm>
            <a:off x="880225" y="2346419"/>
            <a:ext cx="2824257"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Multiple linear regression was run with </a:t>
            </a:r>
            <a:r>
              <a:rPr lang="en-US" sz="2400" dirty="0">
                <a:solidFill>
                  <a:schemeClr val="accent2"/>
                </a:solidFill>
              </a:rPr>
              <a:t>footfalls</a:t>
            </a:r>
            <a:r>
              <a:rPr lang="en-US" sz="2400" dirty="0"/>
              <a:t> as target (count of user ID)</a:t>
            </a:r>
          </a:p>
          <a:p>
            <a:endParaRPr lang="en-US" sz="2400" dirty="0"/>
          </a:p>
          <a:p>
            <a:pPr marL="285750" indent="-285750">
              <a:buFont typeface="Arial" panose="020B0604020202020204" pitchFamily="34" charset="0"/>
              <a:buChar char="•"/>
            </a:pPr>
            <a:r>
              <a:rPr lang="en-US" sz="2400" dirty="0"/>
              <a:t>r squared: we can explain </a:t>
            </a:r>
            <a:r>
              <a:rPr lang="en-US" sz="2400" dirty="0">
                <a:solidFill>
                  <a:schemeClr val="accent2"/>
                </a:solidFill>
              </a:rPr>
              <a:t>68%</a:t>
            </a:r>
            <a:r>
              <a:rPr lang="en-US" sz="2400" dirty="0"/>
              <a:t> of the variance in the target variable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endParaRPr lang="en-US" sz="2400" dirty="0"/>
          </a:p>
        </p:txBody>
      </p:sp>
      <p:pic>
        <p:nvPicPr>
          <p:cNvPr id="4" name="Picture 3">
            <a:extLst>
              <a:ext uri="{FF2B5EF4-FFF2-40B4-BE49-F238E27FC236}">
                <a16:creationId xmlns:a16="http://schemas.microsoft.com/office/drawing/2014/main" id="{C8B29F55-3039-43F4-9404-31CBE3A5CC4B}"/>
              </a:ext>
            </a:extLst>
          </p:cNvPr>
          <p:cNvPicPr>
            <a:picLocks noChangeAspect="1"/>
          </p:cNvPicPr>
          <p:nvPr/>
        </p:nvPicPr>
        <p:blipFill>
          <a:blip r:embed="rId2"/>
          <a:stretch>
            <a:fillRect/>
          </a:stretch>
        </p:blipFill>
        <p:spPr>
          <a:xfrm>
            <a:off x="5349852" y="2214431"/>
            <a:ext cx="4924425" cy="2905125"/>
          </a:xfrm>
          <a:prstGeom prst="rect">
            <a:avLst/>
          </a:prstGeom>
        </p:spPr>
      </p:pic>
    </p:spTree>
    <p:extLst>
      <p:ext uri="{BB962C8B-B14F-4D97-AF65-F5344CB8AC3E}">
        <p14:creationId xmlns:p14="http://schemas.microsoft.com/office/powerpoint/2010/main" val="2824985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4B8C-5B67-4366-9FFF-3EF18E1C3570}"/>
              </a:ext>
            </a:extLst>
          </p:cNvPr>
          <p:cNvSpPr>
            <a:spLocks noGrp="1"/>
          </p:cNvSpPr>
          <p:nvPr>
            <p:ph type="title"/>
          </p:nvPr>
        </p:nvSpPr>
        <p:spPr>
          <a:xfrm>
            <a:off x="880226" y="442995"/>
            <a:ext cx="9720072" cy="1499616"/>
          </a:xfrm>
        </p:spPr>
        <p:txBody>
          <a:bodyPr/>
          <a:lstStyle/>
          <a:p>
            <a:r>
              <a:rPr lang="en-US" dirty="0"/>
              <a:t>Linear Regression</a:t>
            </a:r>
          </a:p>
        </p:txBody>
      </p:sp>
      <p:cxnSp>
        <p:nvCxnSpPr>
          <p:cNvPr id="7" name="Straight Connector 6">
            <a:extLst>
              <a:ext uri="{FF2B5EF4-FFF2-40B4-BE49-F238E27FC236}">
                <a16:creationId xmlns:a16="http://schemas.microsoft.com/office/drawing/2014/main" id="{0FB3A247-7231-432E-BDB8-292B0257141D}"/>
              </a:ext>
            </a:extLst>
          </p:cNvPr>
          <p:cNvCxnSpPr>
            <a:cxnSpLocks/>
          </p:cNvCxnSpPr>
          <p:nvPr/>
        </p:nvCxnSpPr>
        <p:spPr>
          <a:xfrm>
            <a:off x="5494800" y="1942611"/>
            <a:ext cx="0" cy="4580109"/>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7A1B87A-15AA-4B86-8CCE-A3D84140C385}"/>
              </a:ext>
            </a:extLst>
          </p:cNvPr>
          <p:cNvSpPr txBox="1"/>
          <p:nvPr/>
        </p:nvSpPr>
        <p:spPr>
          <a:xfrm>
            <a:off x="691669" y="1707589"/>
            <a:ext cx="4803131" cy="5262979"/>
          </a:xfrm>
          <a:prstGeom prst="rect">
            <a:avLst/>
          </a:prstGeom>
          <a:noFill/>
        </p:spPr>
        <p:txBody>
          <a:bodyPr wrap="square" rtlCol="0">
            <a:spAutoFit/>
          </a:bodyPr>
          <a:lstStyle/>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We notice that user sentiments for </a:t>
            </a:r>
            <a:r>
              <a:rPr lang="en-US" sz="2400" dirty="0">
                <a:solidFill>
                  <a:schemeClr val="accent2"/>
                </a:solidFill>
              </a:rPr>
              <a:t>Food</a:t>
            </a:r>
            <a:r>
              <a:rPr lang="en-US" sz="2400" dirty="0"/>
              <a:t> is significant whereas the sentiments for  </a:t>
            </a:r>
            <a:r>
              <a:rPr lang="en-US" sz="2400" dirty="0">
                <a:solidFill>
                  <a:srgbClr val="C00000"/>
                </a:solidFill>
              </a:rPr>
              <a:t>Service</a:t>
            </a:r>
            <a:r>
              <a:rPr lang="en-US" sz="2400" dirty="0"/>
              <a:t> and </a:t>
            </a:r>
            <a:r>
              <a:rPr lang="en-US" sz="2400" dirty="0">
                <a:solidFill>
                  <a:srgbClr val="C00000"/>
                </a:solidFill>
              </a:rPr>
              <a:t>Time</a:t>
            </a:r>
            <a:r>
              <a:rPr lang="en-US" sz="2400" dirty="0"/>
              <a:t> are not</a:t>
            </a:r>
          </a:p>
          <a:p>
            <a:endParaRPr lang="en-US" sz="2400" dirty="0"/>
          </a:p>
          <a:p>
            <a:pPr marL="285750" indent="-285750">
              <a:buFont typeface="Arial" panose="020B0604020202020204" pitchFamily="34" charset="0"/>
              <a:buChar char="•"/>
            </a:pPr>
            <a:r>
              <a:rPr lang="en-US" sz="2400" dirty="0"/>
              <a:t>Trendy and Touristy Ambience performs better than other Ambience options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 higher price range restaurants perform well than lower price range restaurants</a:t>
            </a:r>
          </a:p>
          <a:p>
            <a:endParaRPr lang="en-US" sz="2400" dirty="0"/>
          </a:p>
        </p:txBody>
      </p:sp>
      <p:pic>
        <p:nvPicPr>
          <p:cNvPr id="3" name="Picture 2">
            <a:extLst>
              <a:ext uri="{FF2B5EF4-FFF2-40B4-BE49-F238E27FC236}">
                <a16:creationId xmlns:a16="http://schemas.microsoft.com/office/drawing/2014/main" id="{46CD6436-ABC6-4532-9B00-0BE1F500F2F6}"/>
              </a:ext>
            </a:extLst>
          </p:cNvPr>
          <p:cNvPicPr>
            <a:picLocks noChangeAspect="1"/>
          </p:cNvPicPr>
          <p:nvPr/>
        </p:nvPicPr>
        <p:blipFill>
          <a:blip r:embed="rId3"/>
          <a:stretch>
            <a:fillRect/>
          </a:stretch>
        </p:blipFill>
        <p:spPr>
          <a:xfrm>
            <a:off x="6599874" y="1610142"/>
            <a:ext cx="4812108" cy="4580109"/>
          </a:xfrm>
          <a:prstGeom prst="rect">
            <a:avLst/>
          </a:prstGeom>
        </p:spPr>
      </p:pic>
      <p:sp>
        <p:nvSpPr>
          <p:cNvPr id="6" name="Rectangle 5">
            <a:extLst>
              <a:ext uri="{FF2B5EF4-FFF2-40B4-BE49-F238E27FC236}">
                <a16:creationId xmlns:a16="http://schemas.microsoft.com/office/drawing/2014/main" id="{99E58669-F116-4E1A-95C1-37A707C7E6FB}"/>
              </a:ext>
            </a:extLst>
          </p:cNvPr>
          <p:cNvSpPr/>
          <p:nvPr/>
        </p:nvSpPr>
        <p:spPr>
          <a:xfrm>
            <a:off x="6599874" y="2308495"/>
            <a:ext cx="4812102" cy="710277"/>
          </a:xfrm>
          <a:prstGeom prst="rect">
            <a:avLst/>
          </a:prstGeom>
          <a:noFill/>
          <a:ln>
            <a:solidFill>
              <a:schemeClr val="accent2">
                <a:lumMod val="50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13059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4B8C-5B67-4366-9FFF-3EF18E1C3570}"/>
              </a:ext>
            </a:extLst>
          </p:cNvPr>
          <p:cNvSpPr>
            <a:spLocks noGrp="1"/>
          </p:cNvSpPr>
          <p:nvPr>
            <p:ph type="title"/>
          </p:nvPr>
        </p:nvSpPr>
        <p:spPr>
          <a:xfrm>
            <a:off x="880226" y="442995"/>
            <a:ext cx="9720072" cy="1499616"/>
          </a:xfrm>
        </p:spPr>
        <p:txBody>
          <a:bodyPr/>
          <a:lstStyle/>
          <a:p>
            <a:r>
              <a:rPr lang="en-US" dirty="0"/>
              <a:t>Linear Regression</a:t>
            </a:r>
          </a:p>
        </p:txBody>
      </p:sp>
      <p:cxnSp>
        <p:nvCxnSpPr>
          <p:cNvPr id="7" name="Straight Connector 6">
            <a:extLst>
              <a:ext uri="{FF2B5EF4-FFF2-40B4-BE49-F238E27FC236}">
                <a16:creationId xmlns:a16="http://schemas.microsoft.com/office/drawing/2014/main" id="{0FB3A247-7231-432E-BDB8-292B0257141D}"/>
              </a:ext>
            </a:extLst>
          </p:cNvPr>
          <p:cNvCxnSpPr>
            <a:cxnSpLocks/>
          </p:cNvCxnSpPr>
          <p:nvPr/>
        </p:nvCxnSpPr>
        <p:spPr>
          <a:xfrm>
            <a:off x="5494800" y="1942611"/>
            <a:ext cx="0" cy="4580109"/>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46CD6436-ABC6-4532-9B00-0BE1F500F2F6}"/>
              </a:ext>
            </a:extLst>
          </p:cNvPr>
          <p:cNvPicPr>
            <a:picLocks noChangeAspect="1"/>
          </p:cNvPicPr>
          <p:nvPr/>
        </p:nvPicPr>
        <p:blipFill>
          <a:blip r:embed="rId3"/>
          <a:stretch>
            <a:fillRect/>
          </a:stretch>
        </p:blipFill>
        <p:spPr>
          <a:xfrm>
            <a:off x="6599874" y="1610142"/>
            <a:ext cx="4812108" cy="4580109"/>
          </a:xfrm>
          <a:prstGeom prst="rect">
            <a:avLst/>
          </a:prstGeom>
        </p:spPr>
      </p:pic>
      <p:sp>
        <p:nvSpPr>
          <p:cNvPr id="6" name="Rectangle 5">
            <a:extLst>
              <a:ext uri="{FF2B5EF4-FFF2-40B4-BE49-F238E27FC236}">
                <a16:creationId xmlns:a16="http://schemas.microsoft.com/office/drawing/2014/main" id="{99E58669-F116-4E1A-95C1-37A707C7E6FB}"/>
              </a:ext>
            </a:extLst>
          </p:cNvPr>
          <p:cNvSpPr/>
          <p:nvPr/>
        </p:nvSpPr>
        <p:spPr>
          <a:xfrm>
            <a:off x="6697201" y="4062138"/>
            <a:ext cx="4812102" cy="948273"/>
          </a:xfrm>
          <a:prstGeom prst="rect">
            <a:avLst/>
          </a:prstGeom>
          <a:noFill/>
          <a:ln>
            <a:solidFill>
              <a:schemeClr val="accent2">
                <a:lumMod val="50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F98CEF17-7CEA-4780-B293-32B2638861B6}"/>
              </a:ext>
            </a:extLst>
          </p:cNvPr>
          <p:cNvSpPr txBox="1"/>
          <p:nvPr/>
        </p:nvSpPr>
        <p:spPr>
          <a:xfrm>
            <a:off x="780018" y="1610142"/>
            <a:ext cx="4617454" cy="7109639"/>
          </a:xfrm>
          <a:prstGeom prst="rect">
            <a:avLst/>
          </a:prstGeom>
          <a:noFill/>
        </p:spPr>
        <p:txBody>
          <a:bodyPr wrap="square" rtlCol="0">
            <a:spAutoFit/>
          </a:bodyPr>
          <a:lstStyle/>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We notice that user sentiments for Food is significant whereas the sentiments for  Service and Time are not</a:t>
            </a:r>
          </a:p>
          <a:p>
            <a:endParaRPr lang="en-US" sz="2400" dirty="0"/>
          </a:p>
          <a:p>
            <a:pPr marL="285750" indent="-285750">
              <a:buFont typeface="Arial" panose="020B0604020202020204" pitchFamily="34" charset="0"/>
              <a:buChar char="•"/>
            </a:pPr>
            <a:r>
              <a:rPr lang="en-US" sz="2400" dirty="0">
                <a:solidFill>
                  <a:schemeClr val="accent2"/>
                </a:solidFill>
              </a:rPr>
              <a:t>Trendy</a:t>
            </a:r>
            <a:r>
              <a:rPr lang="en-US" sz="2400" dirty="0"/>
              <a:t> and </a:t>
            </a:r>
            <a:r>
              <a:rPr lang="en-US" sz="2400" dirty="0">
                <a:solidFill>
                  <a:schemeClr val="accent2"/>
                </a:solidFill>
              </a:rPr>
              <a:t>Touristy</a:t>
            </a:r>
            <a:r>
              <a:rPr lang="en-US" sz="2400" dirty="0"/>
              <a:t> Ambience performs better than other Ambience options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 higher price range restaurants perform well than lower price range restaurants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endParaRPr lang="en-US" sz="2400" dirty="0"/>
          </a:p>
        </p:txBody>
      </p:sp>
    </p:spTree>
    <p:extLst>
      <p:ext uri="{BB962C8B-B14F-4D97-AF65-F5344CB8AC3E}">
        <p14:creationId xmlns:p14="http://schemas.microsoft.com/office/powerpoint/2010/main" val="2451672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4B8C-5B67-4366-9FFF-3EF18E1C3570}"/>
              </a:ext>
            </a:extLst>
          </p:cNvPr>
          <p:cNvSpPr>
            <a:spLocks noGrp="1"/>
          </p:cNvSpPr>
          <p:nvPr>
            <p:ph type="title"/>
          </p:nvPr>
        </p:nvSpPr>
        <p:spPr>
          <a:xfrm>
            <a:off x="880226" y="442995"/>
            <a:ext cx="9720072" cy="1499616"/>
          </a:xfrm>
        </p:spPr>
        <p:txBody>
          <a:bodyPr/>
          <a:lstStyle/>
          <a:p>
            <a:r>
              <a:rPr lang="en-US" dirty="0"/>
              <a:t>Linear Regression</a:t>
            </a:r>
          </a:p>
        </p:txBody>
      </p:sp>
      <p:cxnSp>
        <p:nvCxnSpPr>
          <p:cNvPr id="7" name="Straight Connector 6">
            <a:extLst>
              <a:ext uri="{FF2B5EF4-FFF2-40B4-BE49-F238E27FC236}">
                <a16:creationId xmlns:a16="http://schemas.microsoft.com/office/drawing/2014/main" id="{0FB3A247-7231-432E-BDB8-292B0257141D}"/>
              </a:ext>
            </a:extLst>
          </p:cNvPr>
          <p:cNvCxnSpPr>
            <a:cxnSpLocks/>
          </p:cNvCxnSpPr>
          <p:nvPr/>
        </p:nvCxnSpPr>
        <p:spPr>
          <a:xfrm>
            <a:off x="5494800" y="1942611"/>
            <a:ext cx="0" cy="4580109"/>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7A1B87A-15AA-4B86-8CCE-A3D84140C385}"/>
              </a:ext>
            </a:extLst>
          </p:cNvPr>
          <p:cNvSpPr txBox="1"/>
          <p:nvPr/>
        </p:nvSpPr>
        <p:spPr>
          <a:xfrm>
            <a:off x="682688" y="1548107"/>
            <a:ext cx="4812108" cy="7109639"/>
          </a:xfrm>
          <a:prstGeom prst="rect">
            <a:avLst/>
          </a:prstGeom>
          <a:noFill/>
        </p:spPr>
        <p:txBody>
          <a:bodyPr wrap="square" rtlCol="0">
            <a:spAutoFit/>
          </a:bodyPr>
          <a:lstStyle/>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We notice that user sentiments for Food is significant whereas the sentiments for  Service and Time are not</a:t>
            </a:r>
          </a:p>
          <a:p>
            <a:endParaRPr lang="en-US" sz="2400" dirty="0"/>
          </a:p>
          <a:p>
            <a:pPr marL="285750" indent="-285750">
              <a:buFont typeface="Arial" panose="020B0604020202020204" pitchFamily="34" charset="0"/>
              <a:buChar char="•"/>
            </a:pPr>
            <a:r>
              <a:rPr lang="en-US" sz="2400" dirty="0"/>
              <a:t>Trendy and Touristy Ambience performs better than other Ambience options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 </a:t>
            </a:r>
            <a:r>
              <a:rPr lang="en-US" sz="2400" dirty="0">
                <a:solidFill>
                  <a:schemeClr val="accent2"/>
                </a:solidFill>
              </a:rPr>
              <a:t>higher price range </a:t>
            </a:r>
            <a:r>
              <a:rPr lang="en-US" sz="2400" dirty="0"/>
              <a:t>restaurants perform well than lower price range restaurants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endParaRPr lang="en-US" sz="2400" dirty="0"/>
          </a:p>
        </p:txBody>
      </p:sp>
      <p:pic>
        <p:nvPicPr>
          <p:cNvPr id="3" name="Picture 2">
            <a:extLst>
              <a:ext uri="{FF2B5EF4-FFF2-40B4-BE49-F238E27FC236}">
                <a16:creationId xmlns:a16="http://schemas.microsoft.com/office/drawing/2014/main" id="{46CD6436-ABC6-4532-9B00-0BE1F500F2F6}"/>
              </a:ext>
            </a:extLst>
          </p:cNvPr>
          <p:cNvPicPr>
            <a:picLocks noChangeAspect="1"/>
          </p:cNvPicPr>
          <p:nvPr/>
        </p:nvPicPr>
        <p:blipFill>
          <a:blip r:embed="rId3"/>
          <a:stretch>
            <a:fillRect/>
          </a:stretch>
        </p:blipFill>
        <p:spPr>
          <a:xfrm>
            <a:off x="6599874" y="1610142"/>
            <a:ext cx="4812108" cy="4580109"/>
          </a:xfrm>
          <a:prstGeom prst="rect">
            <a:avLst/>
          </a:prstGeom>
        </p:spPr>
      </p:pic>
      <p:sp>
        <p:nvSpPr>
          <p:cNvPr id="6" name="Rectangle 5">
            <a:extLst>
              <a:ext uri="{FF2B5EF4-FFF2-40B4-BE49-F238E27FC236}">
                <a16:creationId xmlns:a16="http://schemas.microsoft.com/office/drawing/2014/main" id="{99E58669-F116-4E1A-95C1-37A707C7E6FB}"/>
              </a:ext>
            </a:extLst>
          </p:cNvPr>
          <p:cNvSpPr/>
          <p:nvPr/>
        </p:nvSpPr>
        <p:spPr>
          <a:xfrm>
            <a:off x="6599880" y="3533457"/>
            <a:ext cx="4812102" cy="466139"/>
          </a:xfrm>
          <a:prstGeom prst="rect">
            <a:avLst/>
          </a:prstGeom>
          <a:noFill/>
          <a:ln>
            <a:solidFill>
              <a:schemeClr val="accent2">
                <a:lumMod val="50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96424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4B8C-5B67-4366-9FFF-3EF18E1C3570}"/>
              </a:ext>
            </a:extLst>
          </p:cNvPr>
          <p:cNvSpPr>
            <a:spLocks noGrp="1"/>
          </p:cNvSpPr>
          <p:nvPr>
            <p:ph type="title"/>
          </p:nvPr>
        </p:nvSpPr>
        <p:spPr>
          <a:xfrm>
            <a:off x="880226" y="442995"/>
            <a:ext cx="9720072" cy="1499616"/>
          </a:xfrm>
        </p:spPr>
        <p:txBody>
          <a:bodyPr/>
          <a:lstStyle/>
          <a:p>
            <a:r>
              <a:rPr lang="en-US" dirty="0"/>
              <a:t>Linear Regression: Interaction Terms</a:t>
            </a:r>
          </a:p>
        </p:txBody>
      </p:sp>
      <p:cxnSp>
        <p:nvCxnSpPr>
          <p:cNvPr id="7" name="Straight Connector 6">
            <a:extLst>
              <a:ext uri="{FF2B5EF4-FFF2-40B4-BE49-F238E27FC236}">
                <a16:creationId xmlns:a16="http://schemas.microsoft.com/office/drawing/2014/main" id="{0FB3A247-7231-432E-BDB8-292B0257141D}"/>
              </a:ext>
            </a:extLst>
          </p:cNvPr>
          <p:cNvCxnSpPr>
            <a:cxnSpLocks/>
          </p:cNvCxnSpPr>
          <p:nvPr/>
        </p:nvCxnSpPr>
        <p:spPr>
          <a:xfrm>
            <a:off x="5494800" y="1942611"/>
            <a:ext cx="0" cy="4580109"/>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7A1B87A-15AA-4B86-8CCE-A3D84140C385}"/>
              </a:ext>
            </a:extLst>
          </p:cNvPr>
          <p:cNvSpPr txBox="1"/>
          <p:nvPr/>
        </p:nvSpPr>
        <p:spPr>
          <a:xfrm>
            <a:off x="880226" y="2000666"/>
            <a:ext cx="4327393" cy="3785652"/>
          </a:xfrm>
          <a:prstGeom prst="rect">
            <a:avLst/>
          </a:prstGeom>
          <a:noFill/>
        </p:spPr>
        <p:txBody>
          <a:bodyPr wrap="square" rtlCol="0">
            <a:spAutoFit/>
          </a:bodyPr>
          <a:lstStyle/>
          <a:p>
            <a:endParaRPr lang="en-US" sz="2400" dirty="0"/>
          </a:p>
          <a:p>
            <a:pPr marL="285750" indent="-285750">
              <a:buFont typeface="Arial" panose="020B0604020202020204" pitchFamily="34" charset="0"/>
              <a:buChar char="•"/>
            </a:pPr>
            <a:r>
              <a:rPr lang="en-US" sz="2400" dirty="0"/>
              <a:t>Does change in footfall with respect to </a:t>
            </a:r>
            <a:r>
              <a:rPr lang="en-US" sz="2400" dirty="0">
                <a:solidFill>
                  <a:schemeClr val="accent2"/>
                </a:solidFill>
              </a:rPr>
              <a:t>ratings(stars) </a:t>
            </a:r>
            <a:r>
              <a:rPr lang="en-US" sz="2400" dirty="0"/>
              <a:t>depend on the value of </a:t>
            </a:r>
            <a:r>
              <a:rPr lang="en-US" sz="2400" dirty="0">
                <a:solidFill>
                  <a:schemeClr val="accent2"/>
                </a:solidFill>
              </a:rPr>
              <a:t>Review Count</a:t>
            </a:r>
            <a:r>
              <a:rPr lang="en-US" sz="2400" dirty="0"/>
              <a:t>?</a:t>
            </a:r>
          </a:p>
          <a:p>
            <a:pPr lvl="1"/>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Does change in footfall with respect to ratings(stars) depend on the value of Price Range?</a:t>
            </a:r>
          </a:p>
          <a:p>
            <a:pPr marL="285750" indent="-285750">
              <a:buFont typeface="Arial" panose="020B0604020202020204" pitchFamily="34" charset="0"/>
              <a:buChar char="•"/>
            </a:pPr>
            <a:endParaRPr lang="en-US" sz="2400" dirty="0"/>
          </a:p>
        </p:txBody>
      </p:sp>
      <p:pic>
        <p:nvPicPr>
          <p:cNvPr id="6" name="Picture 5">
            <a:extLst>
              <a:ext uri="{FF2B5EF4-FFF2-40B4-BE49-F238E27FC236}">
                <a16:creationId xmlns:a16="http://schemas.microsoft.com/office/drawing/2014/main" id="{667157AA-242B-4B2E-8545-C84B56B70B62}"/>
              </a:ext>
            </a:extLst>
          </p:cNvPr>
          <p:cNvPicPr>
            <a:picLocks noChangeAspect="1"/>
          </p:cNvPicPr>
          <p:nvPr/>
        </p:nvPicPr>
        <p:blipFill>
          <a:blip r:embed="rId3"/>
          <a:stretch>
            <a:fillRect/>
          </a:stretch>
        </p:blipFill>
        <p:spPr>
          <a:xfrm>
            <a:off x="6599874" y="1588175"/>
            <a:ext cx="4812108" cy="4580109"/>
          </a:xfrm>
          <a:prstGeom prst="rect">
            <a:avLst/>
          </a:prstGeom>
        </p:spPr>
      </p:pic>
      <p:sp>
        <p:nvSpPr>
          <p:cNvPr id="8" name="Rectangle 7">
            <a:extLst>
              <a:ext uri="{FF2B5EF4-FFF2-40B4-BE49-F238E27FC236}">
                <a16:creationId xmlns:a16="http://schemas.microsoft.com/office/drawing/2014/main" id="{C4DDDE0A-48E0-4FB1-9CBE-EB660CEE1696}"/>
              </a:ext>
            </a:extLst>
          </p:cNvPr>
          <p:cNvSpPr/>
          <p:nvPr/>
        </p:nvSpPr>
        <p:spPr>
          <a:xfrm>
            <a:off x="6599874" y="5702146"/>
            <a:ext cx="4812102" cy="222665"/>
          </a:xfrm>
          <a:prstGeom prst="rect">
            <a:avLst/>
          </a:prstGeom>
          <a:noFill/>
          <a:ln>
            <a:solidFill>
              <a:schemeClr val="accent2">
                <a:lumMod val="50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5CA3C414-E60E-4FEA-98D1-39A1B6BB0092}"/>
              </a:ext>
            </a:extLst>
          </p:cNvPr>
          <p:cNvSpPr/>
          <p:nvPr/>
        </p:nvSpPr>
        <p:spPr>
          <a:xfrm>
            <a:off x="6599874" y="1825309"/>
            <a:ext cx="4812102" cy="478077"/>
          </a:xfrm>
          <a:prstGeom prst="rect">
            <a:avLst/>
          </a:prstGeom>
          <a:noFill/>
          <a:ln>
            <a:solidFill>
              <a:schemeClr val="accent2">
                <a:lumMod val="50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27526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4B8C-5B67-4366-9FFF-3EF18E1C3570}"/>
              </a:ext>
            </a:extLst>
          </p:cNvPr>
          <p:cNvSpPr>
            <a:spLocks noGrp="1"/>
          </p:cNvSpPr>
          <p:nvPr>
            <p:ph type="title"/>
          </p:nvPr>
        </p:nvSpPr>
        <p:spPr>
          <a:xfrm>
            <a:off x="880226" y="442995"/>
            <a:ext cx="9720072" cy="1499616"/>
          </a:xfrm>
        </p:spPr>
        <p:txBody>
          <a:bodyPr/>
          <a:lstStyle/>
          <a:p>
            <a:r>
              <a:rPr lang="en-US" dirty="0"/>
              <a:t>Linear Regression: Interaction Terms</a:t>
            </a:r>
          </a:p>
        </p:txBody>
      </p:sp>
      <p:cxnSp>
        <p:nvCxnSpPr>
          <p:cNvPr id="7" name="Straight Connector 6">
            <a:extLst>
              <a:ext uri="{FF2B5EF4-FFF2-40B4-BE49-F238E27FC236}">
                <a16:creationId xmlns:a16="http://schemas.microsoft.com/office/drawing/2014/main" id="{0FB3A247-7231-432E-BDB8-292B0257141D}"/>
              </a:ext>
            </a:extLst>
          </p:cNvPr>
          <p:cNvCxnSpPr>
            <a:cxnSpLocks/>
          </p:cNvCxnSpPr>
          <p:nvPr/>
        </p:nvCxnSpPr>
        <p:spPr>
          <a:xfrm>
            <a:off x="5494800" y="1942611"/>
            <a:ext cx="0" cy="4580109"/>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7A1B87A-15AA-4B86-8CCE-A3D84140C385}"/>
              </a:ext>
            </a:extLst>
          </p:cNvPr>
          <p:cNvSpPr txBox="1"/>
          <p:nvPr/>
        </p:nvSpPr>
        <p:spPr>
          <a:xfrm>
            <a:off x="880226" y="2000666"/>
            <a:ext cx="4327393" cy="3785652"/>
          </a:xfrm>
          <a:prstGeom prst="rect">
            <a:avLst/>
          </a:prstGeom>
          <a:noFill/>
        </p:spPr>
        <p:txBody>
          <a:bodyPr wrap="square" rtlCol="0">
            <a:spAutoFit/>
          </a:bodyPr>
          <a:lstStyle/>
          <a:p>
            <a:endParaRPr lang="en-US" sz="2400" dirty="0"/>
          </a:p>
          <a:p>
            <a:pPr marL="285750" indent="-285750">
              <a:buFont typeface="Arial" panose="020B0604020202020204" pitchFamily="34" charset="0"/>
              <a:buChar char="•"/>
            </a:pPr>
            <a:r>
              <a:rPr lang="en-US" sz="2400" dirty="0"/>
              <a:t>Does change in footfall with respect to ratings(stars) depend on the value of Review Count?</a:t>
            </a:r>
          </a:p>
          <a:p>
            <a:pPr lvl="1"/>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Does change in footfall with respect to </a:t>
            </a:r>
            <a:r>
              <a:rPr lang="en-US" sz="2400" dirty="0">
                <a:solidFill>
                  <a:schemeClr val="accent2"/>
                </a:solidFill>
              </a:rPr>
              <a:t>ratings(stars)</a:t>
            </a:r>
            <a:r>
              <a:rPr lang="en-US" sz="2400" dirty="0"/>
              <a:t> depend on the value of </a:t>
            </a:r>
            <a:r>
              <a:rPr lang="en-US" sz="2400" dirty="0">
                <a:solidFill>
                  <a:schemeClr val="accent2"/>
                </a:solidFill>
              </a:rPr>
              <a:t>Price Range</a:t>
            </a:r>
            <a:r>
              <a:rPr lang="en-US" sz="2400" dirty="0"/>
              <a:t>?</a:t>
            </a:r>
          </a:p>
          <a:p>
            <a:pPr marL="285750" indent="-285750">
              <a:buFont typeface="Arial" panose="020B0604020202020204" pitchFamily="34" charset="0"/>
              <a:buChar char="•"/>
            </a:pPr>
            <a:endParaRPr lang="en-US" sz="2400" dirty="0"/>
          </a:p>
        </p:txBody>
      </p:sp>
      <p:pic>
        <p:nvPicPr>
          <p:cNvPr id="6" name="Picture 5">
            <a:extLst>
              <a:ext uri="{FF2B5EF4-FFF2-40B4-BE49-F238E27FC236}">
                <a16:creationId xmlns:a16="http://schemas.microsoft.com/office/drawing/2014/main" id="{667157AA-242B-4B2E-8545-C84B56B70B62}"/>
              </a:ext>
            </a:extLst>
          </p:cNvPr>
          <p:cNvPicPr>
            <a:picLocks noChangeAspect="1"/>
          </p:cNvPicPr>
          <p:nvPr/>
        </p:nvPicPr>
        <p:blipFill>
          <a:blip r:embed="rId3"/>
          <a:stretch>
            <a:fillRect/>
          </a:stretch>
        </p:blipFill>
        <p:spPr>
          <a:xfrm>
            <a:off x="6599874" y="1588175"/>
            <a:ext cx="4812108" cy="4580109"/>
          </a:xfrm>
          <a:prstGeom prst="rect">
            <a:avLst/>
          </a:prstGeom>
        </p:spPr>
      </p:pic>
      <p:sp>
        <p:nvSpPr>
          <p:cNvPr id="8" name="Rectangle 7">
            <a:extLst>
              <a:ext uri="{FF2B5EF4-FFF2-40B4-BE49-F238E27FC236}">
                <a16:creationId xmlns:a16="http://schemas.microsoft.com/office/drawing/2014/main" id="{C4DDDE0A-48E0-4FB1-9CBE-EB660CEE1696}"/>
              </a:ext>
            </a:extLst>
          </p:cNvPr>
          <p:cNvSpPr/>
          <p:nvPr/>
        </p:nvSpPr>
        <p:spPr>
          <a:xfrm>
            <a:off x="6599874" y="5887233"/>
            <a:ext cx="4812102" cy="281051"/>
          </a:xfrm>
          <a:prstGeom prst="rect">
            <a:avLst/>
          </a:prstGeom>
          <a:noFill/>
          <a:ln>
            <a:solidFill>
              <a:schemeClr val="accent2">
                <a:lumMod val="50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3607D8CB-430B-4CAF-B232-7B63C89E3A95}"/>
              </a:ext>
            </a:extLst>
          </p:cNvPr>
          <p:cNvSpPr/>
          <p:nvPr/>
        </p:nvSpPr>
        <p:spPr>
          <a:xfrm>
            <a:off x="6599874" y="3493345"/>
            <a:ext cx="4812102" cy="281051"/>
          </a:xfrm>
          <a:prstGeom prst="rect">
            <a:avLst/>
          </a:prstGeom>
          <a:noFill/>
          <a:ln>
            <a:solidFill>
              <a:schemeClr val="accent2">
                <a:lumMod val="50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34A5FE7A-3CE5-463E-AFC5-206913006EDB}"/>
              </a:ext>
            </a:extLst>
          </p:cNvPr>
          <p:cNvSpPr/>
          <p:nvPr/>
        </p:nvSpPr>
        <p:spPr>
          <a:xfrm>
            <a:off x="6599874" y="1802085"/>
            <a:ext cx="4812102" cy="281051"/>
          </a:xfrm>
          <a:prstGeom prst="rect">
            <a:avLst/>
          </a:prstGeom>
          <a:noFill/>
          <a:ln>
            <a:solidFill>
              <a:schemeClr val="accent2">
                <a:lumMod val="50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33256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4B8C-5B67-4366-9FFF-3EF18E1C3570}"/>
              </a:ext>
            </a:extLst>
          </p:cNvPr>
          <p:cNvSpPr>
            <a:spLocks noGrp="1"/>
          </p:cNvSpPr>
          <p:nvPr>
            <p:ph type="title"/>
          </p:nvPr>
        </p:nvSpPr>
        <p:spPr/>
        <p:txBody>
          <a:bodyPr/>
          <a:lstStyle/>
          <a:p>
            <a:r>
              <a:rPr lang="en-US" dirty="0"/>
              <a:t>Recommendations</a:t>
            </a:r>
          </a:p>
        </p:txBody>
      </p:sp>
      <p:sp>
        <p:nvSpPr>
          <p:cNvPr id="9" name="TextBox 8">
            <a:extLst>
              <a:ext uri="{FF2B5EF4-FFF2-40B4-BE49-F238E27FC236}">
                <a16:creationId xmlns:a16="http://schemas.microsoft.com/office/drawing/2014/main" id="{87A1B87A-15AA-4B86-8CCE-A3D84140C385}"/>
              </a:ext>
            </a:extLst>
          </p:cNvPr>
          <p:cNvSpPr txBox="1"/>
          <p:nvPr/>
        </p:nvSpPr>
        <p:spPr>
          <a:xfrm>
            <a:off x="880226" y="2346419"/>
            <a:ext cx="2740028"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2D27EE25-6CCE-4945-8196-50B3458BB30C}"/>
              </a:ext>
            </a:extLst>
          </p:cNvPr>
          <p:cNvSpPr txBox="1"/>
          <p:nvPr/>
        </p:nvSpPr>
        <p:spPr>
          <a:xfrm>
            <a:off x="880226" y="1903968"/>
            <a:ext cx="10784236" cy="446481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The model helps food businesses measure the monetary impact of improvements done to the restaurants. </a:t>
            </a:r>
          </a:p>
          <a:p>
            <a:pPr marL="285750" indent="-285750">
              <a:lnSpc>
                <a:spcPct val="150000"/>
              </a:lnSpc>
              <a:buFont typeface="Arial" panose="020B0604020202020204" pitchFamily="34" charset="0"/>
              <a:buChar char="•"/>
            </a:pPr>
            <a:r>
              <a:rPr lang="en-US" sz="2400" dirty="0"/>
              <a:t>For instance,  if a restaurant makes sure that it gets a perfect positive sentiment score of 1 for food, it would lead to a threefold increase in the restaurant’s footfall</a:t>
            </a:r>
          </a:p>
          <a:p>
            <a:pPr marL="285750" indent="-285750">
              <a:lnSpc>
                <a:spcPct val="150000"/>
              </a:lnSpc>
              <a:buFont typeface="Arial" panose="020B0604020202020204" pitchFamily="34" charset="0"/>
              <a:buChar char="•"/>
            </a:pPr>
            <a:r>
              <a:rPr lang="en-US" sz="2400" dirty="0"/>
              <a:t>Restaurants should incorporate a trendy or touristy ambience and focus on the quality of food and the service.</a:t>
            </a:r>
          </a:p>
          <a:p>
            <a:pPr marL="285750" indent="-285750">
              <a:lnSpc>
                <a:spcPct val="150000"/>
              </a:lnSpc>
              <a:buFont typeface="Arial" panose="020B0604020202020204" pitchFamily="34" charset="0"/>
              <a:buChar char="•"/>
            </a:pPr>
            <a:r>
              <a:rPr lang="en-US" sz="2400" dirty="0"/>
              <a:t>Restaurants need not worry if their noise levels are high since lower noise levels have a negative impact on the footfall.</a:t>
            </a:r>
          </a:p>
        </p:txBody>
      </p:sp>
    </p:spTree>
    <p:extLst>
      <p:ext uri="{BB962C8B-B14F-4D97-AF65-F5344CB8AC3E}">
        <p14:creationId xmlns:p14="http://schemas.microsoft.com/office/powerpoint/2010/main" val="2416215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4B8C-5B67-4366-9FFF-3EF18E1C3570}"/>
              </a:ext>
            </a:extLst>
          </p:cNvPr>
          <p:cNvSpPr>
            <a:spLocks noGrp="1"/>
          </p:cNvSpPr>
          <p:nvPr>
            <p:ph type="title"/>
          </p:nvPr>
        </p:nvSpPr>
        <p:spPr/>
        <p:txBody>
          <a:bodyPr/>
          <a:lstStyle/>
          <a:p>
            <a:r>
              <a:rPr lang="en-US" dirty="0"/>
              <a:t>Areas of Improvement</a:t>
            </a:r>
          </a:p>
        </p:txBody>
      </p:sp>
      <p:sp>
        <p:nvSpPr>
          <p:cNvPr id="9" name="TextBox 8">
            <a:extLst>
              <a:ext uri="{FF2B5EF4-FFF2-40B4-BE49-F238E27FC236}">
                <a16:creationId xmlns:a16="http://schemas.microsoft.com/office/drawing/2014/main" id="{87A1B87A-15AA-4B86-8CCE-A3D84140C385}"/>
              </a:ext>
            </a:extLst>
          </p:cNvPr>
          <p:cNvSpPr txBox="1"/>
          <p:nvPr/>
        </p:nvSpPr>
        <p:spPr>
          <a:xfrm>
            <a:off x="880226" y="2346419"/>
            <a:ext cx="2740028"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E5F92B9C-B661-45C7-BB6F-7FFF500430C1}"/>
              </a:ext>
            </a:extLst>
          </p:cNvPr>
          <p:cNvSpPr txBox="1"/>
          <p:nvPr/>
        </p:nvSpPr>
        <p:spPr>
          <a:xfrm>
            <a:off x="880226" y="2214618"/>
            <a:ext cx="8404451" cy="4154984"/>
          </a:xfrm>
          <a:prstGeom prst="rect">
            <a:avLst/>
          </a:prstGeom>
          <a:noFill/>
        </p:spPr>
        <p:txBody>
          <a:bodyPr wrap="square" rtlCol="0">
            <a:spAutoFit/>
          </a:bodyPr>
          <a:lstStyle/>
          <a:p>
            <a:endParaRPr lang="en-US" sz="2400" dirty="0"/>
          </a:p>
          <a:p>
            <a:pPr marL="285750" indent="-285750">
              <a:buFont typeface="Arial" panose="020B0604020202020204" pitchFamily="34" charset="0"/>
              <a:buChar char="•"/>
            </a:pPr>
            <a:r>
              <a:rPr lang="en-US" sz="2400" dirty="0"/>
              <a:t>Sentiment Analysis: Our model looks at overall review sentiment and does not account for sentiment of the key words we look for</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Data: Lot of attributes have none or null values. Accurate data can help improve the model learn better</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model considers the number of user-ids in the reviews as  a metric for footfall which is not an accurate measure. Actual footfall may significantly vary</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10952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4B8C-5B67-4366-9FFF-3EF18E1C3570}"/>
              </a:ext>
            </a:extLst>
          </p:cNvPr>
          <p:cNvSpPr>
            <a:spLocks noGrp="1"/>
          </p:cNvSpPr>
          <p:nvPr>
            <p:ph type="title"/>
          </p:nvPr>
        </p:nvSpPr>
        <p:spPr/>
        <p:txBody>
          <a:bodyPr/>
          <a:lstStyle/>
          <a:p>
            <a:r>
              <a:rPr lang="en-US" dirty="0"/>
              <a:t>Business Problem</a:t>
            </a:r>
          </a:p>
        </p:txBody>
      </p:sp>
      <p:sp>
        <p:nvSpPr>
          <p:cNvPr id="9" name="TextBox 8">
            <a:extLst>
              <a:ext uri="{FF2B5EF4-FFF2-40B4-BE49-F238E27FC236}">
                <a16:creationId xmlns:a16="http://schemas.microsoft.com/office/drawing/2014/main" id="{87A1B87A-15AA-4B86-8CCE-A3D84140C385}"/>
              </a:ext>
            </a:extLst>
          </p:cNvPr>
          <p:cNvSpPr txBox="1"/>
          <p:nvPr/>
        </p:nvSpPr>
        <p:spPr>
          <a:xfrm>
            <a:off x="1024128" y="2065211"/>
            <a:ext cx="8630793"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Identify drivers of footfall for the restaurants in Las Vegas which will help potential new businesses to identify the strategies to be successful. Existing business can use the analysis for improved decision making and ensure that their business stays on top</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Why is this problem important? </a:t>
            </a:r>
          </a:p>
          <a:p>
            <a:pPr marL="857250" lvl="1" indent="-400050">
              <a:buFont typeface="+mj-lt"/>
              <a:buAutoNum type="romanLcPeriod"/>
            </a:pPr>
            <a:r>
              <a:rPr lang="en-US" sz="2400" dirty="0"/>
              <a:t>	Yelp as a new source of information is becoming an important determinant of restaurant demand</a:t>
            </a:r>
          </a:p>
          <a:p>
            <a:pPr marL="857250" lvl="1" indent="-400050">
              <a:buFont typeface="+mj-lt"/>
              <a:buAutoNum type="romanLcPeriod"/>
            </a:pPr>
            <a:r>
              <a:rPr lang="en-US" sz="2400" dirty="0"/>
              <a:t>One-star increase in Yelp rating leads to a 5-9% increase in revenue and  this effect is driven by independent restaurants</a:t>
            </a:r>
          </a:p>
          <a:p>
            <a:pPr lvl="1"/>
            <a:endParaRPr lang="en-US" sz="2400" dirty="0"/>
          </a:p>
          <a:p>
            <a:endParaRPr lang="en-US" sz="2400" dirty="0"/>
          </a:p>
          <a:p>
            <a:pPr marL="285750" indent="-285750">
              <a:buFont typeface="Arial" panose="020B0604020202020204" pitchFamily="34" charset="0"/>
              <a:buChar char="•"/>
            </a:pPr>
            <a:endParaRPr lang="en-US" sz="2400" dirty="0"/>
          </a:p>
        </p:txBody>
      </p:sp>
      <p:sp>
        <p:nvSpPr>
          <p:cNvPr id="11" name="TextBox 10">
            <a:extLst>
              <a:ext uri="{FF2B5EF4-FFF2-40B4-BE49-F238E27FC236}">
                <a16:creationId xmlns:a16="http://schemas.microsoft.com/office/drawing/2014/main" id="{2E9A134A-C52D-4FD3-9F28-658FDBF44A91}"/>
              </a:ext>
            </a:extLst>
          </p:cNvPr>
          <p:cNvSpPr txBox="1"/>
          <p:nvPr/>
        </p:nvSpPr>
        <p:spPr>
          <a:xfrm>
            <a:off x="168182" y="6127861"/>
            <a:ext cx="10342683" cy="830997"/>
          </a:xfrm>
          <a:prstGeom prst="rect">
            <a:avLst/>
          </a:prstGeom>
          <a:noFill/>
        </p:spPr>
        <p:txBody>
          <a:bodyPr wrap="square" rtlCol="0">
            <a:spAutoFit/>
          </a:bodyPr>
          <a:lstStyle/>
          <a:p>
            <a:endParaRPr lang="en-US" sz="1200" dirty="0">
              <a:solidFill>
                <a:schemeClr val="tx1">
                  <a:lumMod val="50000"/>
                  <a:lumOff val="50000"/>
                </a:schemeClr>
              </a:solidFill>
            </a:endParaRPr>
          </a:p>
          <a:p>
            <a:r>
              <a:rPr lang="en-US" sz="1200" dirty="0">
                <a:solidFill>
                  <a:schemeClr val="tx1">
                    <a:lumMod val="50000"/>
                    <a:lumOff val="50000"/>
                  </a:schemeClr>
                </a:solidFill>
              </a:rPr>
              <a:t>Source: </a:t>
            </a:r>
            <a:r>
              <a:rPr lang="en-US" sz="1200" dirty="0">
                <a:solidFill>
                  <a:schemeClr val="tx1">
                    <a:lumMod val="50000"/>
                    <a:lumOff val="50000"/>
                  </a:schemeClr>
                </a:solidFill>
                <a:hlinkClick r:id="rId3">
                  <a:extLst>
                    <a:ext uri="{A12FA001-AC4F-418D-AE19-62706E023703}">
                      <ahyp:hlinkClr xmlns:ahyp="http://schemas.microsoft.com/office/drawing/2018/hyperlinkcolor" val="tx"/>
                    </a:ext>
                  </a:extLst>
                </a:hlinkClick>
              </a:rPr>
              <a:t>https://blog.yelp.com/2011/10/harvard-study-yelp-drives-demand-for-independent-restaurants</a:t>
            </a:r>
            <a:endParaRPr lang="en-US" sz="1200" dirty="0">
              <a:solidFill>
                <a:schemeClr val="tx1">
                  <a:lumMod val="50000"/>
                  <a:lumOff val="50000"/>
                </a:schemeClr>
              </a:solidFill>
            </a:endParaRPr>
          </a:p>
          <a:p>
            <a:endParaRPr lang="en-US" sz="1200" dirty="0">
              <a:solidFill>
                <a:schemeClr val="tx1">
                  <a:lumMod val="50000"/>
                  <a:lumOff val="50000"/>
                </a:schemeClr>
              </a:solidFill>
            </a:endParaRPr>
          </a:p>
          <a:p>
            <a:pPr marL="285750" indent="-285750">
              <a:buFont typeface="Arial" panose="020B0604020202020204" pitchFamily="34" charset="0"/>
              <a:buChar char="•"/>
            </a:pPr>
            <a:endParaRPr lang="en-US" sz="1200" dirty="0">
              <a:solidFill>
                <a:schemeClr val="tx1">
                  <a:lumMod val="50000"/>
                  <a:lumOff val="50000"/>
                </a:schemeClr>
              </a:solidFill>
            </a:endParaRPr>
          </a:p>
        </p:txBody>
      </p:sp>
    </p:spTree>
    <p:extLst>
      <p:ext uri="{BB962C8B-B14F-4D97-AF65-F5344CB8AC3E}">
        <p14:creationId xmlns:p14="http://schemas.microsoft.com/office/powerpoint/2010/main" val="2599321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44FDB-EAC8-4404-8CA3-DEE629348E85}"/>
              </a:ext>
            </a:extLst>
          </p:cNvPr>
          <p:cNvSpPr>
            <a:spLocks noGrp="1"/>
          </p:cNvSpPr>
          <p:nvPr>
            <p:ph type="ctrTitle"/>
          </p:nvPr>
        </p:nvSpPr>
        <p:spPr>
          <a:xfrm>
            <a:off x="457200" y="4960137"/>
            <a:ext cx="7772400" cy="1463040"/>
          </a:xfrm>
        </p:spPr>
        <p:txBody>
          <a:bodyPr/>
          <a:lstStyle/>
          <a:p>
            <a:r>
              <a:rPr lang="en-US" dirty="0"/>
              <a:t>THANK YOU</a:t>
            </a:r>
          </a:p>
        </p:txBody>
      </p:sp>
    </p:spTree>
    <p:extLst>
      <p:ext uri="{BB962C8B-B14F-4D97-AF65-F5344CB8AC3E}">
        <p14:creationId xmlns:p14="http://schemas.microsoft.com/office/powerpoint/2010/main" val="3780570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4B8C-5B67-4366-9FFF-3EF18E1C3570}"/>
              </a:ext>
            </a:extLst>
          </p:cNvPr>
          <p:cNvSpPr>
            <a:spLocks noGrp="1"/>
          </p:cNvSpPr>
          <p:nvPr>
            <p:ph type="title"/>
          </p:nvPr>
        </p:nvSpPr>
        <p:spPr/>
        <p:txBody>
          <a:bodyPr/>
          <a:lstStyle/>
          <a:p>
            <a:r>
              <a:rPr lang="en-US" dirty="0"/>
              <a:t>references</a:t>
            </a:r>
          </a:p>
        </p:txBody>
      </p:sp>
      <p:sp>
        <p:nvSpPr>
          <p:cNvPr id="9" name="TextBox 8">
            <a:extLst>
              <a:ext uri="{FF2B5EF4-FFF2-40B4-BE49-F238E27FC236}">
                <a16:creationId xmlns:a16="http://schemas.microsoft.com/office/drawing/2014/main" id="{87A1B87A-15AA-4B86-8CCE-A3D84140C385}"/>
              </a:ext>
            </a:extLst>
          </p:cNvPr>
          <p:cNvSpPr txBox="1"/>
          <p:nvPr/>
        </p:nvSpPr>
        <p:spPr>
          <a:xfrm>
            <a:off x="880226" y="2346419"/>
            <a:ext cx="2740028"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E5F92B9C-B661-45C7-BB6F-7FFF500430C1}"/>
              </a:ext>
            </a:extLst>
          </p:cNvPr>
          <p:cNvSpPr txBox="1"/>
          <p:nvPr/>
        </p:nvSpPr>
        <p:spPr>
          <a:xfrm>
            <a:off x="880226" y="2214618"/>
            <a:ext cx="8404451" cy="2677656"/>
          </a:xfrm>
          <a:prstGeom prst="rect">
            <a:avLst/>
          </a:prstGeom>
          <a:noFill/>
        </p:spPr>
        <p:txBody>
          <a:bodyPr wrap="square" rtlCol="0">
            <a:spAutoFit/>
          </a:bodyPr>
          <a:lstStyle/>
          <a:p>
            <a:endParaRPr lang="en-US" sz="2400" dirty="0">
              <a:solidFill>
                <a:schemeClr val="tx1">
                  <a:lumMod val="50000"/>
                  <a:lumOff val="50000"/>
                </a:schemeClr>
              </a:solidFill>
            </a:endParaRPr>
          </a:p>
          <a:p>
            <a:pPr marL="285750" indent="-285750">
              <a:buFont typeface="Arial" panose="020B0604020202020204" pitchFamily="34" charset="0"/>
              <a:buChar char="•"/>
            </a:pPr>
            <a:r>
              <a:rPr lang="en-US" sz="2400" i="1" dirty="0">
                <a:solidFill>
                  <a:schemeClr val="tx1">
                    <a:lumMod val="50000"/>
                    <a:lumOff val="50000"/>
                  </a:schemeClr>
                </a:solidFill>
                <a:hlinkClick r:id="rId2">
                  <a:extLst>
                    <a:ext uri="{A12FA001-AC4F-418D-AE19-62706E023703}">
                      <ahyp:hlinkClr xmlns:ahyp="http://schemas.microsoft.com/office/drawing/2018/hyperlinkcolor" val="tx"/>
                    </a:ext>
                  </a:extLst>
                </a:hlinkClick>
              </a:rPr>
              <a:t>https://pdfs.semanticscholar.org/7b42/3b983dca05dc7d4bae2259b986516be910a9.pdf</a:t>
            </a:r>
            <a:endParaRPr lang="en-US" sz="2400" i="1" dirty="0">
              <a:solidFill>
                <a:schemeClr val="tx1">
                  <a:lumMod val="50000"/>
                  <a:lumOff val="50000"/>
                </a:schemeClr>
              </a:solidFill>
            </a:endParaRPr>
          </a:p>
          <a:p>
            <a:pPr marL="285750" indent="-285750">
              <a:buFont typeface="Arial" panose="020B0604020202020204" pitchFamily="34" charset="0"/>
              <a:buChar char="•"/>
            </a:pPr>
            <a:endParaRPr lang="en-US" sz="2400" dirty="0">
              <a:solidFill>
                <a:schemeClr val="tx1">
                  <a:lumMod val="50000"/>
                  <a:lumOff val="50000"/>
                </a:schemeClr>
              </a:solidFill>
            </a:endParaRPr>
          </a:p>
          <a:p>
            <a:pPr marL="285750" indent="-285750">
              <a:buFont typeface="Arial" panose="020B0604020202020204" pitchFamily="34" charset="0"/>
              <a:buChar char="•"/>
            </a:pPr>
            <a:r>
              <a:rPr lang="en-US" sz="2400" i="1" dirty="0">
                <a:solidFill>
                  <a:schemeClr val="tx1">
                    <a:lumMod val="50000"/>
                    <a:lumOff val="50000"/>
                  </a:schemeClr>
                </a:solidFill>
                <a:hlinkClick r:id="rId3">
                  <a:extLst>
                    <a:ext uri="{A12FA001-AC4F-418D-AE19-62706E023703}">
                      <ahyp:hlinkClr xmlns:ahyp="http://schemas.microsoft.com/office/drawing/2018/hyperlinkcolor" val="tx"/>
                    </a:ext>
                  </a:extLst>
                </a:hlinkClick>
              </a:rPr>
              <a:t>https://github.com/ahegel/yelp-dataset/blob/master/Predicting%20Star%20Ratings.ipynb</a:t>
            </a:r>
            <a:endParaRPr lang="en-US" sz="2400" i="1" dirty="0">
              <a:solidFill>
                <a:schemeClr val="tx1">
                  <a:lumMod val="50000"/>
                  <a:lumOff val="50000"/>
                </a:schemeClr>
              </a:solidFill>
            </a:endParaRPr>
          </a:p>
          <a:p>
            <a:endParaRPr lang="en-US" sz="2400" dirty="0">
              <a:solidFill>
                <a:schemeClr val="tx1">
                  <a:lumMod val="50000"/>
                  <a:lumOff val="50000"/>
                </a:schemeClr>
              </a:solidFill>
            </a:endParaRPr>
          </a:p>
        </p:txBody>
      </p:sp>
    </p:spTree>
    <p:extLst>
      <p:ext uri="{BB962C8B-B14F-4D97-AF65-F5344CB8AC3E}">
        <p14:creationId xmlns:p14="http://schemas.microsoft.com/office/powerpoint/2010/main" val="4247686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4B8C-5B67-4366-9FFF-3EF18E1C3570}"/>
              </a:ext>
            </a:extLst>
          </p:cNvPr>
          <p:cNvSpPr>
            <a:spLocks noGrp="1"/>
          </p:cNvSpPr>
          <p:nvPr>
            <p:ph type="title"/>
          </p:nvPr>
        </p:nvSpPr>
        <p:spPr/>
        <p:txBody>
          <a:bodyPr/>
          <a:lstStyle/>
          <a:p>
            <a:r>
              <a:rPr lang="en-US" dirty="0"/>
              <a:t>Data Problem</a:t>
            </a:r>
          </a:p>
        </p:txBody>
      </p:sp>
      <p:sp>
        <p:nvSpPr>
          <p:cNvPr id="9" name="TextBox 8">
            <a:extLst>
              <a:ext uri="{FF2B5EF4-FFF2-40B4-BE49-F238E27FC236}">
                <a16:creationId xmlns:a16="http://schemas.microsoft.com/office/drawing/2014/main" id="{87A1B87A-15AA-4B86-8CCE-A3D84140C385}"/>
              </a:ext>
            </a:extLst>
          </p:cNvPr>
          <p:cNvSpPr txBox="1"/>
          <p:nvPr/>
        </p:nvSpPr>
        <p:spPr>
          <a:xfrm>
            <a:off x="1024128" y="2351314"/>
            <a:ext cx="8630793"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Considering footfall as a metric for success of a business, we need ratings, reviews, attributes of a restaurant etc. which drive the restaurant business, at a business level</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An alternate source of data, such as reviews, can be leveraged to understand user sentiments and to look for drivers for their footfall </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123806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4B8C-5B67-4366-9FFF-3EF18E1C3570}"/>
              </a:ext>
            </a:extLst>
          </p:cNvPr>
          <p:cNvSpPr>
            <a:spLocks noGrp="1"/>
          </p:cNvSpPr>
          <p:nvPr>
            <p:ph type="title"/>
          </p:nvPr>
        </p:nvSpPr>
        <p:spPr/>
        <p:txBody>
          <a:bodyPr/>
          <a:lstStyle/>
          <a:p>
            <a:r>
              <a:rPr lang="en-US" dirty="0"/>
              <a:t>Dataset</a:t>
            </a:r>
          </a:p>
        </p:txBody>
      </p:sp>
      <p:sp>
        <p:nvSpPr>
          <p:cNvPr id="9" name="TextBox 8">
            <a:extLst>
              <a:ext uri="{FF2B5EF4-FFF2-40B4-BE49-F238E27FC236}">
                <a16:creationId xmlns:a16="http://schemas.microsoft.com/office/drawing/2014/main" id="{87A1B87A-15AA-4B86-8CCE-A3D84140C385}"/>
              </a:ext>
            </a:extLst>
          </p:cNvPr>
          <p:cNvSpPr txBox="1"/>
          <p:nvPr/>
        </p:nvSpPr>
        <p:spPr>
          <a:xfrm>
            <a:off x="1024128" y="2084832"/>
            <a:ext cx="10300364"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Yelp’s dataset for businesses and user reviews comprises of 174K businesses and 5.2M reviews collected over a period of 12 years starting from 2006</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We focus on restaurant businesses in Las Vegas (for the latest two months) as it has most amount of data in terms of reviews and other business attributes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data was downloaded from yelp: </a:t>
            </a:r>
            <a:r>
              <a:rPr lang="en-US" sz="2400" i="1" dirty="0">
                <a:solidFill>
                  <a:schemeClr val="accent2"/>
                </a:solidFill>
                <a:hlinkClick r:id="rId2">
                  <a:extLst>
                    <a:ext uri="{A12FA001-AC4F-418D-AE19-62706E023703}">
                      <ahyp:hlinkClr xmlns:ahyp="http://schemas.microsoft.com/office/drawing/2018/hyperlinkcolor" val="tx"/>
                    </a:ext>
                  </a:extLst>
                </a:hlinkClick>
              </a:rPr>
              <a:t>https://www.kaggle.com/yelp-dataset/yelp-dataset</a:t>
            </a:r>
            <a:endParaRPr lang="en-US" sz="2400" i="1" dirty="0">
              <a:solidFill>
                <a:schemeClr val="accent2"/>
              </a:solidFill>
            </a:endParaRP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Business and Review datasets, which were available in json format, were used</a:t>
            </a:r>
          </a:p>
        </p:txBody>
      </p:sp>
    </p:spTree>
    <p:extLst>
      <p:ext uri="{BB962C8B-B14F-4D97-AF65-F5344CB8AC3E}">
        <p14:creationId xmlns:p14="http://schemas.microsoft.com/office/powerpoint/2010/main" val="1586048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9AC85-F697-4969-A12C-B986A0271759}"/>
              </a:ext>
            </a:extLst>
          </p:cNvPr>
          <p:cNvSpPr>
            <a:spLocks noGrp="1"/>
          </p:cNvSpPr>
          <p:nvPr>
            <p:ph type="title"/>
          </p:nvPr>
        </p:nvSpPr>
        <p:spPr/>
        <p:txBody>
          <a:bodyPr/>
          <a:lstStyle/>
          <a:p>
            <a:r>
              <a:rPr lang="en-US" dirty="0"/>
              <a:t>EDA</a:t>
            </a:r>
          </a:p>
        </p:txBody>
      </p:sp>
      <p:pic>
        <p:nvPicPr>
          <p:cNvPr id="5" name="Content Placeholder 4" descr="A screenshot of a cell phone&#10;&#10;Description automatically generated">
            <a:extLst>
              <a:ext uri="{FF2B5EF4-FFF2-40B4-BE49-F238E27FC236}">
                <a16:creationId xmlns:a16="http://schemas.microsoft.com/office/drawing/2014/main" id="{0AFBC1AE-1045-445B-8229-0FFD990424A0}"/>
              </a:ext>
            </a:extLst>
          </p:cNvPr>
          <p:cNvPicPr>
            <a:picLocks noGrp="1" noChangeAspect="1"/>
          </p:cNvPicPr>
          <p:nvPr>
            <p:ph idx="1"/>
          </p:nvPr>
        </p:nvPicPr>
        <p:blipFill>
          <a:blip r:embed="rId3"/>
          <a:stretch>
            <a:fillRect/>
          </a:stretch>
        </p:blipFill>
        <p:spPr>
          <a:xfrm>
            <a:off x="381528" y="2095476"/>
            <a:ext cx="6367934" cy="3642438"/>
          </a:xfrm>
        </p:spPr>
      </p:pic>
      <p:pic>
        <p:nvPicPr>
          <p:cNvPr id="4" name="Picture 3">
            <a:extLst>
              <a:ext uri="{FF2B5EF4-FFF2-40B4-BE49-F238E27FC236}">
                <a16:creationId xmlns:a16="http://schemas.microsoft.com/office/drawing/2014/main" id="{437FD386-AE32-49E4-928F-D19CC297A0CE}"/>
              </a:ext>
            </a:extLst>
          </p:cNvPr>
          <p:cNvPicPr>
            <a:picLocks noChangeAspect="1"/>
          </p:cNvPicPr>
          <p:nvPr/>
        </p:nvPicPr>
        <p:blipFill>
          <a:blip r:embed="rId4"/>
          <a:stretch>
            <a:fillRect/>
          </a:stretch>
        </p:blipFill>
        <p:spPr>
          <a:xfrm>
            <a:off x="6527342" y="2269570"/>
            <a:ext cx="4616192" cy="3294250"/>
          </a:xfrm>
          <a:prstGeom prst="rect">
            <a:avLst/>
          </a:prstGeom>
        </p:spPr>
      </p:pic>
      <p:sp>
        <p:nvSpPr>
          <p:cNvPr id="6" name="TextBox 5">
            <a:extLst>
              <a:ext uri="{FF2B5EF4-FFF2-40B4-BE49-F238E27FC236}">
                <a16:creationId xmlns:a16="http://schemas.microsoft.com/office/drawing/2014/main" id="{B0016A7B-18C2-453C-B5EC-48ECF3CC8B08}"/>
              </a:ext>
            </a:extLst>
          </p:cNvPr>
          <p:cNvSpPr txBox="1"/>
          <p:nvPr/>
        </p:nvSpPr>
        <p:spPr>
          <a:xfrm>
            <a:off x="7081288" y="2073353"/>
            <a:ext cx="4062246" cy="338554"/>
          </a:xfrm>
          <a:prstGeom prst="rect">
            <a:avLst/>
          </a:prstGeom>
          <a:noFill/>
        </p:spPr>
        <p:txBody>
          <a:bodyPr wrap="square" rtlCol="0">
            <a:spAutoFit/>
          </a:bodyPr>
          <a:lstStyle/>
          <a:p>
            <a:pPr algn="ctr"/>
            <a:r>
              <a:rPr lang="en-US" sz="1600" dirty="0">
                <a:solidFill>
                  <a:schemeClr val="bg1">
                    <a:lumMod val="50000"/>
                  </a:schemeClr>
                </a:solidFill>
              </a:rPr>
              <a:t>Distribution of ratings</a:t>
            </a:r>
          </a:p>
        </p:txBody>
      </p:sp>
    </p:spTree>
    <p:extLst>
      <p:ext uri="{BB962C8B-B14F-4D97-AF65-F5344CB8AC3E}">
        <p14:creationId xmlns:p14="http://schemas.microsoft.com/office/powerpoint/2010/main" val="2252029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4B8C-5B67-4366-9FFF-3EF18E1C3570}"/>
              </a:ext>
            </a:extLst>
          </p:cNvPr>
          <p:cNvSpPr>
            <a:spLocks noGrp="1"/>
          </p:cNvSpPr>
          <p:nvPr>
            <p:ph type="title"/>
          </p:nvPr>
        </p:nvSpPr>
        <p:spPr/>
        <p:txBody>
          <a:bodyPr/>
          <a:lstStyle/>
          <a:p>
            <a:r>
              <a:rPr lang="en-US" dirty="0"/>
              <a:t>Business File</a:t>
            </a:r>
          </a:p>
        </p:txBody>
      </p:sp>
      <p:pic>
        <p:nvPicPr>
          <p:cNvPr id="4" name="Content Placeholder 3">
            <a:extLst>
              <a:ext uri="{FF2B5EF4-FFF2-40B4-BE49-F238E27FC236}">
                <a16:creationId xmlns:a16="http://schemas.microsoft.com/office/drawing/2014/main" id="{152A154C-E710-4A34-8190-67059A324083}"/>
              </a:ext>
            </a:extLst>
          </p:cNvPr>
          <p:cNvPicPr>
            <a:picLocks noGrp="1" noChangeAspect="1"/>
          </p:cNvPicPr>
          <p:nvPr>
            <p:ph idx="1"/>
          </p:nvPr>
        </p:nvPicPr>
        <p:blipFill>
          <a:blip r:embed="rId2"/>
          <a:stretch>
            <a:fillRect/>
          </a:stretch>
        </p:blipFill>
        <p:spPr>
          <a:xfrm>
            <a:off x="3931920" y="2084832"/>
            <a:ext cx="8092440" cy="1273611"/>
          </a:xfrm>
          <a:prstGeom prst="rect">
            <a:avLst/>
          </a:prstGeom>
        </p:spPr>
      </p:pic>
      <p:pic>
        <p:nvPicPr>
          <p:cNvPr id="5" name="Picture 4">
            <a:extLst>
              <a:ext uri="{FF2B5EF4-FFF2-40B4-BE49-F238E27FC236}">
                <a16:creationId xmlns:a16="http://schemas.microsoft.com/office/drawing/2014/main" id="{A8B0C3AA-888F-4962-A9A5-CA3A08E750E7}"/>
              </a:ext>
            </a:extLst>
          </p:cNvPr>
          <p:cNvPicPr>
            <a:picLocks noChangeAspect="1"/>
          </p:cNvPicPr>
          <p:nvPr/>
        </p:nvPicPr>
        <p:blipFill>
          <a:blip r:embed="rId3"/>
          <a:stretch>
            <a:fillRect/>
          </a:stretch>
        </p:blipFill>
        <p:spPr>
          <a:xfrm>
            <a:off x="4099726" y="4185068"/>
            <a:ext cx="7756827" cy="1028391"/>
          </a:xfrm>
          <a:prstGeom prst="rect">
            <a:avLst/>
          </a:prstGeom>
        </p:spPr>
      </p:pic>
      <p:cxnSp>
        <p:nvCxnSpPr>
          <p:cNvPr id="7" name="Straight Connector 6">
            <a:extLst>
              <a:ext uri="{FF2B5EF4-FFF2-40B4-BE49-F238E27FC236}">
                <a16:creationId xmlns:a16="http://schemas.microsoft.com/office/drawing/2014/main" id="{0FB3A247-7231-432E-BDB8-292B0257141D}"/>
              </a:ext>
            </a:extLst>
          </p:cNvPr>
          <p:cNvCxnSpPr>
            <a:cxnSpLocks/>
          </p:cNvCxnSpPr>
          <p:nvPr/>
        </p:nvCxnSpPr>
        <p:spPr>
          <a:xfrm>
            <a:off x="3844420" y="1942611"/>
            <a:ext cx="0" cy="4427709"/>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7A1B87A-15AA-4B86-8CCE-A3D84140C385}"/>
              </a:ext>
            </a:extLst>
          </p:cNvPr>
          <p:cNvSpPr txBox="1"/>
          <p:nvPr/>
        </p:nvSpPr>
        <p:spPr>
          <a:xfrm>
            <a:off x="633045" y="2416629"/>
            <a:ext cx="3123865"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Data at Business level</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Restaurant attributes were in the form of nested dictionaries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attributes column required to be split into corresponding columns for analysis</a:t>
            </a:r>
          </a:p>
        </p:txBody>
      </p:sp>
      <p:sp>
        <p:nvSpPr>
          <p:cNvPr id="10" name="TextBox 9">
            <a:extLst>
              <a:ext uri="{FF2B5EF4-FFF2-40B4-BE49-F238E27FC236}">
                <a16:creationId xmlns:a16="http://schemas.microsoft.com/office/drawing/2014/main" id="{56666923-0E66-4272-BC2F-525969C7FA13}"/>
              </a:ext>
            </a:extLst>
          </p:cNvPr>
          <p:cNvSpPr txBox="1"/>
          <p:nvPr/>
        </p:nvSpPr>
        <p:spPr>
          <a:xfrm>
            <a:off x="4099726" y="3847790"/>
            <a:ext cx="1554625" cy="307777"/>
          </a:xfrm>
          <a:prstGeom prst="rect">
            <a:avLst/>
          </a:prstGeom>
          <a:noFill/>
        </p:spPr>
        <p:txBody>
          <a:bodyPr wrap="square" rtlCol="0">
            <a:spAutoFit/>
          </a:bodyPr>
          <a:lstStyle/>
          <a:p>
            <a:r>
              <a:rPr lang="en-US" sz="1400" dirty="0"/>
              <a:t>attributes</a:t>
            </a:r>
          </a:p>
        </p:txBody>
      </p:sp>
    </p:spTree>
    <p:extLst>
      <p:ext uri="{BB962C8B-B14F-4D97-AF65-F5344CB8AC3E}">
        <p14:creationId xmlns:p14="http://schemas.microsoft.com/office/powerpoint/2010/main" val="224279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4B8C-5B67-4366-9FFF-3EF18E1C3570}"/>
              </a:ext>
            </a:extLst>
          </p:cNvPr>
          <p:cNvSpPr>
            <a:spLocks noGrp="1"/>
          </p:cNvSpPr>
          <p:nvPr>
            <p:ph type="title"/>
          </p:nvPr>
        </p:nvSpPr>
        <p:spPr/>
        <p:txBody>
          <a:bodyPr/>
          <a:lstStyle/>
          <a:p>
            <a:r>
              <a:rPr lang="en-US" dirty="0"/>
              <a:t>Business file: Cleaning Attributes</a:t>
            </a:r>
          </a:p>
        </p:txBody>
      </p:sp>
      <p:pic>
        <p:nvPicPr>
          <p:cNvPr id="5" name="Picture 4">
            <a:extLst>
              <a:ext uri="{FF2B5EF4-FFF2-40B4-BE49-F238E27FC236}">
                <a16:creationId xmlns:a16="http://schemas.microsoft.com/office/drawing/2014/main" id="{A8B0C3AA-888F-4962-A9A5-CA3A08E750E7}"/>
              </a:ext>
            </a:extLst>
          </p:cNvPr>
          <p:cNvPicPr>
            <a:picLocks noChangeAspect="1"/>
          </p:cNvPicPr>
          <p:nvPr/>
        </p:nvPicPr>
        <p:blipFill>
          <a:blip r:embed="rId2"/>
          <a:stretch>
            <a:fillRect/>
          </a:stretch>
        </p:blipFill>
        <p:spPr>
          <a:xfrm>
            <a:off x="3996363" y="1942611"/>
            <a:ext cx="7756827" cy="1028391"/>
          </a:xfrm>
          <a:prstGeom prst="rect">
            <a:avLst/>
          </a:prstGeom>
        </p:spPr>
      </p:pic>
      <p:cxnSp>
        <p:nvCxnSpPr>
          <p:cNvPr id="7" name="Straight Connector 6">
            <a:extLst>
              <a:ext uri="{FF2B5EF4-FFF2-40B4-BE49-F238E27FC236}">
                <a16:creationId xmlns:a16="http://schemas.microsoft.com/office/drawing/2014/main" id="{0FB3A247-7231-432E-BDB8-292B0257141D}"/>
              </a:ext>
            </a:extLst>
          </p:cNvPr>
          <p:cNvCxnSpPr>
            <a:cxnSpLocks/>
          </p:cNvCxnSpPr>
          <p:nvPr/>
        </p:nvCxnSpPr>
        <p:spPr>
          <a:xfrm>
            <a:off x="3844420" y="1942611"/>
            <a:ext cx="0" cy="4580109"/>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7A1B87A-15AA-4B86-8CCE-A3D84140C385}"/>
              </a:ext>
            </a:extLst>
          </p:cNvPr>
          <p:cNvSpPr txBox="1"/>
          <p:nvPr/>
        </p:nvSpPr>
        <p:spPr>
          <a:xfrm>
            <a:off x="668215" y="2041619"/>
            <a:ext cx="3176195"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t>Created a function which splits all the key value pairs of the nested dictionary</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Columns with a lot of missing attributes were dropped</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All the missing and NA values in the columns were replaced by ‘None’ so that all categorical variables only have ‘True’, ‘False’ and ‘None’</a:t>
            </a:r>
          </a:p>
        </p:txBody>
      </p:sp>
      <p:pic>
        <p:nvPicPr>
          <p:cNvPr id="8" name="Picture 7">
            <a:extLst>
              <a:ext uri="{FF2B5EF4-FFF2-40B4-BE49-F238E27FC236}">
                <a16:creationId xmlns:a16="http://schemas.microsoft.com/office/drawing/2014/main" id="{A875660C-A5E4-47CA-A123-6D3E3F3AC895}"/>
              </a:ext>
            </a:extLst>
          </p:cNvPr>
          <p:cNvPicPr>
            <a:picLocks noChangeAspect="1"/>
          </p:cNvPicPr>
          <p:nvPr/>
        </p:nvPicPr>
        <p:blipFill>
          <a:blip r:embed="rId3"/>
          <a:stretch>
            <a:fillRect/>
          </a:stretch>
        </p:blipFill>
        <p:spPr>
          <a:xfrm>
            <a:off x="3996363" y="5006784"/>
            <a:ext cx="7874952" cy="1266000"/>
          </a:xfrm>
          <a:prstGeom prst="rect">
            <a:avLst/>
          </a:prstGeom>
        </p:spPr>
      </p:pic>
      <p:pic>
        <p:nvPicPr>
          <p:cNvPr id="13" name="Picture 12">
            <a:extLst>
              <a:ext uri="{FF2B5EF4-FFF2-40B4-BE49-F238E27FC236}">
                <a16:creationId xmlns:a16="http://schemas.microsoft.com/office/drawing/2014/main" id="{B5CE0073-D463-447A-943F-67C261624F00}"/>
              </a:ext>
            </a:extLst>
          </p:cNvPr>
          <p:cNvPicPr>
            <a:picLocks noChangeAspect="1"/>
          </p:cNvPicPr>
          <p:nvPr/>
        </p:nvPicPr>
        <p:blipFill>
          <a:blip r:embed="rId4"/>
          <a:stretch>
            <a:fillRect/>
          </a:stretch>
        </p:blipFill>
        <p:spPr>
          <a:xfrm>
            <a:off x="4055425" y="3353560"/>
            <a:ext cx="7756828" cy="1066878"/>
          </a:xfrm>
          <a:prstGeom prst="rect">
            <a:avLst/>
          </a:prstGeom>
        </p:spPr>
      </p:pic>
    </p:spTree>
    <p:extLst>
      <p:ext uri="{BB962C8B-B14F-4D97-AF65-F5344CB8AC3E}">
        <p14:creationId xmlns:p14="http://schemas.microsoft.com/office/powerpoint/2010/main" val="3644894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4B8C-5B67-4366-9FFF-3EF18E1C3570}"/>
              </a:ext>
            </a:extLst>
          </p:cNvPr>
          <p:cNvSpPr>
            <a:spLocks noGrp="1"/>
          </p:cNvSpPr>
          <p:nvPr>
            <p:ph type="title"/>
          </p:nvPr>
        </p:nvSpPr>
        <p:spPr/>
        <p:txBody>
          <a:bodyPr/>
          <a:lstStyle/>
          <a:p>
            <a:r>
              <a:rPr lang="en-US" dirty="0"/>
              <a:t>Review File: Unstructured analysis</a:t>
            </a:r>
          </a:p>
        </p:txBody>
      </p:sp>
      <p:cxnSp>
        <p:nvCxnSpPr>
          <p:cNvPr id="7" name="Straight Connector 6">
            <a:extLst>
              <a:ext uri="{FF2B5EF4-FFF2-40B4-BE49-F238E27FC236}">
                <a16:creationId xmlns:a16="http://schemas.microsoft.com/office/drawing/2014/main" id="{0FB3A247-7231-432E-BDB8-292B0257141D}"/>
              </a:ext>
            </a:extLst>
          </p:cNvPr>
          <p:cNvCxnSpPr>
            <a:cxnSpLocks/>
          </p:cNvCxnSpPr>
          <p:nvPr/>
        </p:nvCxnSpPr>
        <p:spPr>
          <a:xfrm>
            <a:off x="5486608" y="1951943"/>
            <a:ext cx="0" cy="4580109"/>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7A1B87A-15AA-4B86-8CCE-A3D84140C385}"/>
              </a:ext>
            </a:extLst>
          </p:cNvPr>
          <p:cNvSpPr txBox="1"/>
          <p:nvPr/>
        </p:nvSpPr>
        <p:spPr>
          <a:xfrm>
            <a:off x="849092" y="2681991"/>
            <a:ext cx="4239961"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Analysis of reviews for the business with most number of reviews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Food, Service and Time are few things which are talked about in most of the reviews</a:t>
            </a:r>
          </a:p>
          <a:p>
            <a:pPr marL="285750" indent="-285750">
              <a:buFont typeface="Arial" panose="020B0604020202020204" pitchFamily="34" charset="0"/>
              <a:buChar char="•"/>
            </a:pPr>
            <a:endParaRPr lang="en-US" sz="2400" dirty="0"/>
          </a:p>
        </p:txBody>
      </p:sp>
      <p:pic>
        <p:nvPicPr>
          <p:cNvPr id="3" name="Picture 2">
            <a:extLst>
              <a:ext uri="{FF2B5EF4-FFF2-40B4-BE49-F238E27FC236}">
                <a16:creationId xmlns:a16="http://schemas.microsoft.com/office/drawing/2014/main" id="{FA65511C-E33D-4D80-8412-11EF357F0E8D}"/>
              </a:ext>
            </a:extLst>
          </p:cNvPr>
          <p:cNvPicPr>
            <a:picLocks noChangeAspect="1"/>
          </p:cNvPicPr>
          <p:nvPr/>
        </p:nvPicPr>
        <p:blipFill>
          <a:blip r:embed="rId2"/>
          <a:stretch>
            <a:fillRect/>
          </a:stretch>
        </p:blipFill>
        <p:spPr>
          <a:xfrm>
            <a:off x="5884164" y="2084832"/>
            <a:ext cx="4438650" cy="3705225"/>
          </a:xfrm>
          <a:prstGeom prst="rect">
            <a:avLst/>
          </a:prstGeom>
        </p:spPr>
      </p:pic>
      <p:sp>
        <p:nvSpPr>
          <p:cNvPr id="4" name="Rectangle 3">
            <a:extLst>
              <a:ext uri="{FF2B5EF4-FFF2-40B4-BE49-F238E27FC236}">
                <a16:creationId xmlns:a16="http://schemas.microsoft.com/office/drawing/2014/main" id="{E3777562-DB1E-4E6F-AB20-A8103D31157C}"/>
              </a:ext>
            </a:extLst>
          </p:cNvPr>
          <p:cNvSpPr/>
          <p:nvPr/>
        </p:nvSpPr>
        <p:spPr>
          <a:xfrm>
            <a:off x="5884164" y="2659224"/>
            <a:ext cx="4398165" cy="298580"/>
          </a:xfrm>
          <a:prstGeom prst="rect">
            <a:avLst/>
          </a:prstGeom>
          <a:noFill/>
          <a:ln>
            <a:solidFill>
              <a:schemeClr val="accent2">
                <a:lumMod val="50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2CA5971B-8C37-41ED-A2B4-F6F4D57983F5}"/>
              </a:ext>
            </a:extLst>
          </p:cNvPr>
          <p:cNvSpPr/>
          <p:nvPr/>
        </p:nvSpPr>
        <p:spPr>
          <a:xfrm>
            <a:off x="5904406" y="3900197"/>
            <a:ext cx="4398165" cy="298580"/>
          </a:xfrm>
          <a:prstGeom prst="rect">
            <a:avLst/>
          </a:prstGeom>
          <a:noFill/>
          <a:ln>
            <a:solidFill>
              <a:schemeClr val="accent2">
                <a:lumMod val="50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31273E30-6720-4D3D-94F2-7DC6F2ED37C0}"/>
              </a:ext>
            </a:extLst>
          </p:cNvPr>
          <p:cNvSpPr/>
          <p:nvPr/>
        </p:nvSpPr>
        <p:spPr>
          <a:xfrm>
            <a:off x="5884163" y="4816962"/>
            <a:ext cx="4398165" cy="298580"/>
          </a:xfrm>
          <a:prstGeom prst="rect">
            <a:avLst/>
          </a:prstGeom>
          <a:noFill/>
          <a:ln>
            <a:solidFill>
              <a:schemeClr val="accent2">
                <a:lumMod val="50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41525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4B8C-5B67-4366-9FFF-3EF18E1C3570}"/>
              </a:ext>
            </a:extLst>
          </p:cNvPr>
          <p:cNvSpPr>
            <a:spLocks noGrp="1"/>
          </p:cNvSpPr>
          <p:nvPr>
            <p:ph type="title"/>
          </p:nvPr>
        </p:nvSpPr>
        <p:spPr/>
        <p:txBody>
          <a:bodyPr/>
          <a:lstStyle/>
          <a:p>
            <a:r>
              <a:rPr lang="en-US" dirty="0"/>
              <a:t>Review File: sentiment analysis</a:t>
            </a:r>
          </a:p>
        </p:txBody>
      </p:sp>
      <p:cxnSp>
        <p:nvCxnSpPr>
          <p:cNvPr id="7" name="Straight Connector 6">
            <a:extLst>
              <a:ext uri="{FF2B5EF4-FFF2-40B4-BE49-F238E27FC236}">
                <a16:creationId xmlns:a16="http://schemas.microsoft.com/office/drawing/2014/main" id="{0FB3A247-7231-432E-BDB8-292B0257141D}"/>
              </a:ext>
            </a:extLst>
          </p:cNvPr>
          <p:cNvCxnSpPr>
            <a:cxnSpLocks/>
          </p:cNvCxnSpPr>
          <p:nvPr/>
        </p:nvCxnSpPr>
        <p:spPr>
          <a:xfrm>
            <a:off x="5486608" y="1951943"/>
            <a:ext cx="0" cy="4580109"/>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7A1B87A-15AA-4B86-8CCE-A3D84140C385}"/>
              </a:ext>
            </a:extLst>
          </p:cNvPr>
          <p:cNvSpPr txBox="1"/>
          <p:nvPr/>
        </p:nvSpPr>
        <p:spPr>
          <a:xfrm>
            <a:off x="729763" y="1463509"/>
            <a:ext cx="4604231" cy="6370975"/>
          </a:xfrm>
          <a:prstGeom prst="rect">
            <a:avLst/>
          </a:prstGeom>
          <a:noFill/>
        </p:spPr>
        <p:txBody>
          <a:bodyPr wrap="square" rtlCol="0">
            <a:spAutoFit/>
          </a:bodyPr>
          <a:lstStyle/>
          <a:p>
            <a:endParaRPr lang="en-US" sz="2400" dirty="0"/>
          </a:p>
          <a:p>
            <a:pPr marL="285750" indent="-285750">
              <a:buFont typeface="Arial" panose="020B0604020202020204" pitchFamily="34" charset="0"/>
              <a:buChar char="•"/>
            </a:pPr>
            <a:r>
              <a:rPr lang="en-US" sz="2400" dirty="0"/>
              <a:t>Filtered only for restaurants from Las Vegas and got the reviews for last two months because of computational limitations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Performed tokenization, lemmatization on the review text, and removed stop words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Sentiments only from the reviews where ‘food’, ‘service’ and ‘time’ are talked about were filtered and aggregated at business level </a:t>
            </a:r>
          </a:p>
          <a:p>
            <a:pPr marL="285750" indent="-285750">
              <a:buFont typeface="Arial" panose="020B0604020202020204" pitchFamily="34" charset="0"/>
              <a:buChar char="•"/>
            </a:pPr>
            <a:endParaRPr lang="en-US" sz="2400" dirty="0"/>
          </a:p>
          <a:p>
            <a:endParaRPr lang="en-US" sz="2400" dirty="0"/>
          </a:p>
          <a:p>
            <a:endParaRPr lang="en-US" sz="2400" dirty="0"/>
          </a:p>
        </p:txBody>
      </p:sp>
      <p:pic>
        <p:nvPicPr>
          <p:cNvPr id="8" name="Picture 7">
            <a:extLst>
              <a:ext uri="{FF2B5EF4-FFF2-40B4-BE49-F238E27FC236}">
                <a16:creationId xmlns:a16="http://schemas.microsoft.com/office/drawing/2014/main" id="{B5477D2F-9442-4389-8574-2EC25F322322}"/>
              </a:ext>
            </a:extLst>
          </p:cNvPr>
          <p:cNvPicPr>
            <a:picLocks noChangeAspect="1"/>
          </p:cNvPicPr>
          <p:nvPr/>
        </p:nvPicPr>
        <p:blipFill>
          <a:blip r:embed="rId2"/>
          <a:stretch>
            <a:fillRect/>
          </a:stretch>
        </p:blipFill>
        <p:spPr>
          <a:xfrm>
            <a:off x="5884164" y="2084832"/>
            <a:ext cx="5578073" cy="3624944"/>
          </a:xfrm>
          <a:prstGeom prst="rect">
            <a:avLst/>
          </a:prstGeom>
        </p:spPr>
      </p:pic>
    </p:spTree>
    <p:extLst>
      <p:ext uri="{BB962C8B-B14F-4D97-AF65-F5344CB8AC3E}">
        <p14:creationId xmlns:p14="http://schemas.microsoft.com/office/powerpoint/2010/main" val="16821103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2011</TotalTime>
  <Words>1036</Words>
  <Application>Microsoft Office PowerPoint</Application>
  <PresentationFormat>Widescreen</PresentationFormat>
  <Paragraphs>140</Paragraphs>
  <Slides>21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Tw Cen MT</vt:lpstr>
      <vt:lpstr>Tw Cen MT Condensed</vt:lpstr>
      <vt:lpstr>Wingdings 3</vt:lpstr>
      <vt:lpstr>Integral</vt:lpstr>
      <vt:lpstr>Drivers for footfall in restaurants</vt:lpstr>
      <vt:lpstr>Business Problem</vt:lpstr>
      <vt:lpstr>Data Problem</vt:lpstr>
      <vt:lpstr>Dataset</vt:lpstr>
      <vt:lpstr>EDA</vt:lpstr>
      <vt:lpstr>Business File</vt:lpstr>
      <vt:lpstr>Business file: Cleaning Attributes</vt:lpstr>
      <vt:lpstr>Review File: Unstructured analysis</vt:lpstr>
      <vt:lpstr>Review File: sentiment analysis</vt:lpstr>
      <vt:lpstr>Master file: Merging both datasets</vt:lpstr>
      <vt:lpstr>Create dummies</vt:lpstr>
      <vt:lpstr>Linear Regression</vt:lpstr>
      <vt:lpstr>Linear Regression</vt:lpstr>
      <vt:lpstr>Linear Regression</vt:lpstr>
      <vt:lpstr>Linear Regression</vt:lpstr>
      <vt:lpstr>Linear Regression: Interaction Terms</vt:lpstr>
      <vt:lpstr>Linear Regression: Interaction Terms</vt:lpstr>
      <vt:lpstr>Recommendations</vt:lpstr>
      <vt:lpstr>Areas of Improvement</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Yelp Dataset</dc:title>
  <dc:creator>Pranav Saboo</dc:creator>
  <cp:lastModifiedBy>Rukmini Sunil</cp:lastModifiedBy>
  <cp:revision>38</cp:revision>
  <dcterms:created xsi:type="dcterms:W3CDTF">2019-12-01T06:56:29Z</dcterms:created>
  <dcterms:modified xsi:type="dcterms:W3CDTF">2019-12-03T02:49:36Z</dcterms:modified>
</cp:coreProperties>
</file>