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EF26-6EB3-4CBF-A36D-8E216D114CA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F520-0756-4847-98E9-DBF1998B4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2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5F520-0756-4847-98E9-DBF1998B4D1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10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219DE7-70F0-401E-5582-10A43EE9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492"/>
            <a:ext cx="12339485" cy="6870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0B242F-5654-6595-7448-31536ECCB0DB}"/>
              </a:ext>
            </a:extLst>
          </p:cNvPr>
          <p:cNvSpPr txBox="1"/>
          <p:nvPr/>
        </p:nvSpPr>
        <p:spPr>
          <a:xfrm>
            <a:off x="3115056" y="2704091"/>
            <a:ext cx="575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highlight>
                  <a:srgbClr val="000000"/>
                </a:highlight>
              </a:rPr>
              <a:t>Walmart Sales Analysis Using SQL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F0AE1-3E88-06F4-CD7B-508752480BEA}"/>
              </a:ext>
            </a:extLst>
          </p:cNvPr>
          <p:cNvSpPr txBox="1"/>
          <p:nvPr/>
        </p:nvSpPr>
        <p:spPr>
          <a:xfrm>
            <a:off x="0" y="6005449"/>
            <a:ext cx="52995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u="sng" dirty="0">
                <a:ln w="15875"/>
                <a:effectLst/>
                <a:highlight>
                  <a:srgbClr val="000000"/>
                </a:highlight>
                <a:latin typeface="Arial Black" panose="020B0A04020102020204" charset="0"/>
                <a:cs typeface="Arial Black" panose="020B0A04020102020204" charset="0"/>
              </a:rPr>
              <a:t>Present By Sudarshan Kamthe under </a:t>
            </a:r>
          </a:p>
          <a:p>
            <a:pPr algn="just">
              <a:lnSpc>
                <a:spcPct val="100000"/>
              </a:lnSpc>
            </a:pPr>
            <a:r>
              <a:rPr lang="en-IN" altLang="en-US" u="sng" dirty="0" err="1">
                <a:ln w="15875"/>
                <a:effectLst/>
                <a:highlight>
                  <a:srgbClr val="000000"/>
                </a:highlight>
                <a:latin typeface="Arial Black" panose="020B0A04020102020204" charset="0"/>
                <a:cs typeface="Arial Black" panose="020B0A04020102020204" charset="0"/>
              </a:rPr>
              <a:t>Mentorness</a:t>
            </a:r>
            <a:r>
              <a:rPr lang="en-IN" altLang="en-US" u="sng" dirty="0">
                <a:ln w="15875"/>
                <a:effectLst/>
                <a:highlight>
                  <a:srgbClr val="000000"/>
                </a:highlight>
                <a:latin typeface="Arial Black" panose="020B0A04020102020204" charset="0"/>
                <a:cs typeface="Arial Black" panose="020B0A04020102020204" charset="0"/>
              </a:rPr>
              <a:t> Under Batch MIP-DA-13</a:t>
            </a:r>
          </a:p>
        </p:txBody>
      </p:sp>
    </p:spTree>
    <p:extLst>
      <p:ext uri="{BB962C8B-B14F-4D97-AF65-F5344CB8AC3E}">
        <p14:creationId xmlns:p14="http://schemas.microsoft.com/office/powerpoint/2010/main" val="39972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6B034736-920F-3594-C155-24AB71124327}"/>
              </a:ext>
            </a:extLst>
          </p:cNvPr>
          <p:cNvSpPr txBox="1"/>
          <p:nvPr/>
        </p:nvSpPr>
        <p:spPr>
          <a:xfrm>
            <a:off x="0" y="57840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5DB25-9E0E-9888-857A-238E5667AADB}"/>
              </a:ext>
            </a:extLst>
          </p:cNvPr>
          <p:cNvSpPr txBox="1"/>
          <p:nvPr/>
        </p:nvSpPr>
        <p:spPr>
          <a:xfrm>
            <a:off x="0" y="88490"/>
            <a:ext cx="6905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8.Find sales transactions with a gross income greater than 30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E9522-FDFF-8F06-29BB-C0385C73A744}"/>
              </a:ext>
            </a:extLst>
          </p:cNvPr>
          <p:cNvSpPr txBox="1"/>
          <p:nvPr/>
        </p:nvSpPr>
        <p:spPr>
          <a:xfrm>
            <a:off x="0" y="1111045"/>
            <a:ext cx="326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 * FROM  transactions</a:t>
            </a:r>
          </a:p>
          <a:p>
            <a:r>
              <a:rPr lang="en-US" sz="2000" dirty="0"/>
              <a:t>WHERE   </a:t>
            </a:r>
            <a:r>
              <a:rPr lang="en-US" sz="2000" dirty="0" err="1"/>
              <a:t>gross_income</a:t>
            </a:r>
            <a:r>
              <a:rPr lang="en-US" sz="2000" dirty="0"/>
              <a:t> &gt; 30;</a:t>
            </a:r>
            <a:endParaRPr lang="en-IN" sz="20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455B2B0-21D1-E2AB-3324-23ED1F79CADC}"/>
              </a:ext>
            </a:extLst>
          </p:cNvPr>
          <p:cNvSpPr txBox="1"/>
          <p:nvPr/>
        </p:nvSpPr>
        <p:spPr>
          <a:xfrm>
            <a:off x="-1" y="1941522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F575-C832-BE9F-025C-F37D03D0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2472950"/>
            <a:ext cx="12044516" cy="31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03419F-BD30-3490-8A45-0F4E4BF53BD9}"/>
              </a:ext>
            </a:extLst>
          </p:cNvPr>
          <p:cNvSpPr txBox="1"/>
          <p:nvPr/>
        </p:nvSpPr>
        <p:spPr>
          <a:xfrm>
            <a:off x="0" y="0"/>
            <a:ext cx="6240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9.Retrieve sales transactions that occurred on weekends.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17207F-1FA3-7C17-B39D-5F9E8965E1D3}"/>
              </a:ext>
            </a:extLst>
          </p:cNvPr>
          <p:cNvSpPr txBox="1"/>
          <p:nvPr/>
        </p:nvSpPr>
        <p:spPr>
          <a:xfrm>
            <a:off x="0" y="40822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29C58-8C49-4F02-7725-5AAB01FF0B93}"/>
              </a:ext>
            </a:extLst>
          </p:cNvPr>
          <p:cNvSpPr txBox="1"/>
          <p:nvPr/>
        </p:nvSpPr>
        <p:spPr>
          <a:xfrm>
            <a:off x="0" y="929906"/>
            <a:ext cx="53497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   *,    </a:t>
            </a:r>
          </a:p>
          <a:p>
            <a:r>
              <a:rPr lang="en-US" dirty="0"/>
              <a:t>      CASE        </a:t>
            </a:r>
          </a:p>
          <a:p>
            <a:r>
              <a:rPr lang="en-US" dirty="0"/>
              <a:t>           WHEN DAYOFWEEK(Date) = 1 THEN 'Sunday'        </a:t>
            </a:r>
          </a:p>
          <a:p>
            <a:r>
              <a:rPr lang="en-US" dirty="0"/>
              <a:t>           WHEN DAYOFWEEK(Date) = 7 THEN '</a:t>
            </a:r>
            <a:r>
              <a:rPr lang="en-US" dirty="0" err="1"/>
              <a:t>saturday</a:t>
            </a:r>
            <a:r>
              <a:rPr lang="en-US" dirty="0"/>
              <a:t>'    </a:t>
            </a:r>
          </a:p>
          <a:p>
            <a:r>
              <a:rPr lang="en-US" dirty="0"/>
              <a:t>      END AS </a:t>
            </a:r>
            <a:r>
              <a:rPr lang="en-US" dirty="0" err="1"/>
              <a:t>weekday_name</a:t>
            </a:r>
            <a:endParaRPr lang="en-US" dirty="0"/>
          </a:p>
          <a:p>
            <a:r>
              <a:rPr lang="en-US" dirty="0"/>
              <a:t>FROM    </a:t>
            </a:r>
          </a:p>
          <a:p>
            <a:r>
              <a:rPr lang="en-US" dirty="0"/>
              <a:t>     transactions</a:t>
            </a:r>
          </a:p>
          <a:p>
            <a:r>
              <a:rPr lang="en-US" dirty="0"/>
              <a:t>WHERE    DAYOFWEEK(Date) IN (1 , 7);</a:t>
            </a:r>
            <a:endParaRPr lang="en-IN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96055C9-A125-F486-BE87-680869E027F9}"/>
              </a:ext>
            </a:extLst>
          </p:cNvPr>
          <p:cNvSpPr txBox="1"/>
          <p:nvPr/>
        </p:nvSpPr>
        <p:spPr>
          <a:xfrm>
            <a:off x="-1" y="3369246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33FC7-B5AC-6EFD-1C10-16532145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" y="3768026"/>
            <a:ext cx="12123173" cy="29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41937-A9D7-4E4D-12F4-C4A933A48548}"/>
              </a:ext>
            </a:extLst>
          </p:cNvPr>
          <p:cNvSpPr txBox="1"/>
          <p:nvPr/>
        </p:nvSpPr>
        <p:spPr>
          <a:xfrm>
            <a:off x="0" y="0"/>
            <a:ext cx="682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10. Calculate the total sales and gross income for each month. </a:t>
            </a:r>
            <a:endParaRPr lang="en-IN" sz="2000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4DE2E73-DD62-EAE9-E255-AC144FF9C5DA}"/>
              </a:ext>
            </a:extLst>
          </p:cNvPr>
          <p:cNvSpPr txBox="1"/>
          <p:nvPr/>
        </p:nvSpPr>
        <p:spPr>
          <a:xfrm>
            <a:off x="0" y="40822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00E2B-C2C5-CED6-6F92-CD2B38C384E6}"/>
              </a:ext>
            </a:extLst>
          </p:cNvPr>
          <p:cNvSpPr txBox="1"/>
          <p:nvPr/>
        </p:nvSpPr>
        <p:spPr>
          <a:xfrm>
            <a:off x="0" y="924230"/>
            <a:ext cx="10294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    </a:t>
            </a:r>
          </a:p>
          <a:p>
            <a:r>
              <a:rPr lang="en-US" sz="2000" dirty="0"/>
              <a:t>       DATE_FORMAT(STR_TO_DATE(Date, '%Y-%m-%d'), '%Y-%m') AS month,    </a:t>
            </a:r>
          </a:p>
          <a:p>
            <a:r>
              <a:rPr lang="en-US" sz="2000" dirty="0"/>
              <a:t>       ROUND(SUM(Total), 2) AS </a:t>
            </a:r>
            <a:r>
              <a:rPr lang="en-US" sz="2000" dirty="0" err="1"/>
              <a:t>total_sales</a:t>
            </a:r>
            <a:r>
              <a:rPr lang="en-US" sz="2000" dirty="0"/>
              <a:t>,    </a:t>
            </a:r>
          </a:p>
          <a:p>
            <a:r>
              <a:rPr lang="en-US" sz="2000" dirty="0"/>
              <a:t>       ROUND(SUM(</a:t>
            </a:r>
            <a:r>
              <a:rPr lang="en-US" sz="2000" dirty="0" err="1"/>
              <a:t>gross_income</a:t>
            </a:r>
            <a:r>
              <a:rPr lang="en-US" sz="2000" dirty="0"/>
              <a:t>), 2) AS </a:t>
            </a:r>
            <a:r>
              <a:rPr lang="en-US" sz="2000" dirty="0" err="1"/>
              <a:t>total_gross_income</a:t>
            </a:r>
            <a:endParaRPr lang="en-US" sz="2000" dirty="0"/>
          </a:p>
          <a:p>
            <a:r>
              <a:rPr lang="en-US" sz="2000" dirty="0"/>
              <a:t>FROM     </a:t>
            </a:r>
          </a:p>
          <a:p>
            <a:r>
              <a:rPr lang="en-US" sz="2000" dirty="0"/>
              <a:t>    transactions</a:t>
            </a:r>
          </a:p>
          <a:p>
            <a:r>
              <a:rPr lang="en-US" sz="2000" dirty="0"/>
              <a:t>GROUP BY     </a:t>
            </a:r>
          </a:p>
          <a:p>
            <a:r>
              <a:rPr lang="en-US" sz="2000" dirty="0"/>
              <a:t>DATE_FORMAT(STR_TO_DATE(Date, '%Y-%m-%d'), '%Y-%m’)</a:t>
            </a:r>
          </a:p>
          <a:p>
            <a:r>
              <a:rPr lang="en-US" sz="2000" dirty="0"/>
              <a:t>ORDER BY     month;</a:t>
            </a:r>
            <a:endParaRPr lang="en-IN" sz="2000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F1C9FD1-B1DB-E7F7-BC12-CC8DD863E549}"/>
              </a:ext>
            </a:extLst>
          </p:cNvPr>
          <p:cNvSpPr txBox="1"/>
          <p:nvPr/>
        </p:nvSpPr>
        <p:spPr>
          <a:xfrm>
            <a:off x="-1" y="3762810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98498-FF02-7E6D-6813-3E728C86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7" y="4321320"/>
            <a:ext cx="4902254" cy="22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3E0BA6-CDE3-BE4C-605F-F2CF038ECD77}"/>
              </a:ext>
            </a:extLst>
          </p:cNvPr>
          <p:cNvSpPr txBox="1"/>
          <p:nvPr/>
        </p:nvSpPr>
        <p:spPr>
          <a:xfrm>
            <a:off x="0" y="0"/>
            <a:ext cx="7241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11.Find the number of sales transactions that occurred after 6 PM.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C0B5BE8-D784-6ACD-63F0-DD83B2A4B211}"/>
              </a:ext>
            </a:extLst>
          </p:cNvPr>
          <p:cNvSpPr txBox="1"/>
          <p:nvPr/>
        </p:nvSpPr>
        <p:spPr>
          <a:xfrm>
            <a:off x="0" y="40822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83F7E-58F0-B2A9-7D21-9A10E432F0AC}"/>
              </a:ext>
            </a:extLst>
          </p:cNvPr>
          <p:cNvSpPr txBox="1"/>
          <p:nvPr/>
        </p:nvSpPr>
        <p:spPr>
          <a:xfrm>
            <a:off x="0" y="894735"/>
            <a:ext cx="5515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COUNT(*) AS num_transactions_after_6pm</a:t>
            </a:r>
          </a:p>
          <a:p>
            <a:r>
              <a:rPr lang="en-US" sz="2000" dirty="0"/>
              <a:t>FROM  transactions</a:t>
            </a:r>
          </a:p>
          <a:p>
            <a:r>
              <a:rPr lang="en-US" sz="2000" dirty="0"/>
              <a:t>WHERE TIME(Time) &gt; '18:00:00';</a:t>
            </a:r>
            <a:endParaRPr lang="en-IN" sz="2000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F6A4E7D-A92F-9AB7-18E3-D3F668A01A70}"/>
              </a:ext>
            </a:extLst>
          </p:cNvPr>
          <p:cNvSpPr txBox="1"/>
          <p:nvPr/>
        </p:nvSpPr>
        <p:spPr>
          <a:xfrm>
            <a:off x="-1" y="1910398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A9403-646E-AFFA-8497-22F9C20D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" y="2582020"/>
            <a:ext cx="2905112" cy="11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6FE2-5185-65FF-BA94-7EEBCE3E81A9}"/>
              </a:ext>
            </a:extLst>
          </p:cNvPr>
          <p:cNvSpPr txBox="1"/>
          <p:nvPr/>
        </p:nvSpPr>
        <p:spPr>
          <a:xfrm>
            <a:off x="0" y="0"/>
            <a:ext cx="10199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12.List the sales transactions that have a higher total than the average total of all transactions.</a:t>
            </a:r>
            <a:endParaRPr lang="en-IN" sz="2000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D75C5C2-2619-E97A-AC93-E3E06CACA415}"/>
              </a:ext>
            </a:extLst>
          </p:cNvPr>
          <p:cNvSpPr txBox="1"/>
          <p:nvPr/>
        </p:nvSpPr>
        <p:spPr>
          <a:xfrm>
            <a:off x="0" y="40822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FCF0B-D516-A6FC-87AF-5D7BF70D8CDB}"/>
              </a:ext>
            </a:extLst>
          </p:cNvPr>
          <p:cNvSpPr txBox="1"/>
          <p:nvPr/>
        </p:nvSpPr>
        <p:spPr>
          <a:xfrm>
            <a:off x="0" y="875072"/>
            <a:ext cx="5578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* from transactions</a:t>
            </a:r>
          </a:p>
          <a:p>
            <a:r>
              <a:rPr lang="en-US" sz="2000" dirty="0"/>
              <a:t>where Total &gt; (SELECT avg(Total) from transactions);</a:t>
            </a:r>
            <a:endParaRPr lang="en-IN" sz="2000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95DAEAD-8929-D49B-0BA4-DF65EF4E5DA1}"/>
              </a:ext>
            </a:extLst>
          </p:cNvPr>
          <p:cNvSpPr txBox="1"/>
          <p:nvPr/>
        </p:nvSpPr>
        <p:spPr>
          <a:xfrm>
            <a:off x="0" y="1582958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B5CAA-1FDE-CEFB-5936-E55F8F37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" y="2372467"/>
            <a:ext cx="12024852" cy="34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A5BD7-84B6-8597-D462-A037FC8494F0}"/>
              </a:ext>
            </a:extLst>
          </p:cNvPr>
          <p:cNvSpPr txBox="1"/>
          <p:nvPr/>
        </p:nvSpPr>
        <p:spPr>
          <a:xfrm>
            <a:off x="0" y="78659"/>
            <a:ext cx="727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13. Calculate the cumulative gross income for each branch by date.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EA3C2-39EF-61FC-52D7-66005EDAE064}"/>
              </a:ext>
            </a:extLst>
          </p:cNvPr>
          <p:cNvSpPr txBox="1"/>
          <p:nvPr/>
        </p:nvSpPr>
        <p:spPr>
          <a:xfrm>
            <a:off x="0" y="894735"/>
            <a:ext cx="80853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Branch, Date,</a:t>
            </a:r>
          </a:p>
          <a:p>
            <a:r>
              <a:rPr lang="en-US" sz="2000" dirty="0" err="1"/>
              <a:t>gross_income</a:t>
            </a:r>
            <a:r>
              <a:rPr lang="en-US" sz="2000" dirty="0"/>
              <a:t>, </a:t>
            </a:r>
          </a:p>
          <a:p>
            <a:r>
              <a:rPr lang="en-US" sz="2000" dirty="0"/>
              <a:t>   round(sum(</a:t>
            </a:r>
            <a:r>
              <a:rPr lang="en-US" sz="2000" dirty="0" err="1"/>
              <a:t>gross_income</a:t>
            </a:r>
            <a:r>
              <a:rPr lang="en-US" sz="2000" dirty="0"/>
              <a:t>) OVER (PARTITION BY Branch ORDER BY Date),2)</a:t>
            </a:r>
          </a:p>
          <a:p>
            <a:r>
              <a:rPr lang="en-US" sz="2000" dirty="0"/>
              <a:t>AS </a:t>
            </a:r>
            <a:r>
              <a:rPr lang="en-US" sz="2000" dirty="0" err="1"/>
              <a:t>cumulative_gross_income</a:t>
            </a:r>
            <a:endParaRPr lang="en-US" sz="2000" dirty="0"/>
          </a:p>
          <a:p>
            <a:r>
              <a:rPr lang="en-US" sz="2000" dirty="0"/>
              <a:t>FROM   </a:t>
            </a:r>
          </a:p>
          <a:p>
            <a:r>
              <a:rPr lang="en-US" sz="2000" dirty="0"/>
              <a:t>     transactions</a:t>
            </a:r>
          </a:p>
          <a:p>
            <a:r>
              <a:rPr lang="en-US" sz="2000" dirty="0"/>
              <a:t>ORDER BY     </a:t>
            </a:r>
          </a:p>
          <a:p>
            <a:r>
              <a:rPr lang="en-US" sz="2000" dirty="0"/>
              <a:t>   Branch, Date; </a:t>
            </a:r>
            <a:endParaRPr lang="en-IN" sz="20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AF28B90-A2E8-9BD2-FB56-9A9075B838D0}"/>
              </a:ext>
            </a:extLst>
          </p:cNvPr>
          <p:cNvSpPr txBox="1"/>
          <p:nvPr/>
        </p:nvSpPr>
        <p:spPr>
          <a:xfrm>
            <a:off x="0" y="40822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DDE9AE9-EA4B-CBAB-209C-A6BFC753744D}"/>
              </a:ext>
            </a:extLst>
          </p:cNvPr>
          <p:cNvSpPr txBox="1"/>
          <p:nvPr/>
        </p:nvSpPr>
        <p:spPr>
          <a:xfrm>
            <a:off x="0" y="3349212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FF317-4407-86E6-B139-17FD5627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8" y="3747991"/>
            <a:ext cx="4602742" cy="303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F81CF-06EE-AA1A-DAFD-83C9E8B7319A}"/>
              </a:ext>
            </a:extLst>
          </p:cNvPr>
          <p:cNvSpPr txBox="1"/>
          <p:nvPr/>
        </p:nvSpPr>
        <p:spPr>
          <a:xfrm>
            <a:off x="0" y="0"/>
            <a:ext cx="6288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</a:rPr>
              <a:t>14.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the total cogs for each customer type in each city.</a:t>
            </a:r>
            <a:endParaRPr lang="en-IN" sz="2000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A465308-4459-89E3-34CF-56F9DA75B89B}"/>
              </a:ext>
            </a:extLst>
          </p:cNvPr>
          <p:cNvSpPr txBox="1"/>
          <p:nvPr/>
        </p:nvSpPr>
        <p:spPr>
          <a:xfrm>
            <a:off x="0" y="40822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91D24-9D49-C010-E529-F49C5E5B58DB}"/>
              </a:ext>
            </a:extLst>
          </p:cNvPr>
          <p:cNvSpPr txBox="1"/>
          <p:nvPr/>
        </p:nvSpPr>
        <p:spPr>
          <a:xfrm>
            <a:off x="0" y="865689"/>
            <a:ext cx="61304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SELECT city,    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Customer_type</a:t>
            </a:r>
            <a:r>
              <a:rPr lang="en-IN" sz="2000" dirty="0"/>
              <a:t>,     </a:t>
            </a:r>
          </a:p>
          <a:p>
            <a:r>
              <a:rPr lang="en-IN" sz="2000" dirty="0"/>
              <a:t>   round(sum(cogs), 2) AS </a:t>
            </a:r>
            <a:r>
              <a:rPr lang="en-IN" sz="2000" dirty="0" err="1"/>
              <a:t>total_cogs</a:t>
            </a:r>
            <a:endParaRPr lang="en-IN" sz="2000" dirty="0"/>
          </a:p>
          <a:p>
            <a:r>
              <a:rPr lang="en-IN" sz="2000" dirty="0"/>
              <a:t>FROM     </a:t>
            </a:r>
          </a:p>
          <a:p>
            <a:r>
              <a:rPr lang="en-IN" sz="2000" dirty="0"/>
              <a:t>   transactions</a:t>
            </a:r>
          </a:p>
          <a:p>
            <a:r>
              <a:rPr lang="en-IN" sz="2000" dirty="0"/>
              <a:t>GROUP BY     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Customer_type</a:t>
            </a:r>
            <a:r>
              <a:rPr lang="en-IN" sz="2000" dirty="0"/>
              <a:t>, </a:t>
            </a:r>
          </a:p>
          <a:p>
            <a:r>
              <a:rPr lang="en-IN" sz="2000" dirty="0"/>
              <a:t>City;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A1B8D01-5BF8-435A-2AE6-C501ED12DCF3}"/>
              </a:ext>
            </a:extLst>
          </p:cNvPr>
          <p:cNvSpPr txBox="1"/>
          <p:nvPr/>
        </p:nvSpPr>
        <p:spPr>
          <a:xfrm>
            <a:off x="0" y="3420234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D5E6F-A28D-CEA7-21CE-EFE37C18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1" y="3885813"/>
            <a:ext cx="5358810" cy="26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1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F7E32-B909-7BEA-207F-52B3A4831651}"/>
              </a:ext>
            </a:extLst>
          </p:cNvPr>
          <p:cNvSpPr txBox="1"/>
          <p:nvPr/>
        </p:nvSpPr>
        <p:spPr>
          <a:xfrm>
            <a:off x="629265" y="1651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876DD-0FAC-6B91-4B27-8D77371778B1}"/>
              </a:ext>
            </a:extLst>
          </p:cNvPr>
          <p:cNvSpPr txBox="1"/>
          <p:nvPr/>
        </p:nvSpPr>
        <p:spPr>
          <a:xfrm>
            <a:off x="813996" y="41590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61B1C942-714F-C8C9-A9DE-9018288D5DF3}"/>
              </a:ext>
            </a:extLst>
          </p:cNvPr>
          <p:cNvSpPr txBox="1"/>
          <p:nvPr/>
        </p:nvSpPr>
        <p:spPr>
          <a:xfrm>
            <a:off x="1334135" y="346710"/>
            <a:ext cx="8994140" cy="512445"/>
          </a:xfrm>
          <a:prstGeom prst="rect">
            <a:avLst/>
          </a:prstGeom>
          <a:noFill/>
          <a:effectLst>
            <a:innerShdw blurRad="63500" dist="50800" dir="5400000">
              <a:schemeClr val="accent3">
                <a:lumMod val="50000"/>
                <a:alpha val="50000"/>
              </a:schemeClr>
            </a:innerShdw>
          </a:effectLst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u="sng" dirty="0">
                <a:effectLst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C2041887-C9E3-965E-ADF7-8B39F2992702}"/>
              </a:ext>
            </a:extLst>
          </p:cNvPr>
          <p:cNvSpPr txBox="1"/>
          <p:nvPr/>
        </p:nvSpPr>
        <p:spPr>
          <a:xfrm>
            <a:off x="727710" y="1336040"/>
            <a:ext cx="10665460" cy="4610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analysis of Walmart's sales data reveals critical trends and patterns that can inform future business strategies.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takeaways include identifying top-performing product lines, understanding the impact of various payment methods, and recognizing the role of customer demographics in shaping purchasing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Additionally, the analysis underscores the importance of specific sales periods, such as weekends, in driving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insights can help Walmart optimize inventory management, refine marketing strategies, and improve customer experience, ultimately leading to sustained growth and profitability.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monitoring and analysis of sales data will be vital in maintaining Walmart's competitive advantage in the retail market.</a:t>
            </a:r>
          </a:p>
        </p:txBody>
      </p:sp>
    </p:spTree>
    <p:extLst>
      <p:ext uri="{BB962C8B-B14F-4D97-AF65-F5344CB8AC3E}">
        <p14:creationId xmlns:p14="http://schemas.microsoft.com/office/powerpoint/2010/main" val="8740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5B9EC-C2CA-E642-041F-B0EA71CDF262}"/>
              </a:ext>
            </a:extLst>
          </p:cNvPr>
          <p:cNvSpPr txBox="1"/>
          <p:nvPr/>
        </p:nvSpPr>
        <p:spPr>
          <a:xfrm>
            <a:off x="2625211" y="259800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/>
              <a:t>THANK YOU</a:t>
            </a:r>
            <a:endParaRPr lang="en-I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1923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0DDD8A80-5F32-07B4-7550-E4B76041BC90}"/>
              </a:ext>
            </a:extLst>
          </p:cNvPr>
          <p:cNvSpPr txBox="1"/>
          <p:nvPr/>
        </p:nvSpPr>
        <p:spPr>
          <a:xfrm>
            <a:off x="681990" y="288290"/>
            <a:ext cx="10827385" cy="5365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b="1" u="sng" dirty="0">
                <a:effectLst>
                  <a:outerShdw blurRad="50800" dist="38100" dir="18900000" algn="bl" rotWithShape="0">
                    <a:schemeClr val="accent3">
                      <a:lumMod val="50000"/>
                      <a:alpha val="40000"/>
                    </a:schemeClr>
                  </a:outerShdw>
                </a:effectLst>
                <a:cs typeface="Arial" panose="020B0604020202020204" pitchFamily="34" charset="0"/>
                <a:sym typeface="+mn-ea"/>
              </a:rPr>
              <a:t>Introduction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A2942C3-3D26-7570-A498-1587B7A053D1}"/>
              </a:ext>
            </a:extLst>
          </p:cNvPr>
          <p:cNvSpPr txBox="1"/>
          <p:nvPr/>
        </p:nvSpPr>
        <p:spPr>
          <a:xfrm>
            <a:off x="863600" y="1321436"/>
            <a:ext cx="10493375" cy="38110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sz="2400" dirty="0">
                <a:cs typeface="Arial" panose="020B0604020202020204" pitchFamily="34" charset="0"/>
              </a:rPr>
              <a:t>Walmart, one of the world's largest retail corporations, operates an extensive network of stores and e-commerce platforms, generating vast amounts of sales data.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24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sz="2400" dirty="0">
                <a:cs typeface="Arial" panose="020B0604020202020204" pitchFamily="34" charset="0"/>
              </a:rPr>
              <a:t>Analyzing this data is essential to understanding key metrics such as sales trends, customer preferences, and overall business performance.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24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sz="2400" dirty="0">
                <a:cs typeface="Arial" panose="020B0604020202020204" pitchFamily="34" charset="0"/>
              </a:rPr>
              <a:t>This presentation aims to provide insights into Walmart's sales operations, focusing on total revenue, product line performance, and customer demographics.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2400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sz="2400" dirty="0">
                <a:cs typeface="Arial" panose="020B0604020202020204" pitchFamily="34" charset="0"/>
              </a:rPr>
              <a:t>By leveraging these insights, Walmart can enhance its operational efficiency, identify growth opportunities, and make data-driven decisions to improve customer satisfaction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83395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CA1CC-91D6-F6F4-8CD7-7A0AC52CE816}"/>
              </a:ext>
            </a:extLst>
          </p:cNvPr>
          <p:cNvSpPr txBox="1"/>
          <p:nvPr/>
        </p:nvSpPr>
        <p:spPr>
          <a:xfrm>
            <a:off x="0" y="0"/>
            <a:ext cx="824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Retrieve all columns for sales made in a specific branch (e.g., Branch 'A').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3A0E42-EF42-676F-C3B0-C0AA5E45F834}"/>
              </a:ext>
            </a:extLst>
          </p:cNvPr>
          <p:cNvSpPr txBox="1"/>
          <p:nvPr/>
        </p:nvSpPr>
        <p:spPr>
          <a:xfrm>
            <a:off x="0" y="48991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69319-39A4-9F39-88BC-A1EBE6615BE8}"/>
              </a:ext>
            </a:extLst>
          </p:cNvPr>
          <p:cNvSpPr txBox="1"/>
          <p:nvPr/>
        </p:nvSpPr>
        <p:spPr>
          <a:xfrm>
            <a:off x="0" y="1052052"/>
            <a:ext cx="3145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* FROM transactions</a:t>
            </a:r>
          </a:p>
          <a:p>
            <a:r>
              <a:rPr lang="en-US" sz="2000" dirty="0"/>
              <a:t>WHERE Branch = 'A';</a:t>
            </a:r>
            <a:endParaRPr lang="en-IN" sz="2000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C3409F0-D089-49CB-17EF-9316171A6EEE}"/>
              </a:ext>
            </a:extLst>
          </p:cNvPr>
          <p:cNvSpPr txBox="1"/>
          <p:nvPr/>
        </p:nvSpPr>
        <p:spPr>
          <a:xfrm>
            <a:off x="-1" y="1803892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7D5F0B-EA92-9AD3-08AD-2658F345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1" y="2421712"/>
            <a:ext cx="12010161" cy="41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9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AF855-1A93-E470-E1A1-0E927437603E}"/>
              </a:ext>
            </a:extLst>
          </p:cNvPr>
          <p:cNvSpPr txBox="1"/>
          <p:nvPr/>
        </p:nvSpPr>
        <p:spPr>
          <a:xfrm>
            <a:off x="0" y="0"/>
            <a:ext cx="483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the total sales for each product line.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594C739-4E8D-4851-1B59-D65F9B3F7B57}"/>
              </a:ext>
            </a:extLst>
          </p:cNvPr>
          <p:cNvSpPr txBox="1"/>
          <p:nvPr/>
        </p:nvSpPr>
        <p:spPr>
          <a:xfrm>
            <a:off x="0" y="48991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35F92-A7FF-F1CE-43AB-B2BE03916BAB}"/>
              </a:ext>
            </a:extLst>
          </p:cNvPr>
          <p:cNvSpPr txBox="1"/>
          <p:nvPr/>
        </p:nvSpPr>
        <p:spPr>
          <a:xfrm>
            <a:off x="0" y="1052052"/>
            <a:ext cx="60295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    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Product_line</a:t>
            </a:r>
            <a:r>
              <a:rPr lang="en-US" sz="2000" dirty="0"/>
              <a:t>, ROUND(SUM(Total), 2) AS </a:t>
            </a:r>
            <a:r>
              <a:rPr lang="en-US" sz="2000" dirty="0" err="1"/>
              <a:t>total_sales</a:t>
            </a:r>
            <a:endParaRPr lang="en-US" sz="2000" dirty="0"/>
          </a:p>
          <a:p>
            <a:r>
              <a:rPr lang="en-US" sz="2000" dirty="0"/>
              <a:t>FROM    </a:t>
            </a:r>
          </a:p>
          <a:p>
            <a:r>
              <a:rPr lang="en-US" sz="2000" dirty="0"/>
              <a:t>         transactions</a:t>
            </a:r>
          </a:p>
          <a:p>
            <a:r>
              <a:rPr lang="en-US" sz="2000" dirty="0"/>
              <a:t>GROUP BY </a:t>
            </a:r>
            <a:r>
              <a:rPr lang="en-US" sz="2000" dirty="0" err="1"/>
              <a:t>Product_line</a:t>
            </a:r>
            <a:r>
              <a:rPr lang="en-US" sz="2000" dirty="0"/>
              <a:t>;</a:t>
            </a:r>
            <a:endParaRPr lang="en-IN" sz="2000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C21BA8F-B6A9-52AB-02E8-F003F4C6B325}"/>
              </a:ext>
            </a:extLst>
          </p:cNvPr>
          <p:cNvSpPr txBox="1"/>
          <p:nvPr/>
        </p:nvSpPr>
        <p:spPr>
          <a:xfrm>
            <a:off x="0" y="2705658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102D24-2357-8D23-1633-77B9DC03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3273655"/>
            <a:ext cx="4725989" cy="27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34547-BFB3-AF17-AF6E-E3AA360B522E}"/>
              </a:ext>
            </a:extLst>
          </p:cNvPr>
          <p:cNvSpPr txBox="1"/>
          <p:nvPr/>
        </p:nvSpPr>
        <p:spPr>
          <a:xfrm>
            <a:off x="0" y="0"/>
            <a:ext cx="7322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List all sales transactions where the payment method was 'Cash'.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092F221-5CFB-5B6A-CAB3-A9A98DEF4956}"/>
              </a:ext>
            </a:extLst>
          </p:cNvPr>
          <p:cNvSpPr txBox="1"/>
          <p:nvPr/>
        </p:nvSpPr>
        <p:spPr>
          <a:xfrm>
            <a:off x="0" y="48991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A1A62FD-1757-8EED-CA9B-601180FAA697}"/>
              </a:ext>
            </a:extLst>
          </p:cNvPr>
          <p:cNvSpPr txBox="1"/>
          <p:nvPr/>
        </p:nvSpPr>
        <p:spPr>
          <a:xfrm>
            <a:off x="-1" y="1845332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94002-B533-5F88-2F39-DF619B31E3C4}"/>
              </a:ext>
            </a:extLst>
          </p:cNvPr>
          <p:cNvSpPr txBox="1"/>
          <p:nvPr/>
        </p:nvSpPr>
        <p:spPr>
          <a:xfrm>
            <a:off x="0" y="983859"/>
            <a:ext cx="3145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* FROM transactions</a:t>
            </a:r>
          </a:p>
          <a:p>
            <a:r>
              <a:rPr lang="en-US" sz="2000" dirty="0"/>
              <a:t>where Payment='Cash';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686F6-025B-4C68-2EA2-6E122CA95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2478930"/>
            <a:ext cx="12015020" cy="38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4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705A4-9A3C-2BC5-EEA0-68251A422A49}"/>
              </a:ext>
            </a:extLst>
          </p:cNvPr>
          <p:cNvSpPr txBox="1"/>
          <p:nvPr/>
        </p:nvSpPr>
        <p:spPr>
          <a:xfrm>
            <a:off x="0" y="78269"/>
            <a:ext cx="639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 Calculate the total gross income generated in each city. 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4694C11-3F98-FBE8-8257-4F2E88184CDD}"/>
              </a:ext>
            </a:extLst>
          </p:cNvPr>
          <p:cNvSpPr txBox="1"/>
          <p:nvPr/>
        </p:nvSpPr>
        <p:spPr>
          <a:xfrm>
            <a:off x="0" y="57840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F3C839B-C046-640F-4700-4F14EDE317FB}"/>
              </a:ext>
            </a:extLst>
          </p:cNvPr>
          <p:cNvSpPr txBox="1"/>
          <p:nvPr/>
        </p:nvSpPr>
        <p:spPr>
          <a:xfrm>
            <a:off x="0" y="3115451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66649-639D-BAC3-AE11-B42D07F6B584}"/>
              </a:ext>
            </a:extLst>
          </p:cNvPr>
          <p:cNvSpPr txBox="1"/>
          <p:nvPr/>
        </p:nvSpPr>
        <p:spPr>
          <a:xfrm>
            <a:off x="0" y="1147475"/>
            <a:ext cx="59810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 City,    </a:t>
            </a:r>
          </a:p>
          <a:p>
            <a:r>
              <a:rPr lang="en-US" sz="2000" dirty="0"/>
              <a:t>      round(sum(</a:t>
            </a:r>
            <a:r>
              <a:rPr lang="en-US" sz="2000" dirty="0" err="1"/>
              <a:t>gross_income</a:t>
            </a:r>
            <a:r>
              <a:rPr lang="en-US" sz="2000" dirty="0"/>
              <a:t>),2) AS </a:t>
            </a:r>
            <a:r>
              <a:rPr lang="en-US" sz="2000" dirty="0" err="1"/>
              <a:t>total_gross_income</a:t>
            </a:r>
            <a:endParaRPr lang="en-US" sz="2000" dirty="0"/>
          </a:p>
          <a:p>
            <a:r>
              <a:rPr lang="en-US" sz="2000" dirty="0"/>
              <a:t>FROM     </a:t>
            </a:r>
          </a:p>
          <a:p>
            <a:r>
              <a:rPr lang="en-US" sz="2000" dirty="0"/>
              <a:t>      transactions</a:t>
            </a:r>
          </a:p>
          <a:p>
            <a:r>
              <a:rPr lang="en-US" sz="2000" dirty="0"/>
              <a:t>GROUP BY</a:t>
            </a:r>
          </a:p>
          <a:p>
            <a:r>
              <a:rPr lang="en-US" sz="2000" dirty="0"/>
              <a:t> City;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0DDE6-590F-C160-ECE3-A0D877F5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1" y="3752381"/>
            <a:ext cx="3845323" cy="19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D0914756-5EC2-59C6-A741-9C260B7A73D3}"/>
              </a:ext>
            </a:extLst>
          </p:cNvPr>
          <p:cNvSpPr txBox="1"/>
          <p:nvPr/>
        </p:nvSpPr>
        <p:spPr>
          <a:xfrm>
            <a:off x="0" y="57840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6FDE4-9561-97AD-3DD6-76CFDAE4A6FD}"/>
              </a:ext>
            </a:extLst>
          </p:cNvPr>
          <p:cNvSpPr txBox="1"/>
          <p:nvPr/>
        </p:nvSpPr>
        <p:spPr>
          <a:xfrm>
            <a:off x="0" y="50783"/>
            <a:ext cx="6657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5.Find the average rating given by customers in each branch.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1332208-C867-1226-0A8C-34A331454A5A}"/>
              </a:ext>
            </a:extLst>
          </p:cNvPr>
          <p:cNvSpPr txBox="1"/>
          <p:nvPr/>
        </p:nvSpPr>
        <p:spPr>
          <a:xfrm>
            <a:off x="0" y="3115451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D7468-FB64-F438-99E6-37300A685F81}"/>
              </a:ext>
            </a:extLst>
          </p:cNvPr>
          <p:cNvSpPr txBox="1"/>
          <p:nvPr/>
        </p:nvSpPr>
        <p:spPr>
          <a:xfrm>
            <a:off x="0" y="1278442"/>
            <a:ext cx="45532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Branch,    </a:t>
            </a:r>
          </a:p>
          <a:p>
            <a:r>
              <a:rPr lang="en-US" sz="2000" dirty="0"/>
              <a:t>      round(avg(rating),2) AS </a:t>
            </a:r>
            <a:r>
              <a:rPr lang="en-US" sz="2000" dirty="0" err="1"/>
              <a:t>average_rating</a:t>
            </a:r>
            <a:endParaRPr lang="en-US" sz="2000" dirty="0"/>
          </a:p>
          <a:p>
            <a:r>
              <a:rPr lang="en-US" sz="2000" dirty="0"/>
              <a:t>FROM     </a:t>
            </a:r>
          </a:p>
          <a:p>
            <a:r>
              <a:rPr lang="en-US" sz="2000" dirty="0"/>
              <a:t>     transactions</a:t>
            </a:r>
          </a:p>
          <a:p>
            <a:r>
              <a:rPr lang="en-US" sz="2000" dirty="0"/>
              <a:t>GROUP BY Branch;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FBEC0-2504-FADA-096E-31992122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7" y="3786238"/>
            <a:ext cx="3422412" cy="17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0752C7-31FE-6BAD-1201-63106F35F1BB}"/>
              </a:ext>
            </a:extLst>
          </p:cNvPr>
          <p:cNvSpPr txBox="1"/>
          <p:nvPr/>
        </p:nvSpPr>
        <p:spPr>
          <a:xfrm>
            <a:off x="0" y="50783"/>
            <a:ext cx="623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</a:rPr>
              <a:t>6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Determine the total quantity of each product line sold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EBEC7B8-63A1-68EE-A263-89B0BBD35459}"/>
              </a:ext>
            </a:extLst>
          </p:cNvPr>
          <p:cNvSpPr txBox="1"/>
          <p:nvPr/>
        </p:nvSpPr>
        <p:spPr>
          <a:xfrm>
            <a:off x="0" y="57840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8AE46-D363-F3F9-4E64-32A676A3E2EE}"/>
              </a:ext>
            </a:extLst>
          </p:cNvPr>
          <p:cNvSpPr txBox="1"/>
          <p:nvPr/>
        </p:nvSpPr>
        <p:spPr>
          <a:xfrm>
            <a:off x="0" y="1219200"/>
            <a:ext cx="44863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 </a:t>
            </a:r>
            <a:r>
              <a:rPr lang="en-US" sz="2000" dirty="0" err="1"/>
              <a:t>Product_line</a:t>
            </a:r>
            <a:r>
              <a:rPr lang="en-US" sz="2000" dirty="0"/>
              <a:t>,    </a:t>
            </a:r>
          </a:p>
          <a:p>
            <a:r>
              <a:rPr lang="en-US" sz="2000" dirty="0"/>
              <a:t>      sum(quantity) AS </a:t>
            </a:r>
            <a:r>
              <a:rPr lang="en-US" sz="2000" dirty="0" err="1"/>
              <a:t>total_quantity_sold</a:t>
            </a:r>
            <a:r>
              <a:rPr lang="en-US" sz="2000" dirty="0"/>
              <a:t> </a:t>
            </a:r>
          </a:p>
          <a:p>
            <a:r>
              <a:rPr lang="en-US" sz="2000" dirty="0"/>
              <a:t>FROM  </a:t>
            </a:r>
          </a:p>
          <a:p>
            <a:r>
              <a:rPr lang="en-US" sz="2000" dirty="0"/>
              <a:t>      transactions</a:t>
            </a:r>
          </a:p>
          <a:p>
            <a:r>
              <a:rPr lang="en-US" sz="2000" dirty="0"/>
              <a:t>GROUP BY </a:t>
            </a:r>
            <a:r>
              <a:rPr lang="en-US" sz="2000" dirty="0" err="1"/>
              <a:t>Product_line</a:t>
            </a:r>
            <a:r>
              <a:rPr lang="en-US" sz="2000" dirty="0"/>
              <a:t>;</a:t>
            </a:r>
            <a:endParaRPr lang="en-IN" sz="2000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91FD78D-96EB-0F22-F137-E0E551A38F93}"/>
              </a:ext>
            </a:extLst>
          </p:cNvPr>
          <p:cNvSpPr txBox="1"/>
          <p:nvPr/>
        </p:nvSpPr>
        <p:spPr>
          <a:xfrm>
            <a:off x="-1" y="2996966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9006-90A8-1451-A9B1-F6E3C3CB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8" y="3616835"/>
            <a:ext cx="5033765" cy="26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9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C7008-7D91-6358-DD58-C32C1F107E97}"/>
              </a:ext>
            </a:extLst>
          </p:cNvPr>
          <p:cNvSpPr txBox="1"/>
          <p:nvPr/>
        </p:nvSpPr>
        <p:spPr>
          <a:xfrm>
            <a:off x="0" y="50783"/>
            <a:ext cx="4324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7.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List the top 5 products by unit price.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4BE5453-7B27-2D10-4896-973454413271}"/>
              </a:ext>
            </a:extLst>
          </p:cNvPr>
          <p:cNvSpPr txBox="1"/>
          <p:nvPr/>
        </p:nvSpPr>
        <p:spPr>
          <a:xfrm>
            <a:off x="0" y="578402"/>
            <a:ext cx="15132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Query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82814-24AC-BB11-8183-8898C75B6D40}"/>
              </a:ext>
            </a:extLst>
          </p:cNvPr>
          <p:cNvSpPr txBox="1"/>
          <p:nvPr/>
        </p:nvSpPr>
        <p:spPr>
          <a:xfrm>
            <a:off x="0" y="1150374"/>
            <a:ext cx="3522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Product_line</a:t>
            </a:r>
            <a:r>
              <a:rPr lang="en-US" sz="2000" dirty="0"/>
              <a:t>, </a:t>
            </a:r>
            <a:r>
              <a:rPr lang="en-US" sz="2000" dirty="0" err="1"/>
              <a:t>Unit_price</a:t>
            </a:r>
            <a:endParaRPr lang="en-US" sz="2000" dirty="0"/>
          </a:p>
          <a:p>
            <a:r>
              <a:rPr lang="en-US" sz="2000" dirty="0"/>
              <a:t>FROM transactions </a:t>
            </a:r>
          </a:p>
          <a:p>
            <a:r>
              <a:rPr lang="en-US" sz="2000" dirty="0"/>
              <a:t>ORDER BY </a:t>
            </a:r>
            <a:r>
              <a:rPr lang="en-US" sz="2000" dirty="0" err="1"/>
              <a:t>Unit_price</a:t>
            </a:r>
            <a:r>
              <a:rPr lang="en-US" sz="2000" dirty="0"/>
              <a:t> LIMIT 5;</a:t>
            </a:r>
            <a:endParaRPr lang="en-IN" sz="2000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4E67036-72B2-8289-153D-37A9701AD8C3}"/>
              </a:ext>
            </a:extLst>
          </p:cNvPr>
          <p:cNvSpPr txBox="1"/>
          <p:nvPr/>
        </p:nvSpPr>
        <p:spPr>
          <a:xfrm>
            <a:off x="-1" y="2305316"/>
            <a:ext cx="151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Result -&gt;</a:t>
            </a:r>
            <a:r>
              <a:rPr lang="en-IN" altLang="en-US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69030-C36E-FAA9-3A7C-B0FB201F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" y="2897280"/>
            <a:ext cx="4219280" cy="200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7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{81018B5C-02AB-4651-BD5C-208263825500}tf03457452</Template>
  <TotalTime>380</TotalTime>
  <Words>887</Words>
  <Application>Microsoft Office PowerPoint</Application>
  <PresentationFormat>Widescreen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sudarshan kamthe</dc:creator>
  <cp:lastModifiedBy>sudarshan kamthe</cp:lastModifiedBy>
  <cp:revision>9</cp:revision>
  <dcterms:created xsi:type="dcterms:W3CDTF">2024-08-27T12:18:21Z</dcterms:created>
  <dcterms:modified xsi:type="dcterms:W3CDTF">2024-08-27T18:38:44Z</dcterms:modified>
</cp:coreProperties>
</file>