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1" r:id="rId8"/>
    <p:sldId id="265" r:id="rId9"/>
    <p:sldId id="263" r:id="rId10"/>
    <p:sldId id="264" r:id="rId11"/>
    <p:sldId id="262" r:id="rId12"/>
    <p:sldId id="266"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dLbls>
          <c:showLegendKey val="0"/>
          <c:showVal val="0"/>
          <c:showCatName val="0"/>
          <c:showSerName val="0"/>
          <c:showPercent val="0"/>
          <c:showBubbleSize val="0"/>
        </c:dLbls>
        <c:marker val="1"/>
        <c:smooth val="0"/>
        <c:axId val="485796551"/>
        <c:axId val="485339860"/>
      </c:lineChart>
      <c:catAx>
        <c:axId val="485796551"/>
        <c:scaling>
          <c:orientation val="minMax"/>
        </c:scaling>
        <c:delete val="1"/>
        <c:axPos val="b"/>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85339860"/>
        <c:crosses val="autoZero"/>
        <c:auto val="1"/>
        <c:lblAlgn val="ctr"/>
        <c:lblOffset val="100"/>
        <c:noMultiLvlLbl val="0"/>
      </c:catAx>
      <c:valAx>
        <c:axId val="4853398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85796551"/>
        <c:crosses val="autoZero"/>
        <c:crossBetween val="between"/>
      </c:valAx>
      <c:spPr>
        <a:noFill/>
        <a:ln>
          <a:solidFill>
            <a:schemeClr val="accent1"/>
          </a:solidFill>
        </a:ln>
        <a:effectLst/>
      </c:spPr>
    </c:plotArea>
    <c:legend>
      <c:legendPos val="b"/>
      <c:layout>
        <c:manualLayout>
          <c:xMode val="edge"/>
          <c:yMode val="edge"/>
          <c:x val="0.0617805065234075"/>
          <c:y val="0.745263157894737"/>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solidFill>
        <a:schemeClr val="accent1"/>
      </a:solid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dLbls>
          <c:showLegendKey val="0"/>
          <c:showVal val="0"/>
          <c:showCatName val="0"/>
          <c:showSerName val="0"/>
          <c:showPercent val="0"/>
          <c:showBubbleSize val="0"/>
        </c:dLbls>
        <c:marker val="1"/>
        <c:smooth val="0"/>
        <c:axId val="125156564"/>
        <c:axId val="882125656"/>
      </c:lineChart>
      <c:catAx>
        <c:axId val="125156564"/>
        <c:scaling>
          <c:orientation val="minMax"/>
        </c:scaling>
        <c:delete val="1"/>
        <c:axPos val="b"/>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82125656"/>
        <c:crosses val="autoZero"/>
        <c:auto val="1"/>
        <c:lblAlgn val="ctr"/>
        <c:lblOffset val="100"/>
        <c:noMultiLvlLbl val="0"/>
      </c:catAx>
      <c:valAx>
        <c:axId val="882125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25156564"/>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solidFill>
        <a:schemeClr val="accent1"/>
      </a:solid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hart" Target="../charts/chart2.xml"/><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675" y="582295"/>
            <a:ext cx="12057380" cy="1082675"/>
          </a:xfrm>
        </p:spPr>
        <p:txBody>
          <a:bodyPr/>
          <a:lstStyle/>
          <a:p>
            <a:pPr algn="ctr"/>
            <a:r>
              <a:rPr lang="en-IN" altLang="en-US" dirty="0">
                <a:solidFill>
                  <a:schemeClr val="bg1"/>
                </a:solidFill>
                <a:latin typeface="Times New Roman" panose="02020603050405020304" charset="0"/>
                <a:cs typeface="Times New Roman" panose="02020603050405020304" charset="0"/>
              </a:rPr>
              <a:t>Spring Internship Program of docu3C : Problem Solving Round</a:t>
            </a:r>
            <a:endParaRPr lang="en-IN" altLang="en-US" dirty="0">
              <a:solidFill>
                <a:schemeClr val="bg1"/>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405130" y="3291205"/>
            <a:ext cx="10949305" cy="3047365"/>
          </a:xfrm>
        </p:spPr>
        <p:txBody>
          <a:bodyPr/>
          <a:lstStyle/>
          <a:p>
            <a:pPr algn="l"/>
            <a:r>
              <a:rPr lang="en-IN" altLang="en-US" sz="2800" b="1">
                <a:latin typeface="Times New Roman" panose="02020603050405020304" charset="0"/>
                <a:cs typeface="Times New Roman" panose="02020603050405020304" charset="0"/>
              </a:rPr>
              <a:t>Problem Statement:</a:t>
            </a:r>
            <a:endParaRPr lang="en-IN" altLang="en-US" sz="2800">
              <a:latin typeface="Times New Roman" panose="02020603050405020304" charset="0"/>
              <a:cs typeface="Times New Roman" panose="02020603050405020304" charset="0"/>
            </a:endParaRPr>
          </a:p>
          <a:p>
            <a:pPr algn="l"/>
            <a:r>
              <a:rPr lang="en-IN" altLang="en-US" sz="1600">
                <a:latin typeface="Times New Roman" panose="02020603050405020304" charset="0"/>
                <a:cs typeface="Times New Roman" panose="02020603050405020304" charset="0"/>
              </a:rPr>
              <a:t>You have come up with a new idea that uses the employees smartphone and machine learning to provide a contactless system where when an employee enters the firm’s territory, his or her smartphone connects to the server and transmits data from the employee smartphone sensor data like the accelerometer's data. The server performs the calculations and determines this person as one of the employees using Gait analysis. </a:t>
            </a:r>
            <a:endParaRPr lang="en-IN" altLang="en-US" sz="1600">
              <a:latin typeface="Times New Roman" panose="02020603050405020304" charset="0"/>
              <a:cs typeface="Times New Roman" panose="02020603050405020304" charset="0"/>
            </a:endParaRPr>
          </a:p>
          <a:p>
            <a:pPr algn="l"/>
            <a:endParaRPr lang="en-IN" altLang="en-US" sz="1600">
              <a:latin typeface="Times New Roman" panose="02020603050405020304" charset="0"/>
              <a:cs typeface="Times New Roman" panose="02020603050405020304" charset="0"/>
            </a:endParaRPr>
          </a:p>
          <a:p>
            <a:pPr algn="l"/>
            <a:r>
              <a:rPr lang="en-IN" altLang="en-US" sz="1600">
                <a:latin typeface="Times New Roman" panose="02020603050405020304" charset="0"/>
                <a:cs typeface="Times New Roman" panose="02020603050405020304" charset="0"/>
              </a:rPr>
              <a:t>Essentially it compares the current pattern of the employee’s gait with the historial pattern and if there is a match, the doors automatically open for the employee to walk in.</a:t>
            </a:r>
            <a:endParaRPr lang="en-IN" altLang="en-US" sz="1600">
              <a:latin typeface="Times New Roman" panose="02020603050405020304" charset="0"/>
              <a:cs typeface="Times New Roman" panose="02020603050405020304" charset="0"/>
            </a:endParaRPr>
          </a:p>
          <a:p>
            <a:pPr algn="l"/>
            <a:endParaRPr lang="en-IN" altLang="en-US" sz="1600">
              <a:latin typeface="Times New Roman" panose="02020603050405020304" charset="0"/>
              <a:cs typeface="Times New Roman" panose="02020603050405020304" charset="0"/>
            </a:endParaRPr>
          </a:p>
          <a:p>
            <a:pPr algn="l"/>
            <a:r>
              <a:rPr lang="en-IN" altLang="en-US" sz="1600">
                <a:latin typeface="Times New Roman" panose="02020603050405020304" charset="0"/>
                <a:cs typeface="Times New Roman" panose="02020603050405020304" charset="0"/>
              </a:rPr>
              <a:t>Design and develop a system that will perform the gait analysis using the given dataset.</a:t>
            </a:r>
            <a:endParaRPr lang="en-IN" altLang="en-US" sz="1600">
              <a:latin typeface="Times New Roman" panose="02020603050405020304" charset="0"/>
              <a:cs typeface="Times New Roman" panose="02020603050405020304" charset="0"/>
            </a:endParaRPr>
          </a:p>
          <a:p>
            <a:pPr algn="l"/>
            <a:endParaRPr lang="en-IN" altLang="en-US" sz="1600">
              <a:latin typeface="Times New Roman" panose="02020603050405020304" charset="0"/>
              <a:cs typeface="Times New Roman" panose="02020603050405020304" charset="0"/>
            </a:endParaRPr>
          </a:p>
          <a:p>
            <a:pPr algn="l"/>
            <a:endParaRPr lang="en-IN" altLang="en-US" sz="1600">
              <a:latin typeface="Times New Roman" panose="02020603050405020304" charset="0"/>
              <a:cs typeface="Times New Roman" panose="02020603050405020304" charset="0"/>
            </a:endParaRPr>
          </a:p>
        </p:txBody>
      </p:sp>
      <p:sp>
        <p:nvSpPr>
          <p:cNvPr id="6" name="Subtitle 2"/>
          <p:cNvSpPr>
            <a:spLocks noGrp="1"/>
          </p:cNvSpPr>
          <p:nvPr/>
        </p:nvSpPr>
        <p:spPr>
          <a:xfrm>
            <a:off x="405130" y="2634615"/>
            <a:ext cx="10949305" cy="489585"/>
          </a:xfrm>
          <a:prstGeom prst="rect">
            <a:avLst/>
          </a:prstGeom>
          <a:noFill/>
          <a:ln w="9525">
            <a:noFill/>
          </a:ln>
        </p:spPr>
        <p:txBody>
          <a:bodyPr/>
          <a:lstStyle>
            <a:lvl1pPr marL="0" indent="0" algn="r" rtl="0" fontAlgn="base">
              <a:spcBef>
                <a:spcPct val="20000"/>
              </a:spcBef>
              <a:spcAft>
                <a:spcPct val="0"/>
              </a:spcAft>
              <a:buFontTx/>
              <a:buNone/>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altLang="en-US" sz="2800" b="1">
                <a:latin typeface="Times New Roman" panose="02020603050405020304" charset="0"/>
                <a:cs typeface="Times New Roman" panose="02020603050405020304" charset="0"/>
              </a:rPr>
              <a:t>Problem Statement Domain: </a:t>
            </a:r>
            <a:r>
              <a:rPr lang="en-IN" altLang="en-US" sz="2800">
                <a:latin typeface="Times New Roman" panose="02020603050405020304" charset="0"/>
                <a:cs typeface="Times New Roman" panose="02020603050405020304" charset="0"/>
              </a:rPr>
              <a:t>Machine Learning </a:t>
            </a:r>
            <a:endParaRPr lang="en-IN" altLang="en-US" sz="2800">
              <a:latin typeface="Times New Roman" panose="02020603050405020304" charset="0"/>
              <a:cs typeface="Times New Roman" panose="02020603050405020304" charset="0"/>
            </a:endParaRPr>
          </a:p>
          <a:p>
            <a:pPr algn="l"/>
            <a:endParaRPr lang="en-IN" altLang="en-US" sz="1600">
              <a:latin typeface="Times New Roman" panose="02020603050405020304" charset="0"/>
              <a:cs typeface="Times New Roman" panose="02020603050405020304" charset="0"/>
            </a:endParaRPr>
          </a:p>
          <a:p>
            <a:pPr algn="l"/>
            <a:endParaRPr lang="en-IN" altLang="en-US" sz="1600">
              <a:latin typeface="Times New Roman" panose="02020603050405020304" charset="0"/>
              <a:cs typeface="Times New Roman" panose="02020603050405020304" charset="0"/>
            </a:endParaRPr>
          </a:p>
        </p:txBody>
      </p:sp>
      <p:sp>
        <p:nvSpPr>
          <p:cNvPr id="12" name="Text Box 11"/>
          <p:cNvSpPr txBox="1"/>
          <p:nvPr/>
        </p:nvSpPr>
        <p:spPr>
          <a:xfrm>
            <a:off x="4008120" y="2067560"/>
            <a:ext cx="4064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3200">
                <a:latin typeface="Times New Roman" panose="02020603050405020304" charset="0"/>
                <a:cs typeface="Times New Roman" panose="02020603050405020304" charset="0"/>
              </a:rPr>
              <a:t>Application Output</a:t>
            </a:r>
            <a:endParaRPr lang="en-IN" altLang="en-US" sz="3200">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tretch>
            <a:fillRect/>
          </a:stretch>
        </p:blipFill>
        <p:spPr>
          <a:xfrm>
            <a:off x="2366645" y="917575"/>
            <a:ext cx="7191375" cy="2585720"/>
          </a:xfrm>
          <a:prstGeom prst="rect">
            <a:avLst/>
          </a:prstGeom>
        </p:spPr>
      </p:pic>
      <p:pic>
        <p:nvPicPr>
          <p:cNvPr id="5" name="Picture 4"/>
          <p:cNvPicPr>
            <a:picLocks noChangeAspect="1"/>
          </p:cNvPicPr>
          <p:nvPr/>
        </p:nvPicPr>
        <p:blipFill>
          <a:blip r:embed="rId2"/>
          <a:stretch>
            <a:fillRect/>
          </a:stretch>
        </p:blipFill>
        <p:spPr>
          <a:xfrm>
            <a:off x="2366645" y="3750310"/>
            <a:ext cx="7191375" cy="26384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3200">
                <a:latin typeface="Times New Roman" panose="02020603050405020304" charset="0"/>
                <a:cs typeface="Times New Roman" panose="02020603050405020304" charset="0"/>
              </a:rPr>
              <a:t>Application Output</a:t>
            </a:r>
            <a:endParaRPr lang="en-IN" altLang="en-US" sz="320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2435225" y="830580"/>
            <a:ext cx="7321550" cy="2847340"/>
          </a:xfrm>
          <a:prstGeom prst="rect">
            <a:avLst/>
          </a:prstGeom>
        </p:spPr>
      </p:pic>
      <p:pic>
        <p:nvPicPr>
          <p:cNvPr id="6" name="Picture 5"/>
          <p:cNvPicPr>
            <a:picLocks noChangeAspect="1"/>
          </p:cNvPicPr>
          <p:nvPr/>
        </p:nvPicPr>
        <p:blipFill>
          <a:blip r:embed="rId2"/>
          <a:stretch>
            <a:fillRect/>
          </a:stretch>
        </p:blipFill>
        <p:spPr>
          <a:xfrm>
            <a:off x="2435225" y="3862070"/>
            <a:ext cx="7321550" cy="27571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3200">
                <a:latin typeface="Times New Roman" panose="02020603050405020304" charset="0"/>
                <a:cs typeface="Times New Roman" panose="02020603050405020304" charset="0"/>
              </a:rPr>
              <a:t>Application Output</a:t>
            </a:r>
            <a:endParaRPr lang="en-IN" altLang="en-US" sz="32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889885" y="4227830"/>
            <a:ext cx="6796405" cy="2479675"/>
          </a:xfrm>
          <a:prstGeom prst="rect">
            <a:avLst/>
          </a:prstGeom>
        </p:spPr>
      </p:pic>
      <p:pic>
        <p:nvPicPr>
          <p:cNvPr id="6" name="Picture 5"/>
          <p:cNvPicPr>
            <a:picLocks noChangeAspect="1"/>
          </p:cNvPicPr>
          <p:nvPr/>
        </p:nvPicPr>
        <p:blipFill>
          <a:blip r:embed="rId2"/>
          <a:stretch>
            <a:fillRect/>
          </a:stretch>
        </p:blipFill>
        <p:spPr>
          <a:xfrm>
            <a:off x="3204845" y="1291590"/>
            <a:ext cx="6145530" cy="2451735"/>
          </a:xfrm>
          <a:prstGeom prst="rect">
            <a:avLst/>
          </a:prstGeom>
        </p:spPr>
      </p:pic>
      <p:sp>
        <p:nvSpPr>
          <p:cNvPr id="8" name="Text Box 7"/>
          <p:cNvSpPr txBox="1"/>
          <p:nvPr/>
        </p:nvSpPr>
        <p:spPr>
          <a:xfrm>
            <a:off x="4596765" y="773430"/>
            <a:ext cx="3257550" cy="368300"/>
          </a:xfrm>
          <a:prstGeom prst="rect">
            <a:avLst/>
          </a:prstGeom>
          <a:noFill/>
        </p:spPr>
        <p:txBody>
          <a:bodyPr wrap="square" rtlCol="0">
            <a:spAutoFit/>
          </a:bodyPr>
          <a:p>
            <a:pPr algn="ctr"/>
            <a:r>
              <a:rPr lang="en-IN" altLang="en-US"/>
              <a:t>Historical Gait Analysis Graph</a:t>
            </a:r>
            <a:endParaRPr lang="en-IN" altLang="en-US"/>
          </a:p>
        </p:txBody>
      </p:sp>
      <p:sp>
        <p:nvSpPr>
          <p:cNvPr id="12" name="Text Box 11"/>
          <p:cNvSpPr txBox="1"/>
          <p:nvPr/>
        </p:nvSpPr>
        <p:spPr>
          <a:xfrm>
            <a:off x="4596765" y="3797300"/>
            <a:ext cx="3257550" cy="368300"/>
          </a:xfrm>
          <a:prstGeom prst="rect">
            <a:avLst/>
          </a:prstGeom>
          <a:noFill/>
        </p:spPr>
        <p:txBody>
          <a:bodyPr wrap="square" rtlCol="0">
            <a:spAutoFit/>
          </a:bodyPr>
          <a:p>
            <a:pPr algn="ctr"/>
            <a:r>
              <a:rPr lang="en-IN" altLang="en-US"/>
              <a:t>Current Gait Analysis Graph</a:t>
            </a:r>
            <a:endParaRPr lang="en-IN" altLang="en-US"/>
          </a:p>
        </p:txBody>
      </p:sp>
      <p:sp>
        <p:nvSpPr>
          <p:cNvPr id="15" name="Text Box 14"/>
          <p:cNvSpPr txBox="1"/>
          <p:nvPr/>
        </p:nvSpPr>
        <p:spPr>
          <a:xfrm>
            <a:off x="11734800" y="3174365"/>
            <a:ext cx="4064000" cy="368300"/>
          </a:xfrm>
          <a:prstGeom prst="rect">
            <a:avLst/>
          </a:prstGeom>
          <a:noFill/>
        </p:spPr>
        <p:txBody>
          <a:bodyPr wrap="square" rtlCol="0">
            <a:spAutoFit/>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15570" y="1022350"/>
            <a:ext cx="11960860" cy="1638300"/>
          </a:xfrm>
          <a:prstGeom prst="rect">
            <a:avLst/>
          </a:prstGeom>
          <a:noFill/>
        </p:spPr>
        <p:txBody>
          <a:bodyPr wrap="square" rtlCol="0">
            <a:noAutofit/>
          </a:bodyPr>
          <a:p>
            <a:pPr marL="285750" indent="-285750">
              <a:buFont typeface="Arial" panose="020B0604020202020204" pitchFamily="34" charset="0"/>
              <a:buChar char="•"/>
            </a:pPr>
            <a:r>
              <a:rPr lang="en-IN" altLang="en-US" sz="1600"/>
              <a:t>The graph of historical gait analysis and current gait analysis is compared manually for a particular state which is the ‘Walking’ state.</a:t>
            </a:r>
            <a:endParaRPr lang="en-IN" altLang="en-US" sz="1600"/>
          </a:p>
          <a:p>
            <a:pPr marL="285750" indent="-285750">
              <a:buFont typeface="Arial" panose="020B0604020202020204" pitchFamily="34" charset="0"/>
              <a:buChar char="•"/>
            </a:pPr>
            <a:endParaRPr lang="en-IN" altLang="en-US" sz="1600"/>
          </a:p>
          <a:p>
            <a:pPr marL="285750" indent="-285750">
              <a:buFont typeface="Arial" panose="020B0604020202020204" pitchFamily="34" charset="0"/>
              <a:buChar char="•"/>
            </a:pPr>
            <a:r>
              <a:rPr lang="en-IN" altLang="en-US" sz="1600"/>
              <a:t>The comparison takes place manually by the security guard of the company.</a:t>
            </a:r>
            <a:endParaRPr lang="en-IN" altLang="en-US" sz="1600"/>
          </a:p>
          <a:p>
            <a:pPr marL="285750" indent="-285750">
              <a:buFont typeface="Arial" panose="020B0604020202020204" pitchFamily="34" charset="0"/>
              <a:buChar char="•"/>
            </a:pPr>
            <a:endParaRPr lang="en-IN" altLang="en-US" sz="1600"/>
          </a:p>
          <a:p>
            <a:pPr marL="285750" indent="-285750">
              <a:buFont typeface="Arial" panose="020B0604020202020204" pitchFamily="34" charset="0"/>
              <a:buChar char="•"/>
            </a:pPr>
            <a:r>
              <a:rPr lang="en-IN" altLang="en-US" sz="1600"/>
              <a:t>If the graph is similar, the doors open for the employee. Else the doors do not open.</a:t>
            </a:r>
            <a:endParaRPr lang="en-IN" altLang="en-US" sz="1600"/>
          </a:p>
          <a:p>
            <a:pPr marL="285750" indent="-285750">
              <a:buFont typeface="Arial" panose="020B0604020202020204" pitchFamily="34" charset="0"/>
              <a:buChar char="•"/>
            </a:pPr>
            <a:endParaRPr lang="en-IN" altLang="en-US" sz="1600"/>
          </a:p>
        </p:txBody>
      </p:sp>
      <p:sp>
        <p:nvSpPr>
          <p:cNvPr id="4" name="Title 3"/>
          <p:cNvSpPr>
            <a:spLocks noGrp="1"/>
          </p:cNvSpPr>
          <p:nvPr>
            <p:ph type="title"/>
          </p:nvPr>
        </p:nvSpPr>
        <p:spPr/>
        <p:txBody>
          <a:bodyPr/>
          <a:p>
            <a:pPr algn="ctr"/>
            <a:r>
              <a:rPr lang="en-IN" altLang="en-US" sz="3200">
                <a:latin typeface="Times New Roman" panose="02020603050405020304" charset="0"/>
                <a:cs typeface="Times New Roman" panose="02020603050405020304" charset="0"/>
              </a:rPr>
              <a:t>Application Output</a:t>
            </a:r>
            <a:endParaRPr lang="en-IN" altLang="en-US" sz="3200">
              <a:latin typeface="Times New Roman" panose="02020603050405020304" charset="0"/>
              <a:cs typeface="Times New Roman" panose="02020603050405020304" charset="0"/>
            </a:endParaRPr>
          </a:p>
        </p:txBody>
      </p:sp>
      <p:sp>
        <p:nvSpPr>
          <p:cNvPr id="7" name="Title 3"/>
          <p:cNvSpPr>
            <a:spLocks noGrp="1"/>
          </p:cNvSpPr>
          <p:nvPr/>
        </p:nvSpPr>
        <p:spPr>
          <a:xfrm>
            <a:off x="486410" y="278257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IN" altLang="en-US" sz="3200">
                <a:latin typeface="Times New Roman" panose="02020603050405020304" charset="0"/>
                <a:cs typeface="Times New Roman" panose="02020603050405020304" charset="0"/>
              </a:rPr>
              <a:t>Use Cases of Gait Analysis</a:t>
            </a:r>
            <a:endParaRPr lang="en-IN" altLang="en-US" sz="3200">
              <a:latin typeface="Times New Roman" panose="02020603050405020304" charset="0"/>
              <a:cs typeface="Times New Roman" panose="02020603050405020304" charset="0"/>
            </a:endParaRPr>
          </a:p>
        </p:txBody>
      </p:sp>
      <p:sp>
        <p:nvSpPr>
          <p:cNvPr id="9" name="Text Box 8"/>
          <p:cNvSpPr txBox="1"/>
          <p:nvPr/>
        </p:nvSpPr>
        <p:spPr>
          <a:xfrm>
            <a:off x="231140" y="3487420"/>
            <a:ext cx="11960860" cy="3225800"/>
          </a:xfrm>
          <a:prstGeom prst="rect">
            <a:avLst/>
          </a:prstGeom>
          <a:noFill/>
        </p:spPr>
        <p:txBody>
          <a:bodyPr wrap="square" rtlCol="0">
            <a:noAutofit/>
          </a:bodyPr>
          <a:p>
            <a:pPr marL="285750" indent="-285750">
              <a:buFont typeface="Arial" panose="020B0604020202020204" pitchFamily="34" charset="0"/>
              <a:buChar char="•"/>
            </a:pPr>
            <a:r>
              <a:rPr lang="en-IN" altLang="en-US" sz="1600"/>
              <a:t>Gait analysis serves as a diagnostic tool in healthcare.</a:t>
            </a:r>
            <a:endParaRPr lang="en-IN" altLang="en-US" sz="1600"/>
          </a:p>
          <a:p>
            <a:pPr indent="0">
              <a:buFont typeface="Arial" panose="020B0604020202020204" pitchFamily="34" charset="0"/>
              <a:buNone/>
            </a:pPr>
            <a:endParaRPr lang="en-IN" altLang="en-US" sz="1600"/>
          </a:p>
          <a:p>
            <a:pPr marL="285750" indent="-285750">
              <a:buFont typeface="Arial" panose="020B0604020202020204" pitchFamily="34" charset="0"/>
              <a:buChar char="•"/>
            </a:pPr>
            <a:r>
              <a:rPr lang="en-IN" altLang="en-US" sz="1600"/>
              <a:t>In sports science and athletics, gait analysis can help identify biomechanical factors that contribute to injury risk.</a:t>
            </a:r>
            <a:endParaRPr lang="en-IN" altLang="en-US" sz="1600"/>
          </a:p>
          <a:p>
            <a:pPr marL="285750" indent="-285750">
              <a:buFont typeface="Arial" panose="020B0604020202020204" pitchFamily="34" charset="0"/>
              <a:buChar char="•"/>
            </a:pPr>
            <a:endParaRPr lang="en-IN" altLang="en-US" sz="1600"/>
          </a:p>
          <a:p>
            <a:pPr marL="285750" indent="-285750">
              <a:buFont typeface="Arial" panose="020B0604020202020204" pitchFamily="34" charset="0"/>
              <a:buChar char="•"/>
            </a:pPr>
            <a:r>
              <a:rPr lang="en-IN" altLang="en-US" sz="1600"/>
              <a:t>Gait analysis helps in the planning and monitoring of treatments and interventions for individuals with movement impairments.</a:t>
            </a:r>
            <a:endParaRPr lang="en-IN" altLang="en-US" sz="1600"/>
          </a:p>
          <a:p>
            <a:pPr marL="285750" indent="-285750">
              <a:buFont typeface="Arial" panose="020B0604020202020204" pitchFamily="34" charset="0"/>
              <a:buChar char="•"/>
            </a:pPr>
            <a:endParaRPr lang="en-IN" altLang="en-US" sz="1600"/>
          </a:p>
          <a:p>
            <a:pPr marL="285750" indent="-285750">
              <a:buFont typeface="Arial" panose="020B0604020202020204" pitchFamily="34" charset="0"/>
              <a:buChar char="•"/>
            </a:pPr>
            <a:r>
              <a:rPr lang="en-IN" altLang="en-US" sz="1600"/>
              <a:t>Gait analysis is also used to optimize athletic performance by assessing and refining movement patterns in sports such as running, cycling, and swimming.</a:t>
            </a:r>
            <a:endParaRPr lang="en-IN" altLang="en-US" sz="1600"/>
          </a:p>
          <a:p>
            <a:pPr marL="285750" indent="-285750">
              <a:buFont typeface="Arial" panose="020B0604020202020204" pitchFamily="34" charset="0"/>
              <a:buChar char="•"/>
            </a:pPr>
            <a:endParaRPr lang="en-IN" altLang="en-US" sz="1600"/>
          </a:p>
          <a:p>
            <a:pPr marL="285750" indent="-285750">
              <a:buFont typeface="Arial" panose="020B0604020202020204" pitchFamily="34" charset="0"/>
              <a:buChar char="•"/>
            </a:pPr>
            <a:r>
              <a:rPr lang="en-IN" altLang="en-US" sz="1600"/>
              <a:t>Gait analysis contributes to advancing scientific knowledge in fields such as biomechanics, motor control, and rehabilitation.</a:t>
            </a:r>
            <a:endParaRPr lang="en-IN" altLang="en-US" sz="1600"/>
          </a:p>
          <a:p>
            <a:pPr marL="285750" indent="-285750">
              <a:buFont typeface="Arial" panose="020B0604020202020204" pitchFamily="34" charset="0"/>
              <a:buChar char="•"/>
            </a:pPr>
            <a:endParaRPr lang="en-IN" altLang="en-US" sz="1600"/>
          </a:p>
          <a:p>
            <a:pPr marL="285750" indent="-285750">
              <a:buFont typeface="Arial" panose="020B0604020202020204" pitchFamily="34" charset="0"/>
              <a:buChar char="•"/>
            </a:pPr>
            <a:r>
              <a:rPr lang="en-IN" altLang="en-US" sz="1600"/>
              <a:t>Gait analysis provides objective, quantifiable data on various aspects of movement, allowing for more accurate and reliable assessment compared to subjective observations alone.</a:t>
            </a:r>
            <a:endParaRPr lang="en-IN" alt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95780" y="2037715"/>
            <a:ext cx="8118475" cy="1322070"/>
          </a:xfrm>
          <a:prstGeom prst="rect">
            <a:avLst/>
          </a:prstGeom>
          <a:noFill/>
        </p:spPr>
        <p:txBody>
          <a:bodyPr wrap="square" rtlCol="0">
            <a:spAutoFit/>
          </a:bodyPr>
          <a:p>
            <a:pPr algn="ctr"/>
            <a:r>
              <a:rPr lang="en-IN" altLang="en-US" sz="8000"/>
              <a:t>THANK YOU</a:t>
            </a:r>
            <a:endParaRPr lang="en-IN" altLang="en-US" sz="8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atin typeface="Times New Roman" panose="02020603050405020304" charset="0"/>
                <a:cs typeface="Times New Roman" panose="02020603050405020304" charset="0"/>
              </a:rPr>
              <a:t>Platforms Utilised</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57480" y="1174750"/>
            <a:ext cx="11424920" cy="5866130"/>
          </a:xfrm>
        </p:spPr>
        <p:txBody>
          <a:bodyPr/>
          <a:p>
            <a:pPr>
              <a:buFont typeface="Wingdings" panose="05000000000000000000" charset="0"/>
              <a:buChar char="Ø"/>
            </a:pPr>
            <a:r>
              <a:rPr lang="en-IN" altLang="en-US" sz="1600">
                <a:latin typeface="Times New Roman" panose="02020603050405020304" charset="0"/>
                <a:cs typeface="Times New Roman" panose="02020603050405020304" charset="0"/>
              </a:rPr>
              <a:t>Framework: PyCharm version 2023.3.3</a:t>
            </a:r>
            <a:endParaRPr lang="en-IN" altLang="en-US" sz="1600">
              <a:latin typeface="Times New Roman" panose="02020603050405020304" charset="0"/>
              <a:cs typeface="Times New Roman" panose="02020603050405020304" charset="0"/>
            </a:endParaRPr>
          </a:p>
          <a:p>
            <a:pPr>
              <a:buFont typeface="Wingdings" panose="05000000000000000000" charset="0"/>
              <a:buChar char="Ø"/>
            </a:pPr>
            <a:r>
              <a:rPr lang="en-IN" altLang="en-US" sz="1600">
                <a:latin typeface="Times New Roman" panose="02020603050405020304" charset="0"/>
                <a:cs typeface="Times New Roman" panose="02020603050405020304" charset="0"/>
              </a:rPr>
              <a:t>Packages imported:</a:t>
            </a:r>
            <a:endParaRPr lang="en-IN" altLang="en-US" sz="1600">
              <a:latin typeface="Times New Roman" panose="02020603050405020304" charset="0"/>
              <a:cs typeface="Times New Roman" panose="02020603050405020304" charset="0"/>
            </a:endParaRPr>
          </a:p>
          <a:p>
            <a:pPr lvl="1">
              <a:buFont typeface="Wingdings" panose="05000000000000000000" charset="0"/>
              <a:buChar char="v"/>
            </a:pPr>
            <a:r>
              <a:rPr lang="en-IN" altLang="en-US" sz="1600">
                <a:latin typeface="Times New Roman" panose="02020603050405020304" charset="0"/>
                <a:cs typeface="Times New Roman" panose="02020603050405020304" charset="0"/>
              </a:rPr>
              <a:t>Pandas:</a:t>
            </a:r>
            <a:endParaRPr lang="en-IN" altLang="en-US" sz="1600">
              <a:latin typeface="Times New Roman" panose="02020603050405020304" charset="0"/>
              <a:cs typeface="Times New Roman" panose="02020603050405020304" charset="0"/>
            </a:endParaRPr>
          </a:p>
          <a:p>
            <a:pPr lvl="2">
              <a:buFont typeface="Wingdings" panose="05000000000000000000" charset="0"/>
              <a:buChar char="q"/>
            </a:pPr>
            <a:r>
              <a:rPr lang="en-IN" altLang="en-US" sz="1600">
                <a:latin typeface="Times New Roman" panose="02020603050405020304" charset="0"/>
                <a:cs typeface="Times New Roman" panose="02020603050405020304" charset="0"/>
              </a:rPr>
              <a:t>Pandas is an open-source Python library that provides high-level data structures and data manipulation tools designed for data analysis.</a:t>
            </a:r>
            <a:endParaRPr lang="en-IN" altLang="en-US" sz="1600">
              <a:latin typeface="Times New Roman" panose="02020603050405020304" charset="0"/>
              <a:cs typeface="Times New Roman" panose="02020603050405020304" charset="0"/>
            </a:endParaRPr>
          </a:p>
          <a:p>
            <a:pPr lvl="2">
              <a:buFont typeface="Wingdings" panose="05000000000000000000" charset="0"/>
              <a:buChar char="q"/>
            </a:pPr>
            <a:r>
              <a:rPr lang="en-IN" altLang="en-US" sz="1600">
                <a:latin typeface="Times New Roman" panose="02020603050405020304" charset="0"/>
                <a:cs typeface="Times New Roman" panose="02020603050405020304" charset="0"/>
              </a:rPr>
              <a:t>Pandas is known for its flexibility, efficiency, and ease of use, making it a popular choice for data manipulation and analysis tasks in Python. It integrates well with other libraries in the Python ecosystem, such as NumPy, Matplotlib, and Scikit-learn. </a:t>
            </a:r>
            <a:endParaRPr lang="en-IN" altLang="en-US" sz="1600">
              <a:latin typeface="Times New Roman" panose="02020603050405020304" charset="0"/>
              <a:cs typeface="Times New Roman" panose="02020603050405020304" charset="0"/>
            </a:endParaRPr>
          </a:p>
          <a:p>
            <a:pPr lvl="1">
              <a:buFont typeface="Wingdings" panose="05000000000000000000" charset="0"/>
              <a:buChar char="v"/>
            </a:pPr>
            <a:r>
              <a:rPr lang="en-IN" altLang="en-US" sz="1600">
                <a:latin typeface="Times New Roman" panose="02020603050405020304" charset="0"/>
                <a:cs typeface="Times New Roman" panose="02020603050405020304" charset="0"/>
              </a:rPr>
              <a:t>NumPy:</a:t>
            </a:r>
            <a:endParaRPr lang="en-IN" altLang="en-US" sz="1600">
              <a:latin typeface="Times New Roman" panose="02020603050405020304" charset="0"/>
              <a:cs typeface="Times New Roman" panose="02020603050405020304" charset="0"/>
            </a:endParaRPr>
          </a:p>
          <a:p>
            <a:pPr lvl="2">
              <a:buFont typeface="Wingdings" panose="05000000000000000000" charset="0"/>
              <a:buChar char="q"/>
            </a:pPr>
            <a:r>
              <a:rPr lang="en-IN" altLang="en-US" sz="1600">
                <a:latin typeface="Times New Roman" panose="02020603050405020304" charset="0"/>
                <a:cs typeface="Times New Roman" panose="02020603050405020304" charset="0"/>
              </a:rPr>
              <a:t>NumPy, which stands for Numerical Python, is a fundamental package for scientific computing in Python.</a:t>
            </a:r>
            <a:endParaRPr lang="en-IN" altLang="en-US" sz="1600">
              <a:latin typeface="Times New Roman" panose="02020603050405020304" charset="0"/>
              <a:cs typeface="Times New Roman" panose="02020603050405020304" charset="0"/>
            </a:endParaRPr>
          </a:p>
          <a:p>
            <a:pPr lvl="2">
              <a:buFont typeface="Wingdings" panose="05000000000000000000" charset="0"/>
              <a:buChar char="q"/>
            </a:pPr>
            <a:r>
              <a:rPr lang="en-IN" altLang="en-US" sz="1600">
                <a:latin typeface="Times New Roman" panose="02020603050405020304" charset="0"/>
                <a:cs typeface="Times New Roman" panose="02020603050405020304" charset="0"/>
              </a:rPr>
              <a:t> It provides support for large, multi-dimensional arrays and matrices, along with a collection of mathematical functions to operate on these arrays efficiently. </a:t>
            </a:r>
            <a:endParaRPr lang="en-IN" altLang="en-US" sz="1600">
              <a:latin typeface="Times New Roman" panose="02020603050405020304" charset="0"/>
              <a:cs typeface="Times New Roman" panose="02020603050405020304" charset="0"/>
            </a:endParaRPr>
          </a:p>
          <a:p>
            <a:pPr lvl="2">
              <a:buFont typeface="Wingdings" panose="05000000000000000000" charset="0"/>
              <a:buChar char="q"/>
            </a:pPr>
            <a:r>
              <a:rPr lang="en-IN" altLang="en-US" sz="1600">
                <a:latin typeface="Times New Roman" panose="02020603050405020304" charset="0"/>
                <a:cs typeface="Times New Roman" panose="02020603050405020304" charset="0"/>
              </a:rPr>
              <a:t>NumPy is a foundational library for numerical computing in Python and serves as the backbone for many other libraries in the scientific computing ecosystem</a:t>
            </a:r>
            <a:endParaRPr lang="en-IN" altLang="en-US" sz="1600">
              <a:latin typeface="Times New Roman" panose="02020603050405020304" charset="0"/>
              <a:cs typeface="Times New Roman" panose="02020603050405020304" charset="0"/>
            </a:endParaRPr>
          </a:p>
          <a:p>
            <a:pPr lvl="1">
              <a:buFont typeface="Wingdings" panose="05000000000000000000" charset="0"/>
              <a:buChar char="v"/>
            </a:pPr>
            <a:r>
              <a:rPr lang="en-IN" altLang="en-US" sz="1600">
                <a:latin typeface="Times New Roman" panose="02020603050405020304" charset="0"/>
                <a:cs typeface="Times New Roman" panose="02020603050405020304" charset="0"/>
              </a:rPr>
              <a:t>Matplotlib:</a:t>
            </a:r>
            <a:endParaRPr lang="en-IN" altLang="en-US" sz="1600">
              <a:latin typeface="Times New Roman" panose="02020603050405020304" charset="0"/>
              <a:cs typeface="Times New Roman" panose="02020603050405020304" charset="0"/>
            </a:endParaRPr>
          </a:p>
          <a:p>
            <a:pPr lvl="2">
              <a:buFont typeface="Wingdings" panose="05000000000000000000" charset="0"/>
              <a:buChar char="q"/>
            </a:pPr>
            <a:r>
              <a:rPr lang="en-IN" altLang="en-US" sz="1600">
                <a:latin typeface="Times New Roman" panose="02020603050405020304" charset="0"/>
                <a:cs typeface="Times New Roman" panose="02020603050405020304" charset="0"/>
              </a:rPr>
              <a:t>Matplotlib is a comprehensive library for creating static, animated, and interactive visualizations in Python. </a:t>
            </a:r>
            <a:endParaRPr lang="en-IN" altLang="en-US" sz="1600">
              <a:latin typeface="Times New Roman" panose="02020603050405020304" charset="0"/>
              <a:cs typeface="Times New Roman" panose="02020603050405020304" charset="0"/>
            </a:endParaRPr>
          </a:p>
          <a:p>
            <a:pPr lvl="2">
              <a:buFont typeface="Wingdings" panose="05000000000000000000" charset="0"/>
              <a:buChar char="q"/>
            </a:pPr>
            <a:r>
              <a:rPr lang="en-IN" altLang="en-US" sz="1600">
                <a:latin typeface="Times New Roman" panose="02020603050405020304" charset="0"/>
                <a:cs typeface="Times New Roman" panose="02020603050405020304" charset="0"/>
              </a:rPr>
              <a:t>Matplotlib is a powerful and versatile library for creating high-quality visualizations in Python, making it an essential tool for data scientists, researchers, engineers who needs to communicate insights from data effectively.</a:t>
            </a:r>
            <a:endParaRPr lang="en-IN" altLang="en-US" sz="1600">
              <a:latin typeface="Times New Roman" panose="02020603050405020304" charset="0"/>
              <a:cs typeface="Times New Roman" panose="02020603050405020304" charset="0"/>
            </a:endParaRPr>
          </a:p>
          <a:p>
            <a:pPr marL="914400" lvl="2" indent="0">
              <a:buFont typeface="Wingdings" panose="05000000000000000000" charset="0"/>
              <a:buNone/>
            </a:pPr>
            <a:endParaRPr lang="en-IN" altLang="en-US" sz="16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Flowchart: Decision 32"/>
          <p:cNvSpPr/>
          <p:nvPr/>
        </p:nvSpPr>
        <p:spPr>
          <a:xfrm>
            <a:off x="1725295" y="2793365"/>
            <a:ext cx="4184650" cy="3405505"/>
          </a:xfrm>
          <a:prstGeom prst="flowChartDecisi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The graph of current gait analysis</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is compared with the historical </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gait analysis data by the security personal</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manually.</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2" name="Title 1"/>
          <p:cNvSpPr>
            <a:spLocks noGrp="1"/>
          </p:cNvSpPr>
          <p:nvPr>
            <p:ph type="title"/>
          </p:nvPr>
        </p:nvSpPr>
        <p:spPr/>
        <p:txBody>
          <a:bodyPr/>
          <a:p>
            <a:pPr algn="ctr"/>
            <a:r>
              <a:rPr lang="en-IN" altLang="en-US" sz="3200">
                <a:latin typeface="Times New Roman" panose="02020603050405020304" charset="0"/>
                <a:cs typeface="Times New Roman" panose="02020603050405020304" charset="0"/>
              </a:rPr>
              <a:t>Architecture Diagram</a:t>
            </a:r>
            <a:endParaRPr lang="en-IN" altLang="en-US" sz="3200">
              <a:latin typeface="Times New Roman" panose="02020603050405020304" charset="0"/>
              <a:cs typeface="Times New Roman" panose="02020603050405020304" charset="0"/>
            </a:endParaRPr>
          </a:p>
        </p:txBody>
      </p:sp>
      <p:cxnSp>
        <p:nvCxnSpPr>
          <p:cNvPr id="5" name="Straight Arrow Connector 4"/>
          <p:cNvCxnSpPr/>
          <p:nvPr/>
        </p:nvCxnSpPr>
        <p:spPr>
          <a:xfrm>
            <a:off x="1494155" y="1754505"/>
            <a:ext cx="433705" cy="0"/>
          </a:xfrm>
          <a:prstGeom prst="straightConnector1">
            <a:avLst/>
          </a:prstGeom>
          <a:ln w="31750" cap="rnd">
            <a:solidFill>
              <a:schemeClr val="accent1"/>
            </a:solidFill>
            <a:round/>
            <a:headEnd type="none" w="med" len="med"/>
            <a:tailEnd type="arrow" w="med" len="med"/>
          </a:ln>
        </p:spPr>
        <p:style>
          <a:lnRef idx="0">
            <a:srgbClr val="FFFFFF"/>
          </a:lnRef>
          <a:fillRef idx="0">
            <a:srgbClr val="FFFFFF"/>
          </a:fillRef>
          <a:effectRef idx="0">
            <a:srgbClr val="FFFFFF"/>
          </a:effectRef>
          <a:fontRef idx="minor">
            <a:schemeClr val="tx1"/>
          </a:fontRef>
        </p:style>
      </p:cxnSp>
      <p:sp>
        <p:nvSpPr>
          <p:cNvPr id="6" name="Rectangles 5"/>
          <p:cNvSpPr/>
          <p:nvPr/>
        </p:nvSpPr>
        <p:spPr>
          <a:xfrm>
            <a:off x="1927860" y="1221740"/>
            <a:ext cx="1945640" cy="1005205"/>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Sensor in </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smartphone is </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activated.</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cxnSp>
        <p:nvCxnSpPr>
          <p:cNvPr id="8" name="Straight Arrow Connector 7"/>
          <p:cNvCxnSpPr>
            <a:stCxn id="6" idx="3"/>
          </p:cNvCxnSpPr>
          <p:nvPr/>
        </p:nvCxnSpPr>
        <p:spPr>
          <a:xfrm flipV="1">
            <a:off x="3873500" y="1718945"/>
            <a:ext cx="902970" cy="5715"/>
          </a:xfrm>
          <a:prstGeom prst="straightConnector1">
            <a:avLst/>
          </a:prstGeom>
          <a:ln w="31750" cap="rnd">
            <a:solidFill>
              <a:schemeClr val="accent1"/>
            </a:solidFill>
            <a:round/>
            <a:headEnd type="none" w="med" len="med"/>
            <a:tailEnd type="arrow" w="med" len="med"/>
          </a:ln>
        </p:spPr>
        <p:style>
          <a:lnRef idx="0">
            <a:srgbClr val="FFFFFF"/>
          </a:lnRef>
          <a:fillRef idx="0">
            <a:srgbClr val="FFFFFF"/>
          </a:fillRef>
          <a:effectRef idx="0">
            <a:srgbClr val="FFFFFF"/>
          </a:effectRef>
          <a:fontRef idx="minor">
            <a:schemeClr val="tx1"/>
          </a:fontRef>
        </p:style>
      </p:cxnSp>
      <p:graphicFrame>
        <p:nvGraphicFramePr>
          <p:cNvPr id="10" name="Chart 9"/>
          <p:cNvGraphicFramePr/>
          <p:nvPr/>
        </p:nvGraphicFramePr>
        <p:xfrm>
          <a:off x="561340" y="2706370"/>
          <a:ext cx="1796415" cy="1099185"/>
        </p:xfrm>
        <a:graphic>
          <a:graphicData uri="http://schemas.openxmlformats.org/drawingml/2006/chart">
            <c:chart xmlns:c="http://schemas.openxmlformats.org/drawingml/2006/chart" xmlns:r="http://schemas.openxmlformats.org/officeDocument/2006/relationships" r:id="rId1"/>
          </a:graphicData>
        </a:graphic>
      </p:graphicFrame>
      <p:sp>
        <p:nvSpPr>
          <p:cNvPr id="14" name="Rectangles 13"/>
          <p:cNvSpPr/>
          <p:nvPr/>
        </p:nvSpPr>
        <p:spPr>
          <a:xfrm>
            <a:off x="4730115" y="1049655"/>
            <a:ext cx="2392680" cy="1257935"/>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The graph is generated </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and the data is recorded </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in the form of csv file. </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cxnSp>
        <p:nvCxnSpPr>
          <p:cNvPr id="15" name="Straight Arrow Connector 14"/>
          <p:cNvCxnSpPr>
            <a:stCxn id="14" idx="3"/>
          </p:cNvCxnSpPr>
          <p:nvPr/>
        </p:nvCxnSpPr>
        <p:spPr>
          <a:xfrm>
            <a:off x="7122795" y="1678940"/>
            <a:ext cx="782320" cy="4445"/>
          </a:xfrm>
          <a:prstGeom prst="straightConnector1">
            <a:avLst/>
          </a:prstGeom>
          <a:ln w="31750" cap="rnd">
            <a:solidFill>
              <a:schemeClr val="accent1"/>
            </a:solidFill>
            <a:round/>
            <a:headEnd type="none" w="med" len="med"/>
            <a:tailEnd type="arrow" w="med" len="med"/>
          </a:ln>
        </p:spPr>
        <p:style>
          <a:lnRef idx="0">
            <a:srgbClr val="FFFFFF"/>
          </a:lnRef>
          <a:fillRef idx="0">
            <a:srgbClr val="FFFFFF"/>
          </a:fillRef>
          <a:effectRef idx="0">
            <a:srgbClr val="FFFFFF"/>
          </a:effectRef>
          <a:fontRef idx="minor">
            <a:schemeClr val="tx1"/>
          </a:fontRef>
        </p:style>
      </p:cxnSp>
      <p:sp>
        <p:nvSpPr>
          <p:cNvPr id="16" name="Rectangles 15"/>
          <p:cNvSpPr/>
          <p:nvPr/>
        </p:nvSpPr>
        <p:spPr>
          <a:xfrm>
            <a:off x="7905115" y="1171575"/>
            <a:ext cx="2157095" cy="105537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The data is loaded </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using Pandas package.</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19" name="Rectangles 18"/>
          <p:cNvSpPr/>
          <p:nvPr/>
        </p:nvSpPr>
        <p:spPr>
          <a:xfrm>
            <a:off x="9685020" y="2922905"/>
            <a:ext cx="2106930" cy="98806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The data undergoes </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preprocessing.</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cxnSp>
        <p:nvCxnSpPr>
          <p:cNvPr id="22" name="Elbow Connector 21"/>
          <p:cNvCxnSpPr>
            <a:stCxn id="16" idx="3"/>
            <a:endCxn id="19" idx="3"/>
          </p:cNvCxnSpPr>
          <p:nvPr/>
        </p:nvCxnSpPr>
        <p:spPr>
          <a:xfrm>
            <a:off x="10062210" y="1699260"/>
            <a:ext cx="1729740" cy="1717675"/>
          </a:xfrm>
          <a:prstGeom prst="bentConnector3">
            <a:avLst>
              <a:gd name="adj1" fmla="val 113767"/>
            </a:avLst>
          </a:prstGeom>
          <a:ln w="31750" cap="rnd">
            <a:solidFill>
              <a:schemeClr val="accent1"/>
            </a:solidFill>
            <a:round/>
            <a:headEnd type="none" w="med" len="med"/>
            <a:tailEnd type="arrow" w="med" len="med"/>
          </a:ln>
        </p:spPr>
        <p:style>
          <a:lnRef idx="0">
            <a:srgbClr val="FFFFFF"/>
          </a:lnRef>
          <a:fillRef idx="0">
            <a:srgbClr val="FFFFFF"/>
          </a:fillRef>
          <a:effectRef idx="0">
            <a:srgbClr val="FFFFFF"/>
          </a:effectRef>
          <a:fontRef idx="minor">
            <a:schemeClr val="tx1"/>
          </a:fontRef>
        </p:style>
      </p:cxnSp>
      <p:cxnSp>
        <p:nvCxnSpPr>
          <p:cNvPr id="27" name="Straight Arrow Connector 26"/>
          <p:cNvCxnSpPr>
            <a:stCxn id="19" idx="1"/>
            <a:endCxn id="29" idx="3"/>
          </p:cNvCxnSpPr>
          <p:nvPr/>
        </p:nvCxnSpPr>
        <p:spPr>
          <a:xfrm flipH="1">
            <a:off x="9058275" y="3416935"/>
            <a:ext cx="626745" cy="635"/>
          </a:xfrm>
          <a:prstGeom prst="straightConnector1">
            <a:avLst/>
          </a:prstGeom>
          <a:gradFill rotWithShape="0">
            <a:gsLst>
              <a:gs pos="0">
                <a:schemeClr val="accent1"/>
              </a:gs>
              <a:gs pos="100000">
                <a:schemeClr val="accent2"/>
              </a:gs>
            </a:gsLst>
            <a:lin ang="5400000" scaled="1"/>
          </a:gradFill>
          <a:ln w="28575" cap="flat" cmpd="sng" algn="ctr">
            <a:solidFill>
              <a:schemeClr val="accent1">
                <a:shade val="50000"/>
              </a:schemeClr>
            </a:solidFill>
            <a:prstDash val="solid"/>
            <a:round/>
            <a:headEnd type="none" w="med" len="med"/>
            <a:tailEnd type="arrow" w="med" len="med"/>
          </a:ln>
        </p:spPr>
      </p:cxnSp>
      <p:sp>
        <p:nvSpPr>
          <p:cNvPr id="29" name="Rectangles 28"/>
          <p:cNvSpPr/>
          <p:nvPr/>
        </p:nvSpPr>
        <p:spPr>
          <a:xfrm>
            <a:off x="6146800" y="2793365"/>
            <a:ext cx="2911475" cy="1247775"/>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Using Matplotlib and </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NumPy the graph is </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reconstructed.</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30" name="Flowchart: Alternate Process 29"/>
          <p:cNvSpPr/>
          <p:nvPr/>
        </p:nvSpPr>
        <p:spPr>
          <a:xfrm>
            <a:off x="252730" y="1374775"/>
            <a:ext cx="1237615" cy="730250"/>
          </a:xfrm>
          <a:prstGeom prst="flowChartAlternateProces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Start</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42" name="Text Box 41"/>
          <p:cNvSpPr txBox="1"/>
          <p:nvPr/>
        </p:nvSpPr>
        <p:spPr>
          <a:xfrm>
            <a:off x="744220" y="2298065"/>
            <a:ext cx="1430655" cy="337185"/>
          </a:xfrm>
          <a:prstGeom prst="rect">
            <a:avLst/>
          </a:prstGeom>
          <a:noFill/>
        </p:spPr>
        <p:txBody>
          <a:bodyPr wrap="square" rtlCol="0">
            <a:spAutoFit/>
          </a:bodyPr>
          <a:p>
            <a:pPr algn="ctr"/>
            <a:r>
              <a:rPr lang="en-IN" altLang="en-US" sz="1600">
                <a:latin typeface="Times New Roman" panose="02020603050405020304" charset="0"/>
                <a:cs typeface="Times New Roman" panose="02020603050405020304" charset="0"/>
              </a:rPr>
              <a:t>Historical Data</a:t>
            </a:r>
            <a:endParaRPr lang="en-IN" altLang="en-US" sz="1600">
              <a:latin typeface="Times New Roman" panose="02020603050405020304" charset="0"/>
              <a:cs typeface="Times New Roman" panose="02020603050405020304" charset="0"/>
            </a:endParaRPr>
          </a:p>
        </p:txBody>
      </p:sp>
      <p:sp>
        <p:nvSpPr>
          <p:cNvPr id="44" name="Text Box 43"/>
          <p:cNvSpPr txBox="1"/>
          <p:nvPr/>
        </p:nvSpPr>
        <p:spPr>
          <a:xfrm>
            <a:off x="744220" y="5132705"/>
            <a:ext cx="1430655" cy="337185"/>
          </a:xfrm>
          <a:prstGeom prst="rect">
            <a:avLst/>
          </a:prstGeom>
          <a:noFill/>
        </p:spPr>
        <p:txBody>
          <a:bodyPr wrap="square" rtlCol="0">
            <a:spAutoFit/>
          </a:bodyPr>
          <a:p>
            <a:pPr algn="ctr"/>
            <a:r>
              <a:rPr lang="en-IN" altLang="en-US" sz="1600">
                <a:latin typeface="Times New Roman" panose="02020603050405020304" charset="0"/>
                <a:cs typeface="Times New Roman" panose="02020603050405020304" charset="0"/>
              </a:rPr>
              <a:t>Current Data</a:t>
            </a:r>
            <a:endParaRPr lang="en-IN" altLang="en-US" sz="1600">
              <a:latin typeface="Times New Roman" panose="02020603050405020304" charset="0"/>
              <a:cs typeface="Times New Roman" panose="02020603050405020304" charset="0"/>
            </a:endParaRPr>
          </a:p>
        </p:txBody>
      </p:sp>
      <p:graphicFrame>
        <p:nvGraphicFramePr>
          <p:cNvPr id="45" name="Chart 44"/>
          <p:cNvGraphicFramePr/>
          <p:nvPr/>
        </p:nvGraphicFramePr>
        <p:xfrm>
          <a:off x="440690" y="5541010"/>
          <a:ext cx="2038350" cy="1202055"/>
        </p:xfrm>
        <a:graphic>
          <a:graphicData uri="http://schemas.openxmlformats.org/drawingml/2006/chart">
            <c:chart xmlns:c="http://schemas.openxmlformats.org/drawingml/2006/chart" xmlns:r="http://schemas.openxmlformats.org/officeDocument/2006/relationships" r:id="rId2"/>
          </a:graphicData>
        </a:graphic>
      </p:graphicFrame>
      <p:sp>
        <p:nvSpPr>
          <p:cNvPr id="57" name="Rectangles 56"/>
          <p:cNvSpPr/>
          <p:nvPr/>
        </p:nvSpPr>
        <p:spPr>
          <a:xfrm>
            <a:off x="5456555" y="6061075"/>
            <a:ext cx="1278890" cy="68199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The gates </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will not open.</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cxnSp>
        <p:nvCxnSpPr>
          <p:cNvPr id="59" name="Elbow Connector 58"/>
          <p:cNvCxnSpPr>
            <a:stCxn id="33" idx="2"/>
            <a:endCxn id="57" idx="1"/>
          </p:cNvCxnSpPr>
          <p:nvPr/>
        </p:nvCxnSpPr>
        <p:spPr>
          <a:xfrm rot="5400000" flipV="1">
            <a:off x="4535488" y="5481003"/>
            <a:ext cx="203200" cy="1638935"/>
          </a:xfrm>
          <a:prstGeom prst="bentConnector2">
            <a:avLst/>
          </a:prstGeom>
          <a:ln w="31750" cap="rnd">
            <a:solidFill>
              <a:schemeClr val="accent1"/>
            </a:solidFill>
            <a:round/>
            <a:headEnd type="none" w="med" len="med"/>
            <a:tailEnd type="arrow" w="med" len="med"/>
          </a:ln>
        </p:spPr>
        <p:style>
          <a:lnRef idx="0">
            <a:srgbClr val="FFFFFF"/>
          </a:lnRef>
          <a:fillRef idx="0">
            <a:srgbClr val="FFFFFF"/>
          </a:fillRef>
          <a:effectRef idx="0">
            <a:srgbClr val="FFFFFF"/>
          </a:effectRef>
          <a:fontRef idx="minor">
            <a:schemeClr val="tx1"/>
          </a:fontRef>
        </p:style>
      </p:cxnSp>
      <p:cxnSp>
        <p:nvCxnSpPr>
          <p:cNvPr id="61" name="Elbow Connector 60"/>
          <p:cNvCxnSpPr>
            <a:stCxn id="29" idx="1"/>
            <a:endCxn id="33" idx="0"/>
          </p:cNvCxnSpPr>
          <p:nvPr/>
        </p:nvCxnSpPr>
        <p:spPr>
          <a:xfrm rot="10800000">
            <a:off x="3817620" y="2793365"/>
            <a:ext cx="2329180" cy="624205"/>
          </a:xfrm>
          <a:prstGeom prst="bentConnector4">
            <a:avLst>
              <a:gd name="adj1" fmla="val 31106"/>
              <a:gd name="adj2" fmla="val 156663"/>
            </a:avLst>
          </a:prstGeom>
          <a:ln w="31750" cap="rnd">
            <a:solidFill>
              <a:schemeClr val="accent1"/>
            </a:solidFill>
            <a:round/>
            <a:headEnd type="none" w="med" len="med"/>
            <a:tailEnd type="arrow" w="med" len="med"/>
          </a:ln>
        </p:spPr>
        <p:style>
          <a:lnRef idx="0">
            <a:srgbClr val="FFFFFF"/>
          </a:lnRef>
          <a:fillRef idx="0">
            <a:srgbClr val="FFFFFF"/>
          </a:fillRef>
          <a:effectRef idx="0">
            <a:srgbClr val="FFFFFF"/>
          </a:effectRef>
          <a:fontRef idx="minor">
            <a:schemeClr val="tx1"/>
          </a:fontRef>
        </p:style>
      </p:cxnSp>
      <p:sp>
        <p:nvSpPr>
          <p:cNvPr id="63" name="Rectangles 62"/>
          <p:cNvSpPr/>
          <p:nvPr/>
        </p:nvSpPr>
        <p:spPr>
          <a:xfrm>
            <a:off x="6920230" y="4789170"/>
            <a:ext cx="1684020" cy="99441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The gates</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will open.</a:t>
            </a:r>
            <a:endParaRPr kumimoji="0" lang="en-IN" altLang="zh-CN" sz="16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cxnSp>
        <p:nvCxnSpPr>
          <p:cNvPr id="64" name="Elbow Connector 63"/>
          <p:cNvCxnSpPr>
            <a:stCxn id="33" idx="3"/>
            <a:endCxn id="63" idx="1"/>
          </p:cNvCxnSpPr>
          <p:nvPr/>
        </p:nvCxnSpPr>
        <p:spPr>
          <a:xfrm>
            <a:off x="5909945" y="4496435"/>
            <a:ext cx="1010285" cy="789940"/>
          </a:xfrm>
          <a:prstGeom prst="bentConnector3">
            <a:avLst>
              <a:gd name="adj1" fmla="val 50031"/>
            </a:avLst>
          </a:prstGeom>
          <a:ln w="31750" cap="rnd">
            <a:solidFill>
              <a:schemeClr val="accent1"/>
            </a:solidFill>
            <a:round/>
            <a:headEnd type="none" w="med" len="med"/>
            <a:tailEnd type="arrow" w="med" len="med"/>
          </a:ln>
        </p:spPr>
        <p:style>
          <a:lnRef idx="0">
            <a:srgbClr val="FFFFFF"/>
          </a:lnRef>
          <a:fillRef idx="0">
            <a:srgbClr val="FFFFFF"/>
          </a:fillRef>
          <a:effectRef idx="0">
            <a:srgbClr val="FFFFFF"/>
          </a:effectRef>
          <a:fontRef idx="minor">
            <a:schemeClr val="tx1"/>
          </a:fontRef>
        </p:style>
      </p:cxnSp>
      <p:sp>
        <p:nvSpPr>
          <p:cNvPr id="67" name="Text Box 66"/>
          <p:cNvSpPr txBox="1"/>
          <p:nvPr/>
        </p:nvSpPr>
        <p:spPr>
          <a:xfrm>
            <a:off x="4275455" y="5982335"/>
            <a:ext cx="501015" cy="317500"/>
          </a:xfrm>
          <a:prstGeom prst="rect">
            <a:avLst/>
          </a:prstGeom>
          <a:noFill/>
        </p:spPr>
        <p:txBody>
          <a:bodyPr wrap="square" rtlCol="0">
            <a:noAutofit/>
          </a:bodyPr>
          <a:p>
            <a:r>
              <a:rPr lang="en-IN" altLang="en-US" sz="1600"/>
              <a:t>No</a:t>
            </a:r>
            <a:endParaRPr lang="en-IN" altLang="en-US" sz="1600"/>
          </a:p>
        </p:txBody>
      </p:sp>
      <p:sp>
        <p:nvSpPr>
          <p:cNvPr id="69" name="Text Box 68"/>
          <p:cNvSpPr txBox="1"/>
          <p:nvPr/>
        </p:nvSpPr>
        <p:spPr>
          <a:xfrm>
            <a:off x="5793105" y="4607560"/>
            <a:ext cx="548005" cy="337185"/>
          </a:xfrm>
          <a:prstGeom prst="rect">
            <a:avLst/>
          </a:prstGeom>
          <a:noFill/>
        </p:spPr>
        <p:txBody>
          <a:bodyPr wrap="square" rtlCol="0">
            <a:spAutoFit/>
          </a:bodyPr>
          <a:p>
            <a:r>
              <a:rPr lang="en-IN" altLang="en-US" sz="1600"/>
              <a:t>Yes</a:t>
            </a:r>
            <a:endParaRPr lang="en-IN"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3200">
                <a:latin typeface="Times New Roman" panose="02020603050405020304" charset="0"/>
                <a:cs typeface="Times New Roman" panose="02020603050405020304" charset="0"/>
              </a:rPr>
              <a:t>Application Output</a:t>
            </a:r>
            <a:endParaRPr lang="en-IN" altLang="en-US" sz="3200">
              <a:latin typeface="Times New Roman" panose="02020603050405020304" charset="0"/>
              <a:cs typeface="Times New Roman" panose="02020603050405020304" charset="0"/>
            </a:endParaRPr>
          </a:p>
        </p:txBody>
      </p:sp>
      <p:pic>
        <p:nvPicPr>
          <p:cNvPr id="9" name="Picture 8"/>
          <p:cNvPicPr>
            <a:picLocks noChangeAspect="1"/>
          </p:cNvPicPr>
          <p:nvPr/>
        </p:nvPicPr>
        <p:blipFill>
          <a:blip r:embed="rId1"/>
          <a:stretch>
            <a:fillRect/>
          </a:stretch>
        </p:blipFill>
        <p:spPr>
          <a:xfrm>
            <a:off x="451485" y="1085215"/>
            <a:ext cx="4902200" cy="5303520"/>
          </a:xfrm>
          <a:prstGeom prst="rect">
            <a:avLst/>
          </a:prstGeom>
        </p:spPr>
      </p:pic>
      <p:sp>
        <p:nvSpPr>
          <p:cNvPr id="10" name="Text Box 9"/>
          <p:cNvSpPr txBox="1"/>
          <p:nvPr/>
        </p:nvSpPr>
        <p:spPr>
          <a:xfrm>
            <a:off x="5937250" y="1085215"/>
            <a:ext cx="3472180" cy="3138170"/>
          </a:xfrm>
          <a:prstGeom prst="rect">
            <a:avLst/>
          </a:prstGeom>
          <a:noFill/>
        </p:spPr>
        <p:txBody>
          <a:bodyPr wrap="square" rtlCol="0">
            <a:spAutoFit/>
          </a:bodyPr>
          <a:p>
            <a:pPr marL="285750" indent="-285750">
              <a:buFont typeface="Wingdings" panose="05000000000000000000" charset="0"/>
              <a:buChar char="v"/>
            </a:pPr>
            <a:r>
              <a:rPr lang="en-IN" altLang="en-US"/>
              <a:t>The first output is the Sensor analysis which shows the utilzation time of each sensor.</a:t>
            </a:r>
            <a:endParaRPr lang="en-IN" altLang="en-US"/>
          </a:p>
          <a:p>
            <a:pPr marL="285750" indent="-285750">
              <a:buFont typeface="Wingdings" panose="05000000000000000000" charset="0"/>
              <a:buChar char="v"/>
            </a:pPr>
            <a:endParaRPr lang="en-IN" altLang="en-US"/>
          </a:p>
          <a:p>
            <a:pPr marL="285750" indent="-285750">
              <a:buFont typeface="Wingdings" panose="05000000000000000000" charset="0"/>
              <a:buChar char="v"/>
            </a:pPr>
            <a:r>
              <a:rPr lang="en-IN" altLang="en-US"/>
              <a:t>From the graph it can be inferred that Accelerometer is used more than the gyroscope.</a:t>
            </a:r>
            <a:endParaRPr lang="en-IN" altLang="en-US"/>
          </a:p>
          <a:p>
            <a:pPr marL="285750" indent="-285750">
              <a:buFont typeface="Wingdings" panose="05000000000000000000" charset="0"/>
              <a:buChar char="v"/>
            </a:pPr>
            <a:endParaRPr lang="en-IN" altLang="en-US"/>
          </a:p>
          <a:p>
            <a:pPr marL="285750" indent="-285750">
              <a:buFont typeface="Wingdings" panose="05000000000000000000" charset="0"/>
              <a:buChar char="v"/>
            </a:pPr>
            <a:r>
              <a:rPr lang="en-IN" altLang="en-US"/>
              <a:t>The graph is implemneted by using Matplotlib package.</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3200">
                <a:latin typeface="Times New Roman" panose="02020603050405020304" charset="0"/>
                <a:cs typeface="Times New Roman" panose="02020603050405020304" charset="0"/>
              </a:rPr>
              <a:t>Application Output</a:t>
            </a:r>
            <a:endParaRPr lang="en-IN" altLang="en-US" sz="3200">
              <a:latin typeface="Times New Roman" panose="02020603050405020304" charset="0"/>
              <a:cs typeface="Times New Roman" panose="02020603050405020304" charset="0"/>
            </a:endParaRPr>
          </a:p>
        </p:txBody>
      </p:sp>
      <p:sp>
        <p:nvSpPr>
          <p:cNvPr id="5" name="Text Box 4"/>
          <p:cNvSpPr txBox="1"/>
          <p:nvPr/>
        </p:nvSpPr>
        <p:spPr>
          <a:xfrm>
            <a:off x="112395" y="941705"/>
            <a:ext cx="11960860" cy="1791970"/>
          </a:xfrm>
          <a:prstGeom prst="rect">
            <a:avLst/>
          </a:prstGeom>
          <a:noFill/>
        </p:spPr>
        <p:txBody>
          <a:bodyPr wrap="square" rtlCol="0">
            <a:noAutofit/>
          </a:bodyPr>
          <a:p>
            <a:r>
              <a:rPr lang="en-IN" altLang="en-US" sz="1600"/>
              <a:t>The graph of historical gait analysis data of each of the following state has been generated.</a:t>
            </a:r>
            <a:endParaRPr lang="en-IN" altLang="en-US" sz="1600"/>
          </a:p>
          <a:p>
            <a:pPr marL="342900" indent="-342900">
              <a:buAutoNum type="arabicPeriod"/>
            </a:pPr>
            <a:r>
              <a:rPr lang="en-IN" altLang="en-US" sz="1600"/>
              <a:t>Laying</a:t>
            </a:r>
            <a:endParaRPr lang="en-IN" altLang="en-US" sz="1600"/>
          </a:p>
          <a:p>
            <a:pPr marL="342900" indent="-342900">
              <a:buAutoNum type="arabicPeriod"/>
            </a:pPr>
            <a:r>
              <a:rPr lang="en-IN" altLang="en-US" sz="1600"/>
              <a:t>Standing</a:t>
            </a:r>
            <a:endParaRPr lang="en-IN" altLang="en-US" sz="1600"/>
          </a:p>
          <a:p>
            <a:pPr marL="342900" indent="-342900">
              <a:buAutoNum type="arabicPeriod"/>
            </a:pPr>
            <a:r>
              <a:rPr lang="en-IN" altLang="en-US" sz="1600"/>
              <a:t>Sitting</a:t>
            </a:r>
            <a:endParaRPr lang="en-IN" altLang="en-US" sz="1600"/>
          </a:p>
          <a:p>
            <a:pPr marL="342900" indent="-342900">
              <a:buAutoNum type="arabicPeriod"/>
            </a:pPr>
            <a:r>
              <a:rPr lang="en-IN" altLang="en-US" sz="1600"/>
              <a:t>Walking</a:t>
            </a:r>
            <a:endParaRPr lang="en-IN" altLang="en-US" sz="1600"/>
          </a:p>
          <a:p>
            <a:pPr marL="342900" indent="-342900">
              <a:buAutoNum type="arabicPeriod"/>
            </a:pPr>
            <a:r>
              <a:rPr lang="en-IN" altLang="en-US" sz="1600"/>
              <a:t>Walking Upstairs</a:t>
            </a:r>
            <a:endParaRPr lang="en-IN" altLang="en-US" sz="1600"/>
          </a:p>
          <a:p>
            <a:pPr marL="342900" indent="-342900">
              <a:buAutoNum type="arabicPeriod"/>
            </a:pPr>
            <a:r>
              <a:rPr lang="en-IN" altLang="en-US" sz="1600"/>
              <a:t>Walking Downstairs</a:t>
            </a:r>
            <a:endParaRPr lang="en-IN" altLang="en-US" sz="1600"/>
          </a:p>
        </p:txBody>
      </p:sp>
      <p:pic>
        <p:nvPicPr>
          <p:cNvPr id="6" name="Picture 5"/>
          <p:cNvPicPr>
            <a:picLocks noChangeAspect="1"/>
          </p:cNvPicPr>
          <p:nvPr/>
        </p:nvPicPr>
        <p:blipFill>
          <a:blip r:embed="rId1"/>
          <a:stretch>
            <a:fillRect/>
          </a:stretch>
        </p:blipFill>
        <p:spPr>
          <a:xfrm>
            <a:off x="2451100" y="2733675"/>
            <a:ext cx="7290435" cy="29184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3200">
                <a:latin typeface="Times New Roman" panose="02020603050405020304" charset="0"/>
                <a:cs typeface="Times New Roman" panose="02020603050405020304" charset="0"/>
              </a:rPr>
              <a:t>Application Output</a:t>
            </a:r>
            <a:endParaRPr lang="en-IN" altLang="en-US" sz="320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2530475" y="773430"/>
            <a:ext cx="7131050" cy="2781935"/>
          </a:xfrm>
          <a:prstGeom prst="rect">
            <a:avLst/>
          </a:prstGeom>
        </p:spPr>
      </p:pic>
      <p:pic>
        <p:nvPicPr>
          <p:cNvPr id="4" name="Picture 3"/>
          <p:cNvPicPr>
            <a:picLocks noChangeAspect="1"/>
          </p:cNvPicPr>
          <p:nvPr/>
        </p:nvPicPr>
        <p:blipFill>
          <a:blip r:embed="rId2"/>
          <a:stretch>
            <a:fillRect/>
          </a:stretch>
        </p:blipFill>
        <p:spPr>
          <a:xfrm>
            <a:off x="2530475" y="3555365"/>
            <a:ext cx="7131685" cy="3238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3200">
                <a:latin typeface="Times New Roman" panose="02020603050405020304" charset="0"/>
                <a:cs typeface="Times New Roman" panose="02020603050405020304" charset="0"/>
              </a:rPr>
              <a:t>Application Output</a:t>
            </a:r>
            <a:endParaRPr lang="en-IN" altLang="en-US" sz="320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2442845" y="901700"/>
            <a:ext cx="7306945" cy="2914650"/>
          </a:xfrm>
          <a:prstGeom prst="rect">
            <a:avLst/>
          </a:prstGeom>
        </p:spPr>
      </p:pic>
      <p:pic>
        <p:nvPicPr>
          <p:cNvPr id="7" name="Picture 6"/>
          <p:cNvPicPr>
            <a:picLocks noChangeAspect="1"/>
          </p:cNvPicPr>
          <p:nvPr/>
        </p:nvPicPr>
        <p:blipFill>
          <a:blip r:embed="rId2"/>
          <a:stretch>
            <a:fillRect/>
          </a:stretch>
        </p:blipFill>
        <p:spPr>
          <a:xfrm>
            <a:off x="2442845" y="3816350"/>
            <a:ext cx="7293610" cy="28251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3200">
                <a:latin typeface="Times New Roman" panose="02020603050405020304" charset="0"/>
                <a:cs typeface="Times New Roman" panose="02020603050405020304" charset="0"/>
              </a:rPr>
              <a:t>Application Output</a:t>
            </a:r>
            <a:endParaRPr lang="en-IN" altLang="en-US" sz="3200">
              <a:latin typeface="Times New Roman" panose="02020603050405020304" charset="0"/>
              <a:cs typeface="Times New Roman" panose="02020603050405020304" charset="0"/>
            </a:endParaRPr>
          </a:p>
        </p:txBody>
      </p:sp>
      <p:sp>
        <p:nvSpPr>
          <p:cNvPr id="5" name="Text Box 4"/>
          <p:cNvSpPr txBox="1"/>
          <p:nvPr/>
        </p:nvSpPr>
        <p:spPr>
          <a:xfrm>
            <a:off x="231140" y="3892550"/>
            <a:ext cx="11960860" cy="2069465"/>
          </a:xfrm>
          <a:prstGeom prst="rect">
            <a:avLst/>
          </a:prstGeom>
          <a:noFill/>
        </p:spPr>
        <p:txBody>
          <a:bodyPr wrap="square" rtlCol="0">
            <a:noAutofit/>
          </a:bodyPr>
          <a:p>
            <a:pPr marL="285750" indent="-285750">
              <a:buFont typeface="Arial" panose="020B0604020202020204" pitchFamily="34" charset="0"/>
              <a:buChar char="•"/>
            </a:pPr>
            <a:r>
              <a:rPr lang="en-IN" altLang="en-US" sz="1600"/>
              <a:t>Once the graph is generated for all six states, the next step is followed.</a:t>
            </a:r>
            <a:endParaRPr lang="en-IN" altLang="en-US" sz="1600"/>
          </a:p>
          <a:p>
            <a:pPr marL="285750" indent="-285750">
              <a:buFont typeface="Arial" panose="020B0604020202020204" pitchFamily="34" charset="0"/>
              <a:buChar char="•"/>
            </a:pPr>
            <a:r>
              <a:rPr lang="en-IN" altLang="en-US" sz="1600"/>
              <a:t>The graph of current gait analysis data of each of the following state has been generated.</a:t>
            </a:r>
            <a:endParaRPr lang="en-IN" altLang="en-US" sz="1600"/>
          </a:p>
          <a:p>
            <a:pPr marL="800100" lvl="1" indent="-342900">
              <a:buAutoNum type="arabicPeriod"/>
            </a:pPr>
            <a:r>
              <a:rPr lang="en-IN" altLang="en-US" sz="1600"/>
              <a:t>Laying</a:t>
            </a:r>
            <a:endParaRPr lang="en-IN" altLang="en-US" sz="1600"/>
          </a:p>
          <a:p>
            <a:pPr marL="800100" lvl="1" indent="-342900">
              <a:buAutoNum type="arabicPeriod"/>
            </a:pPr>
            <a:r>
              <a:rPr lang="en-IN" altLang="en-US" sz="1600"/>
              <a:t>Standing</a:t>
            </a:r>
            <a:endParaRPr lang="en-IN" altLang="en-US" sz="1600"/>
          </a:p>
          <a:p>
            <a:pPr marL="800100" lvl="1" indent="-342900">
              <a:buAutoNum type="arabicPeriod"/>
            </a:pPr>
            <a:r>
              <a:rPr lang="en-IN" altLang="en-US" sz="1600"/>
              <a:t>Sitting</a:t>
            </a:r>
            <a:endParaRPr lang="en-IN" altLang="en-US" sz="1600"/>
          </a:p>
          <a:p>
            <a:pPr marL="800100" lvl="1" indent="-342900">
              <a:buAutoNum type="arabicPeriod"/>
            </a:pPr>
            <a:r>
              <a:rPr lang="en-IN" altLang="en-US" sz="1600"/>
              <a:t>Walking</a:t>
            </a:r>
            <a:endParaRPr lang="en-IN" altLang="en-US" sz="1600"/>
          </a:p>
          <a:p>
            <a:pPr marL="800100" lvl="1" indent="-342900">
              <a:buAutoNum type="arabicPeriod"/>
            </a:pPr>
            <a:r>
              <a:rPr lang="en-IN" altLang="en-US" sz="1600"/>
              <a:t>Walking Upstairs</a:t>
            </a:r>
            <a:endParaRPr lang="en-IN" altLang="en-US" sz="1600"/>
          </a:p>
          <a:p>
            <a:pPr marL="800100" lvl="1" indent="-342900">
              <a:buAutoNum type="arabicPeriod"/>
            </a:pPr>
            <a:r>
              <a:rPr lang="en-IN" altLang="en-US" sz="1600"/>
              <a:t>Walking Downstairs</a:t>
            </a:r>
            <a:endParaRPr lang="en-IN" altLang="en-US" sz="1600"/>
          </a:p>
        </p:txBody>
      </p:sp>
      <p:pic>
        <p:nvPicPr>
          <p:cNvPr id="3" name="Picture 2"/>
          <p:cNvPicPr>
            <a:picLocks noChangeAspect="1"/>
          </p:cNvPicPr>
          <p:nvPr/>
        </p:nvPicPr>
        <p:blipFill>
          <a:blip r:embed="rId1"/>
          <a:stretch>
            <a:fillRect/>
          </a:stretch>
        </p:blipFill>
        <p:spPr>
          <a:xfrm>
            <a:off x="2453640" y="852170"/>
            <a:ext cx="7277735" cy="2961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3200">
                <a:latin typeface="Times New Roman" panose="02020603050405020304" charset="0"/>
                <a:cs typeface="Times New Roman" panose="02020603050405020304" charset="0"/>
              </a:rPr>
              <a:t>Application Output</a:t>
            </a:r>
            <a:endParaRPr lang="en-IN" altLang="en-US" sz="3200">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1"/>
          <a:stretch>
            <a:fillRect/>
          </a:stretch>
        </p:blipFill>
        <p:spPr>
          <a:xfrm>
            <a:off x="2665095" y="939165"/>
            <a:ext cx="7191375" cy="2814320"/>
          </a:xfrm>
          <a:prstGeom prst="rect">
            <a:avLst/>
          </a:prstGeom>
        </p:spPr>
      </p:pic>
      <p:pic>
        <p:nvPicPr>
          <p:cNvPr id="9" name="Picture 8"/>
          <p:cNvPicPr>
            <a:picLocks noChangeAspect="1"/>
          </p:cNvPicPr>
          <p:nvPr/>
        </p:nvPicPr>
        <p:blipFill>
          <a:blip r:embed="rId2"/>
          <a:stretch>
            <a:fillRect/>
          </a:stretch>
        </p:blipFill>
        <p:spPr>
          <a:xfrm>
            <a:off x="2665095" y="3919220"/>
            <a:ext cx="7191375" cy="2807335"/>
          </a:xfrm>
          <a:prstGeom prst="rect">
            <a:avLst/>
          </a:prstGeom>
        </p:spPr>
      </p:pic>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4424</Words>
  <Application>WPS Presentation</Application>
  <PresentationFormat>Widescreen</PresentationFormat>
  <Paragraphs>142</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Calibri Light</vt:lpstr>
      <vt:lpstr>Calibri</vt:lpstr>
      <vt:lpstr>Microsoft YaHei</vt:lpstr>
      <vt:lpstr>Arial Unicode MS</vt:lpstr>
      <vt:lpstr>Times New Roman</vt:lpstr>
      <vt:lpstr>Wingdings</vt:lpstr>
      <vt:lpstr>Green Color</vt:lpstr>
      <vt:lpstr>PowerPoint 演示文稿</vt:lpstr>
      <vt:lpstr>PowerPoint 演示文稿</vt:lpstr>
      <vt:lpstr>PowerPoint 演示文稿</vt:lpstr>
      <vt:lpstr>PowerPoint 演示文稿</vt:lpstr>
      <vt:lpstr>Application Output</vt:lpstr>
      <vt:lpstr>Application Output</vt:lpstr>
      <vt:lpstr>Application Output</vt:lpstr>
      <vt:lpstr>Application Output</vt:lpstr>
      <vt:lpstr>Application Output</vt:lpstr>
      <vt:lpstr>Application Output</vt:lpstr>
      <vt:lpstr>Application Output</vt:lpstr>
      <vt:lpstr>Application Output</vt:lpstr>
      <vt:lpstr>Application Output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Internship Program: Problem Solving Round</dc:title>
  <dc:creator/>
  <cp:lastModifiedBy>nssud</cp:lastModifiedBy>
  <cp:revision>2</cp:revision>
  <dcterms:created xsi:type="dcterms:W3CDTF">2024-03-09T10:06:33Z</dcterms:created>
  <dcterms:modified xsi:type="dcterms:W3CDTF">2024-03-09T10:10:41Z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AF4EC7A24E0440A99CDF08C37402498D_11</vt:lpwstr>
  </property>
  <property fmtid="{D5CDD505-2E9C-101B-9397-08002B2CF9AE}" pid="3" name="KSOProductBuildVer">
    <vt:lpwstr>1033-12.2.0.13489</vt:lpwstr>
  </property>
</Properties>
</file>