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Play" panose="020B0604020202020204" charset="0"/>
      <p:regular r:id="rId11"/>
      <p:bold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E9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322" autoAdjust="0"/>
  </p:normalViewPr>
  <p:slideViewPr>
    <p:cSldViewPr snapToGrid="0">
      <p:cViewPr varScale="1">
        <p:scale>
          <a:sx n="55" d="100"/>
          <a:sy n="55" d="100"/>
        </p:scale>
        <p:origin x="1056" y="43"/>
      </p:cViewPr>
      <p:guideLst>
        <p:guide orient="horz" pos="2136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Good afternoon Everyone, Have you ever been tried of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queries again and again, well! You can just Query-fi, 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Where English language meets Structured query language. 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Let’s make it more clear, our project is A transfer learning Approach to semantic parsing of SQL queries.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Where we write sequel queries for you!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Let’s start with what is transfer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learning,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is the adaptation of pre-trained models' learned features in  to new tasks, enhancing accuracy and efficiency in machine learning.</a:t>
            </a:r>
            <a:endParaRPr lang="en-US" dirty="0">
              <a:effectLst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Why Query-fi!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Lets imagine there is business analyst who comes from a non technical background is now plotted into a new project where he has to fetch data from complex sequel database.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-&gt; Instead of learning sql from scratch,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-&gt; Spending time in understanding the companies large schema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He can just use Query-Fi, which makes the databases more accessible too.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Nisharg - WikiSQL, Preprocessing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Naman - About these models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Parameters</a:t>
            </a: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Naman -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T5 starts at a lower loss than BART because T5 is trained on machine translation type data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BART trained on Wikipedia and BooksCorpus datasets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NMT is not pretrained so starts higher.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BART outperforms because it is used to noisy training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Predictions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BART is correctly predicting column names in few places which was very surprising to us as we expected T5 to perform better.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T5 is giving good results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NMT is based on RNN and attention mechanism so it finds it hard to give good SQL</a:t>
            </a:r>
            <a:endParaRPr/>
          </a:p>
        </p:txBody>
      </p:sp>
      <p:sp>
        <p:nvSpPr>
          <p:cNvPr id="202" name="Google Shape;2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BLEU = BLEU evaluates translations on the basis of n-gram precision. It compares the n-grams of the predicted text to the n-grams of the target text and counts the number of matches.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METEOR goes beyond simple n-gram matching and includes stemming and synonyms of the other words for evaluation, aiming to capture meaning more effectively.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The Graph2Seq model is a type of neural network architecture designed to handle graph-structured data for sequence generation tasks.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/>
              <a:t>While BLEU remains the de facto standard for quick and rough evaluation, METEOR is often preferred when a more nuanced measure of translation quality is needed. Both have their own set of advantages and are often used complementarily  in evaluating machine translation systems.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WE could have used comet as it is relatively new and its not available as a package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Boost accuracy and real time accesible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SELECT-&gt;FROM-&gt;WHERE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At the moment our database is trained on generic wikisql dataset. Further it can be enhanced taking schema as input an increasing the accuracy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4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slide" Target="slide2.xml"/><Relationship Id="rId1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slide" Target="slide4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slide" Target="slide2.xml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slide" Target="slide6.xml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slide" Target="slide4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slide" Target="slide2.xml"/><Relationship Id="rId1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6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slide" Target="slide4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slide" Target="slide2.xml"/><Relationship Id="rId1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7.xml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image" Target="../media/image24.png"/><Relationship Id="rId7" Type="http://schemas.openxmlformats.org/officeDocument/2006/relationships/image" Target="../media/image7.png"/><Relationship Id="rId12" Type="http://schemas.openxmlformats.org/officeDocument/2006/relationships/slide" Target="slide6.xm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slide" Target="slide4.xml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23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hyperlink" Target="https://paperswithcode.com/sota/sql-to-text-on-wikisql" TargetMode="External"/><Relationship Id="rId4" Type="http://schemas.openxmlformats.org/officeDocument/2006/relationships/image" Target="../media/image4.png"/><Relationship Id="rId9" Type="http://schemas.openxmlformats.org/officeDocument/2006/relationships/slide" Target="slide2.xml"/><Relationship Id="rId14" Type="http://schemas.openxmlformats.org/officeDocument/2006/relationships/image" Target="../media/image13.pn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4.xm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slide" Target="slide6.xml"/><Relationship Id="rId10" Type="http://schemas.openxmlformats.org/officeDocument/2006/relationships/image" Target="../media/image17.png"/><Relationship Id="rId19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slide" Target="slide2.xml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9E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838200" y="1726275"/>
            <a:ext cx="105156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IN" b="1"/>
              <a:t>Query-fi</a:t>
            </a:r>
            <a:endParaRPr b="1"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1732794" y="2859750"/>
            <a:ext cx="8915400" cy="10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 Transfer Learning Approach to Semantic Parsing SQL Queries</a:t>
            </a:r>
            <a:endParaRPr sz="3200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300855" y="4871100"/>
            <a:ext cx="4488000" cy="10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Naman Singhal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Sudarshan Paranjape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403147" y="4871100"/>
            <a:ext cx="3100800" cy="10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Nisharg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Gosai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Shreyashri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Athani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 rot="10800000" flipH="1">
            <a:off x="4660200" y="4282375"/>
            <a:ext cx="28716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925" y="247750"/>
            <a:ext cx="3987125" cy="22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78000" y="3848997"/>
            <a:ext cx="1912400" cy="19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9E8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711391" y="156902"/>
            <a:ext cx="731381" cy="731381"/>
            <a:chOff x="-729753" y="156902"/>
            <a:chExt cx="731381" cy="731381"/>
          </a:xfrm>
        </p:grpSpPr>
        <p:sp>
          <p:nvSpPr>
            <p:cNvPr id="96" name="Google Shape;96;p14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" name="Google Shape;97;p14" descr="Lightbulb and gea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14"/>
          <p:cNvGrpSpPr/>
          <p:nvPr/>
        </p:nvGrpSpPr>
        <p:grpSpPr>
          <a:xfrm>
            <a:off x="-730184" y="1319465"/>
            <a:ext cx="731381" cy="731381"/>
            <a:chOff x="-730184" y="1319465"/>
            <a:chExt cx="731381" cy="731381"/>
          </a:xfrm>
        </p:grpSpPr>
        <p:sp>
          <p:nvSpPr>
            <p:cNvPr id="99" name="Google Shape;99;p14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" name="Google Shape;100;p14" descr="Flowchart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14"/>
          <p:cNvGrpSpPr/>
          <p:nvPr/>
        </p:nvGrpSpPr>
        <p:grpSpPr>
          <a:xfrm>
            <a:off x="-729321" y="2482028"/>
            <a:ext cx="731381" cy="731381"/>
            <a:chOff x="-729321" y="2482028"/>
            <a:chExt cx="731381" cy="731381"/>
          </a:xfrm>
        </p:grpSpPr>
        <p:sp>
          <p:nvSpPr>
            <p:cNvPr id="102" name="Google Shape;102;p14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" name="Google Shape;103;p14" descr="Gears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p14"/>
          <p:cNvGrpSpPr/>
          <p:nvPr/>
        </p:nvGrpSpPr>
        <p:grpSpPr>
          <a:xfrm>
            <a:off x="-731046" y="4807154"/>
            <a:ext cx="731381" cy="731381"/>
            <a:chOff x="-731046" y="4807154"/>
            <a:chExt cx="731381" cy="731381"/>
          </a:xfrm>
        </p:grpSpPr>
        <p:sp>
          <p:nvSpPr>
            <p:cNvPr id="105" name="Google Shape;105;p14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p14" descr="Research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4"/>
          <p:cNvGrpSpPr/>
          <p:nvPr/>
        </p:nvGrpSpPr>
        <p:grpSpPr>
          <a:xfrm>
            <a:off x="-731477" y="5969717"/>
            <a:ext cx="731381" cy="731381"/>
            <a:chOff x="-731477" y="5969717"/>
            <a:chExt cx="731381" cy="731381"/>
          </a:xfrm>
        </p:grpSpPr>
        <p:sp>
          <p:nvSpPr>
            <p:cNvPr id="108" name="Google Shape;108;p14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9" name="Google Shape;109;p14" descr="Reflection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14"/>
          <p:cNvSpPr/>
          <p:nvPr/>
        </p:nvSpPr>
        <p:spPr>
          <a:xfrm rot="10800000">
            <a:off x="-46869" y="-9427224"/>
            <a:ext cx="1123950" cy="19899630"/>
          </a:xfrm>
          <a:custGeom>
            <a:avLst/>
            <a:gdLst/>
            <a:ahLst/>
            <a:cxnLst/>
            <a:rect l="l" t="t" r="r" b="b"/>
            <a:pathLst>
              <a:path w="1123950" h="19899630" extrusionOk="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4"/>
          <p:cNvGrpSpPr/>
          <p:nvPr/>
        </p:nvGrpSpPr>
        <p:grpSpPr>
          <a:xfrm>
            <a:off x="-779559" y="3691656"/>
            <a:ext cx="731381" cy="731381"/>
            <a:chOff x="-779559" y="3691656"/>
            <a:chExt cx="731381" cy="731381"/>
          </a:xfrm>
        </p:grpSpPr>
        <p:sp>
          <p:nvSpPr>
            <p:cNvPr id="112" name="Google Shape;112;p14"/>
            <p:cNvSpPr/>
            <p:nvPr/>
          </p:nvSpPr>
          <p:spPr>
            <a:xfrm>
              <a:off x="-779559" y="3691656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3" name="Google Shape;113;p14" descr="Periodic Graph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4" name="Google Shape;114;p14" descr="Lightbulb and gear with solid fill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 descr="Flowchart with solid fill">
            <a:hlinkClick r:id="rId9" action="ppaction://hlinksldjump"/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 descr="Periodic Graph with solid fill">
            <a:hlinkClick r:id="rId12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 descr="Gears with solid fill">
            <a:hlinkClick r:id="rId12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 descr="Research with solid fill">
            <a:hlinkClick r:id="rId14" action="ppaction://hlinksldjump"/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 descr="Reflection with solid fill">
            <a:hlinkClick r:id="rId16" action="ppaction://hlinksldjump"/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 descr="Periodic Graph with solid fill">
            <a:hlinkClick r:id="rId12" action="ppaction://hlinksldjump"/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/>
        </p:nvSpPr>
        <p:spPr>
          <a:xfrm>
            <a:off x="2303850" y="1394950"/>
            <a:ext cx="7584300" cy="831000"/>
          </a:xfrm>
          <a:prstGeom prst="rect">
            <a:avLst/>
          </a:prstGeom>
          <a:solidFill>
            <a:srgbClr val="BEE9E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4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Why?</a:t>
            </a:r>
            <a:endParaRPr sz="4800" b="1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4294967295"/>
          </p:nvPr>
        </p:nvSpPr>
        <p:spPr>
          <a:xfrm>
            <a:off x="2022850" y="2280863"/>
            <a:ext cx="8915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Because Typing SQL is So Last Century !</a:t>
            </a:r>
            <a:endParaRPr sz="3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077081" y="3787706"/>
            <a:ext cx="382905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 txBox="1"/>
          <p:nvPr/>
        </p:nvSpPr>
        <p:spPr>
          <a:xfrm>
            <a:off x="5990350" y="3390899"/>
            <a:ext cx="4947900" cy="1939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-IN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Eliminates knowledge Transfer time for large Schemas.</a:t>
            </a:r>
            <a:endParaRPr/>
          </a:p>
          <a:p>
            <a:pPr marL="825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-IN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 Databases more accessible.</a:t>
            </a: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B6CB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rocess">
            <a:extLst>
              <a:ext uri="{FF2B5EF4-FFF2-40B4-BE49-F238E27FC236}">
                <a16:creationId xmlns:a16="http://schemas.microsoft.com/office/drawing/2014/main" id="{567392D6-AF54-90B5-5674-FD5F64700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31" y="297872"/>
            <a:ext cx="11132898" cy="6262255"/>
          </a:xfrm>
          <a:prstGeom prst="rect">
            <a:avLst/>
          </a:prstGeom>
        </p:spPr>
      </p:pic>
      <p:grpSp>
        <p:nvGrpSpPr>
          <p:cNvPr id="129" name="Google Shape;129;p15"/>
          <p:cNvGrpSpPr/>
          <p:nvPr/>
        </p:nvGrpSpPr>
        <p:grpSpPr>
          <a:xfrm>
            <a:off x="-779561" y="156902"/>
            <a:ext cx="731381" cy="731381"/>
            <a:chOff x="-729753" y="156902"/>
            <a:chExt cx="731381" cy="731381"/>
          </a:xfrm>
        </p:grpSpPr>
        <p:sp>
          <p:nvSpPr>
            <p:cNvPr id="130" name="Google Shape;130;p15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1" name="Google Shape;131;p15" descr="Lightbulb and gear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15"/>
          <p:cNvGrpSpPr/>
          <p:nvPr/>
        </p:nvGrpSpPr>
        <p:grpSpPr>
          <a:xfrm>
            <a:off x="711391" y="1319465"/>
            <a:ext cx="731381" cy="731381"/>
            <a:chOff x="-730184" y="1319465"/>
            <a:chExt cx="731381" cy="731381"/>
          </a:xfrm>
        </p:grpSpPr>
        <p:sp>
          <p:nvSpPr>
            <p:cNvPr id="133" name="Google Shape;133;p15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p15" descr="Flowchart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15"/>
          <p:cNvGrpSpPr/>
          <p:nvPr/>
        </p:nvGrpSpPr>
        <p:grpSpPr>
          <a:xfrm>
            <a:off x="-729321" y="2482028"/>
            <a:ext cx="731381" cy="731381"/>
            <a:chOff x="-729321" y="2482028"/>
            <a:chExt cx="731381" cy="731381"/>
          </a:xfrm>
        </p:grpSpPr>
        <p:sp>
          <p:nvSpPr>
            <p:cNvPr id="136" name="Google Shape;136;p15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15" descr="Gears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" name="Google Shape;138;p15"/>
          <p:cNvGrpSpPr/>
          <p:nvPr/>
        </p:nvGrpSpPr>
        <p:grpSpPr>
          <a:xfrm>
            <a:off x="-731046" y="4807154"/>
            <a:ext cx="731381" cy="731381"/>
            <a:chOff x="-731046" y="4807154"/>
            <a:chExt cx="731381" cy="731381"/>
          </a:xfrm>
        </p:grpSpPr>
        <p:sp>
          <p:nvSpPr>
            <p:cNvPr id="139" name="Google Shape;139;p15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0" name="Google Shape;140;p15" descr="Research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15"/>
          <p:cNvGrpSpPr/>
          <p:nvPr/>
        </p:nvGrpSpPr>
        <p:grpSpPr>
          <a:xfrm>
            <a:off x="-731477" y="5969717"/>
            <a:ext cx="731381" cy="731381"/>
            <a:chOff x="-731477" y="5969717"/>
            <a:chExt cx="731381" cy="731381"/>
          </a:xfrm>
        </p:grpSpPr>
        <p:sp>
          <p:nvSpPr>
            <p:cNvPr id="142" name="Google Shape;142;p15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" name="Google Shape;143;p15" descr="Reflection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15"/>
          <p:cNvSpPr/>
          <p:nvPr/>
        </p:nvSpPr>
        <p:spPr>
          <a:xfrm rot="10800000">
            <a:off x="-46869" y="-8264660"/>
            <a:ext cx="1123950" cy="19899630"/>
          </a:xfrm>
          <a:custGeom>
            <a:avLst/>
            <a:gdLst/>
            <a:ahLst/>
            <a:cxnLst/>
            <a:rect l="l" t="t" r="r" b="b"/>
            <a:pathLst>
              <a:path w="1123950" h="19899630" extrusionOk="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15"/>
          <p:cNvGrpSpPr/>
          <p:nvPr/>
        </p:nvGrpSpPr>
        <p:grpSpPr>
          <a:xfrm>
            <a:off x="-779559" y="3691656"/>
            <a:ext cx="731381" cy="731381"/>
            <a:chOff x="-779559" y="3691656"/>
            <a:chExt cx="731381" cy="731381"/>
          </a:xfrm>
        </p:grpSpPr>
        <p:sp>
          <p:nvSpPr>
            <p:cNvPr id="146" name="Google Shape;146;p15"/>
            <p:cNvSpPr/>
            <p:nvPr/>
          </p:nvSpPr>
          <p:spPr>
            <a:xfrm>
              <a:off x="-779559" y="3691656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7" name="Google Shape;147;p15" descr="Periodic Graph with solid fill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8" name="Google Shape;148;p15" descr="Lightbulb and gear with solid fill">
            <a:hlinkClick r:id="rId10" action="ppaction://hlinksldjump"/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 descr="Flowchart with solid fill">
            <a:hlinkClick r:id="rId10" action="ppaction://hlinksldjump"/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 descr="Periodic Graph with solid fill">
            <a:hlinkClick r:id="rId12" action="ppaction://hlinksldjump"/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 descr="Gears with solid fill">
            <a:hlinkClick r:id="rId12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 descr="Research with solid fill">
            <a:hlinkClick r:id="rId14" action="ppaction://hlinksldjump"/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 descr="Reflection with solid fill">
            <a:hlinkClick r:id="rId16" action="ppaction://hlinksldjump"/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 descr="Periodic Graph with solid fill">
            <a:hlinkClick r:id="rId12" action="ppaction://hlinksldjump"/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 descr="Lightbulb and gear with solid fill">
            <a:hlinkClick r:id="rId10" action="ppaction://hlinksldjump"/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13804" y="203370"/>
            <a:ext cx="638441" cy="63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 txBox="1"/>
          <p:nvPr/>
        </p:nvSpPr>
        <p:spPr>
          <a:xfrm>
            <a:off x="3736050" y="203370"/>
            <a:ext cx="4719900" cy="831000"/>
          </a:xfrm>
          <a:prstGeom prst="rect">
            <a:avLst/>
          </a:prstGeom>
          <a:solidFill>
            <a:srgbClr val="62B6C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4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Methodology</a:t>
            </a:r>
            <a:endParaRPr sz="4800" b="1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9E8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6"/>
          <p:cNvGrpSpPr/>
          <p:nvPr/>
        </p:nvGrpSpPr>
        <p:grpSpPr>
          <a:xfrm>
            <a:off x="-779561" y="156902"/>
            <a:ext cx="731381" cy="731381"/>
            <a:chOff x="-729753" y="156902"/>
            <a:chExt cx="731381" cy="731381"/>
          </a:xfrm>
        </p:grpSpPr>
        <p:sp>
          <p:nvSpPr>
            <p:cNvPr id="163" name="Google Shape;163;p16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" name="Google Shape;164;p16" descr="Lightbulb and gea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" name="Google Shape;165;p16"/>
          <p:cNvGrpSpPr/>
          <p:nvPr/>
        </p:nvGrpSpPr>
        <p:grpSpPr>
          <a:xfrm>
            <a:off x="-779562" y="1319465"/>
            <a:ext cx="731381" cy="731381"/>
            <a:chOff x="-730184" y="1319465"/>
            <a:chExt cx="731381" cy="731381"/>
          </a:xfrm>
        </p:grpSpPr>
        <p:sp>
          <p:nvSpPr>
            <p:cNvPr id="166" name="Google Shape;166;p16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Google Shape;167;p16" descr="Flowchart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16"/>
          <p:cNvGrpSpPr/>
          <p:nvPr/>
        </p:nvGrpSpPr>
        <p:grpSpPr>
          <a:xfrm>
            <a:off x="711391" y="2482028"/>
            <a:ext cx="731381" cy="731381"/>
            <a:chOff x="-729321" y="2482028"/>
            <a:chExt cx="731381" cy="731381"/>
          </a:xfrm>
        </p:grpSpPr>
        <p:sp>
          <p:nvSpPr>
            <p:cNvPr id="169" name="Google Shape;169;p16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0" name="Google Shape;170;p16" descr="Gears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" name="Google Shape;171;p16"/>
          <p:cNvGrpSpPr/>
          <p:nvPr/>
        </p:nvGrpSpPr>
        <p:grpSpPr>
          <a:xfrm>
            <a:off x="-731046" y="4807154"/>
            <a:ext cx="731381" cy="731381"/>
            <a:chOff x="-731046" y="4807154"/>
            <a:chExt cx="731381" cy="731381"/>
          </a:xfrm>
        </p:grpSpPr>
        <p:sp>
          <p:nvSpPr>
            <p:cNvPr id="172" name="Google Shape;172;p16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16" descr="Research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" name="Google Shape;174;p16"/>
          <p:cNvGrpSpPr/>
          <p:nvPr/>
        </p:nvGrpSpPr>
        <p:grpSpPr>
          <a:xfrm>
            <a:off x="-731477" y="5969717"/>
            <a:ext cx="731381" cy="731381"/>
            <a:chOff x="-731477" y="5969717"/>
            <a:chExt cx="731381" cy="731381"/>
          </a:xfrm>
        </p:grpSpPr>
        <p:sp>
          <p:nvSpPr>
            <p:cNvPr id="175" name="Google Shape;175;p16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6" name="Google Shape;176;p16" descr="Reflection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16"/>
          <p:cNvSpPr/>
          <p:nvPr/>
        </p:nvSpPr>
        <p:spPr>
          <a:xfrm rot="10800000">
            <a:off x="-46869" y="-7102097"/>
            <a:ext cx="1123950" cy="19899630"/>
          </a:xfrm>
          <a:custGeom>
            <a:avLst/>
            <a:gdLst/>
            <a:ahLst/>
            <a:cxnLst/>
            <a:rect l="l" t="t" r="r" b="b"/>
            <a:pathLst>
              <a:path w="1123950" h="19899630" extrusionOk="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16"/>
          <p:cNvGrpSpPr/>
          <p:nvPr/>
        </p:nvGrpSpPr>
        <p:grpSpPr>
          <a:xfrm>
            <a:off x="-779559" y="3691656"/>
            <a:ext cx="731381" cy="731381"/>
            <a:chOff x="-779559" y="3691656"/>
            <a:chExt cx="731381" cy="731381"/>
          </a:xfrm>
        </p:grpSpPr>
        <p:sp>
          <p:nvSpPr>
            <p:cNvPr id="179" name="Google Shape;179;p16"/>
            <p:cNvSpPr/>
            <p:nvPr/>
          </p:nvSpPr>
          <p:spPr>
            <a:xfrm>
              <a:off x="-779559" y="3691656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0" name="Google Shape;180;p16" descr="Periodic Graph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1" name="Google Shape;181;p16" descr="Lightbulb and gear with solid fill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6" descr="Flowchart with solid fill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 descr="Periodic Graph with solid fill">
            <a:hlinkClick r:id="rId11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 descr="Gears with solid fill">
            <a:hlinkClick r:id="rId11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6" descr="Research with solid fill">
            <a:hlinkClick r:id="rId12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 descr="Reflection with solid fill">
            <a:hlinkClick r:id="rId14" action="ppaction://hlinksldjump"/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 descr="Periodic Graph with solid fill">
            <a:hlinkClick r:id="rId11" action="ppaction://hlinksldjump"/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 descr="Lightbulb and gear with solid fill">
            <a:hlinkClick r:id="rId9" action="ppaction://hlinksldjump"/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13804" y="203370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 descr="Flowchart with solid fill">
            <a:hlinkClick r:id="rId9" action="ppaction://hlinksldjump"/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95344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6"/>
          <p:cNvSpPr txBox="1"/>
          <p:nvPr/>
        </p:nvSpPr>
        <p:spPr>
          <a:xfrm>
            <a:off x="2303848" y="156902"/>
            <a:ext cx="7584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4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Building the Brain</a:t>
            </a:r>
            <a:endParaRPr sz="4800" b="1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120740" y="1853486"/>
            <a:ext cx="1043763" cy="104378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6"/>
          <p:cNvSpPr txBox="1"/>
          <p:nvPr/>
        </p:nvSpPr>
        <p:spPr>
          <a:xfrm>
            <a:off x="8586602" y="3286784"/>
            <a:ext cx="25848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Transformer based model by Google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Pretrained on translation of around 50 languages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4721038" y="3286784"/>
            <a:ext cx="3616800" cy="25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I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Bidirectional &amp; Auto-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I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Regressive Transformers (BART) 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I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by Facebook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IN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Utilizes both masked language modeling and denoising autoencoding objectives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16"/>
          <p:cNvGrpSpPr/>
          <p:nvPr/>
        </p:nvGrpSpPr>
        <p:grpSpPr>
          <a:xfrm>
            <a:off x="2381737" y="1657836"/>
            <a:ext cx="1223675" cy="1628934"/>
            <a:chOff x="9265380" y="1806181"/>
            <a:chExt cx="1223675" cy="1628934"/>
          </a:xfrm>
        </p:grpSpPr>
        <p:pic>
          <p:nvPicPr>
            <p:cNvPr id="195" name="Google Shape;195;p16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9265380" y="1806181"/>
              <a:ext cx="1223675" cy="12305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6"/>
            <p:cNvSpPr txBox="1"/>
            <p:nvPr/>
          </p:nvSpPr>
          <p:spPr>
            <a:xfrm>
              <a:off x="9394217" y="2909515"/>
              <a:ext cx="966000" cy="5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IN" sz="2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NMT</a:t>
              </a:r>
              <a:endPara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6"/>
          <p:cNvSpPr txBox="1"/>
          <p:nvPr/>
        </p:nvSpPr>
        <p:spPr>
          <a:xfrm>
            <a:off x="1673871" y="3286770"/>
            <a:ext cx="29178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 model used in machine translation</a:t>
            </a:r>
            <a:b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Attention based Gated Recurrent Unit (GRU)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114399" y="2101691"/>
            <a:ext cx="1963199" cy="6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6"/>
          <p:cNvSpPr txBox="1"/>
          <p:nvPr/>
        </p:nvSpPr>
        <p:spPr>
          <a:xfrm>
            <a:off x="4320703" y="959669"/>
            <a:ext cx="35505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(Weakly supervised without logical Forms)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B6CB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7"/>
          <p:cNvGrpSpPr/>
          <p:nvPr/>
        </p:nvGrpSpPr>
        <p:grpSpPr>
          <a:xfrm>
            <a:off x="-779561" y="156902"/>
            <a:ext cx="731381" cy="731381"/>
            <a:chOff x="-729753" y="156902"/>
            <a:chExt cx="731381" cy="731381"/>
          </a:xfrm>
        </p:grpSpPr>
        <p:sp>
          <p:nvSpPr>
            <p:cNvPr id="205" name="Google Shape;205;p17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6" name="Google Shape;206;p17" descr="Lightbulb and gea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Google Shape;207;p17"/>
          <p:cNvGrpSpPr/>
          <p:nvPr/>
        </p:nvGrpSpPr>
        <p:grpSpPr>
          <a:xfrm>
            <a:off x="-779562" y="1319465"/>
            <a:ext cx="731381" cy="731381"/>
            <a:chOff x="-730184" y="1319465"/>
            <a:chExt cx="731381" cy="731381"/>
          </a:xfrm>
        </p:grpSpPr>
        <p:sp>
          <p:nvSpPr>
            <p:cNvPr id="208" name="Google Shape;208;p17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Google Shape;209;p17" descr="Flowchart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Google Shape;210;p17"/>
          <p:cNvGrpSpPr/>
          <p:nvPr/>
        </p:nvGrpSpPr>
        <p:grpSpPr>
          <a:xfrm>
            <a:off x="-779564" y="2482028"/>
            <a:ext cx="731381" cy="731381"/>
            <a:chOff x="-729321" y="2482028"/>
            <a:chExt cx="731381" cy="731381"/>
          </a:xfrm>
        </p:grpSpPr>
        <p:sp>
          <p:nvSpPr>
            <p:cNvPr id="211" name="Google Shape;211;p17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" name="Google Shape;212;p17" descr="Gears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" name="Google Shape;213;p17"/>
          <p:cNvGrpSpPr/>
          <p:nvPr/>
        </p:nvGrpSpPr>
        <p:grpSpPr>
          <a:xfrm>
            <a:off x="-731046" y="4807154"/>
            <a:ext cx="731381" cy="731381"/>
            <a:chOff x="-731046" y="4807154"/>
            <a:chExt cx="731381" cy="731381"/>
          </a:xfrm>
        </p:grpSpPr>
        <p:sp>
          <p:nvSpPr>
            <p:cNvPr id="214" name="Google Shape;214;p17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" name="Google Shape;215;p17" descr="Research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Google Shape;216;p17"/>
          <p:cNvGrpSpPr/>
          <p:nvPr/>
        </p:nvGrpSpPr>
        <p:grpSpPr>
          <a:xfrm>
            <a:off x="-731477" y="5969717"/>
            <a:ext cx="731381" cy="731381"/>
            <a:chOff x="-731477" y="5969717"/>
            <a:chExt cx="731381" cy="731381"/>
          </a:xfrm>
        </p:grpSpPr>
        <p:sp>
          <p:nvSpPr>
            <p:cNvPr id="217" name="Google Shape;217;p17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" name="Google Shape;218;p17" descr="Reflection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p17"/>
          <p:cNvGrpSpPr/>
          <p:nvPr/>
        </p:nvGrpSpPr>
        <p:grpSpPr>
          <a:xfrm>
            <a:off x="711391" y="3691656"/>
            <a:ext cx="731381" cy="731381"/>
            <a:chOff x="-779559" y="3691656"/>
            <a:chExt cx="731381" cy="731381"/>
          </a:xfrm>
        </p:grpSpPr>
        <p:sp>
          <p:nvSpPr>
            <p:cNvPr id="220" name="Google Shape;220;p17"/>
            <p:cNvSpPr/>
            <p:nvPr/>
          </p:nvSpPr>
          <p:spPr>
            <a:xfrm>
              <a:off x="-779559" y="3691656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1" name="Google Shape;221;p17" descr="Periodic Graph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17"/>
          <p:cNvSpPr/>
          <p:nvPr/>
        </p:nvSpPr>
        <p:spPr>
          <a:xfrm rot="10800000">
            <a:off x="-46869" y="-5892469"/>
            <a:ext cx="1123950" cy="19899630"/>
          </a:xfrm>
          <a:custGeom>
            <a:avLst/>
            <a:gdLst/>
            <a:ahLst/>
            <a:cxnLst/>
            <a:rect l="l" t="t" r="r" b="b"/>
            <a:pathLst>
              <a:path w="1123950" h="19899630" extrusionOk="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 descr="Lightbulb and gear with solid fill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7" descr="Flowchart with solid fill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7" descr="Periodic Graph with solid fill">
            <a:hlinkClick r:id="rId11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7" descr="Gears with solid fill">
            <a:hlinkClick r:id="rId11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7" descr="Research with solid fill">
            <a:hlinkClick r:id="rId12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7" descr="Reflection with solid fill">
            <a:hlinkClick r:id="rId14" action="ppaction://hlinksldjump"/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7" descr="Periodic Graph with solid fill">
            <a:hlinkClick r:id="rId11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7" descr="Lightbulb and gear with solid fill">
            <a:hlinkClick r:id="rId9" action="ppaction://hlinksldjump"/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13804" y="203370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7" descr="Flowchart with solid fill">
            <a:hlinkClick r:id="rId9" action="ppaction://hlinksldjump"/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95344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7" descr="Gears with solid fill">
            <a:hlinkClick r:id="rId11" action="ppaction://hlinksldjump"/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94598" y="2533488"/>
            <a:ext cx="635216" cy="63521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7"/>
          <p:cNvSpPr txBox="1"/>
          <p:nvPr/>
        </p:nvSpPr>
        <p:spPr>
          <a:xfrm>
            <a:off x="1846650" y="156902"/>
            <a:ext cx="84987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4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Testing The Model</a:t>
            </a:r>
            <a:endParaRPr sz="48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34" name="Google Shape;234;p1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951213" y="1057819"/>
            <a:ext cx="6289575" cy="41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900150" y="5280748"/>
            <a:ext cx="8391700" cy="10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9E8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8"/>
          <p:cNvGrpSpPr/>
          <p:nvPr/>
        </p:nvGrpSpPr>
        <p:grpSpPr>
          <a:xfrm>
            <a:off x="-779561" y="156902"/>
            <a:ext cx="731400" cy="731400"/>
            <a:chOff x="-729753" y="156902"/>
            <a:chExt cx="731400" cy="731400"/>
          </a:xfrm>
        </p:grpSpPr>
        <p:sp>
          <p:nvSpPr>
            <p:cNvPr id="241" name="Google Shape;241;p18"/>
            <p:cNvSpPr/>
            <p:nvPr/>
          </p:nvSpPr>
          <p:spPr>
            <a:xfrm>
              <a:off x="-729753" y="156902"/>
              <a:ext cx="731400" cy="73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2" name="Google Shape;242;p18" descr="Lightbulb and gea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3" name="Google Shape;243;p18"/>
          <p:cNvGrpSpPr/>
          <p:nvPr/>
        </p:nvGrpSpPr>
        <p:grpSpPr>
          <a:xfrm>
            <a:off x="-779562" y="1319465"/>
            <a:ext cx="731400" cy="731400"/>
            <a:chOff x="-730184" y="1319465"/>
            <a:chExt cx="731400" cy="731400"/>
          </a:xfrm>
        </p:grpSpPr>
        <p:sp>
          <p:nvSpPr>
            <p:cNvPr id="244" name="Google Shape;244;p18"/>
            <p:cNvSpPr/>
            <p:nvPr/>
          </p:nvSpPr>
          <p:spPr>
            <a:xfrm>
              <a:off x="-730184" y="1319465"/>
              <a:ext cx="731400" cy="73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5" name="Google Shape;245;p18" descr="Flowchart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6" name="Google Shape;246;p18"/>
          <p:cNvGrpSpPr/>
          <p:nvPr/>
        </p:nvGrpSpPr>
        <p:grpSpPr>
          <a:xfrm>
            <a:off x="-779564" y="2482028"/>
            <a:ext cx="731400" cy="731400"/>
            <a:chOff x="-729321" y="2482028"/>
            <a:chExt cx="731400" cy="731400"/>
          </a:xfrm>
        </p:grpSpPr>
        <p:sp>
          <p:nvSpPr>
            <p:cNvPr id="247" name="Google Shape;247;p18"/>
            <p:cNvSpPr/>
            <p:nvPr/>
          </p:nvSpPr>
          <p:spPr>
            <a:xfrm>
              <a:off x="-729321" y="2482028"/>
              <a:ext cx="731400" cy="73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8" name="Google Shape;248;p18" descr="Gears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9" name="Google Shape;249;p18"/>
          <p:cNvGrpSpPr/>
          <p:nvPr/>
        </p:nvGrpSpPr>
        <p:grpSpPr>
          <a:xfrm>
            <a:off x="711391" y="4807154"/>
            <a:ext cx="731400" cy="731400"/>
            <a:chOff x="-731046" y="4807154"/>
            <a:chExt cx="731400" cy="731400"/>
          </a:xfrm>
        </p:grpSpPr>
        <p:sp>
          <p:nvSpPr>
            <p:cNvPr id="250" name="Google Shape;250;p18"/>
            <p:cNvSpPr/>
            <p:nvPr/>
          </p:nvSpPr>
          <p:spPr>
            <a:xfrm>
              <a:off x="-731046" y="4807154"/>
              <a:ext cx="731400" cy="73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1" name="Google Shape;251;p18" descr="Research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2" name="Google Shape;252;p18"/>
          <p:cNvGrpSpPr/>
          <p:nvPr/>
        </p:nvGrpSpPr>
        <p:grpSpPr>
          <a:xfrm>
            <a:off x="-781720" y="5969717"/>
            <a:ext cx="731400" cy="731400"/>
            <a:chOff x="-731477" y="5969717"/>
            <a:chExt cx="731400" cy="731400"/>
          </a:xfrm>
        </p:grpSpPr>
        <p:sp>
          <p:nvSpPr>
            <p:cNvPr id="253" name="Google Shape;253;p18"/>
            <p:cNvSpPr/>
            <p:nvPr/>
          </p:nvSpPr>
          <p:spPr>
            <a:xfrm>
              <a:off x="-731477" y="5969717"/>
              <a:ext cx="731400" cy="73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4" name="Google Shape;254;p18" descr="Reflection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18"/>
          <p:cNvSpPr/>
          <p:nvPr/>
        </p:nvSpPr>
        <p:spPr>
          <a:xfrm rot="10800000">
            <a:off x="-46869" y="-4776971"/>
            <a:ext cx="1123950" cy="19899630"/>
          </a:xfrm>
          <a:custGeom>
            <a:avLst/>
            <a:gdLst/>
            <a:ahLst/>
            <a:cxnLst/>
            <a:rect l="l" t="t" r="r" b="b"/>
            <a:pathLst>
              <a:path w="1123950" h="19899630" extrusionOk="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18"/>
          <p:cNvGrpSpPr/>
          <p:nvPr/>
        </p:nvGrpSpPr>
        <p:grpSpPr>
          <a:xfrm>
            <a:off x="-781720" y="3691656"/>
            <a:ext cx="731400" cy="731400"/>
            <a:chOff x="-779559" y="3691656"/>
            <a:chExt cx="731400" cy="731400"/>
          </a:xfrm>
        </p:grpSpPr>
        <p:sp>
          <p:nvSpPr>
            <p:cNvPr id="257" name="Google Shape;257;p18"/>
            <p:cNvSpPr/>
            <p:nvPr/>
          </p:nvSpPr>
          <p:spPr>
            <a:xfrm>
              <a:off x="-779559" y="3691656"/>
              <a:ext cx="731400" cy="73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8" name="Google Shape;258;p18" descr="Periodic Graph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9" name="Google Shape;259;p18" descr="Lightbulb and gear with solid fill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8" descr="Flowchart with solid fill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 descr="Periodic Graph with solid fill">
            <a:hlinkClick r:id="rId11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8" descr="Gears with solid fill">
            <a:hlinkClick r:id="rId11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8" descr="Research with solid fill">
            <a:hlinkClick r:id="rId12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8" descr="Reflection with solid fill">
            <a:hlinkClick r:id="rId13" action="ppaction://hlinksldjump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8" descr="Periodic Graph with solid fill">
            <a:hlinkClick r:id="rId11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8" descr="Lightbulb and gear with solid fill">
            <a:hlinkClick r:id="rId9" action="ppaction://hlinksldjump"/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13804" y="203370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8" descr="Flowchart with solid fill">
            <a:hlinkClick r:id="rId9" action="ppaction://hlinksldjump"/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95344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8" descr="Gears with solid fill">
            <a:hlinkClick r:id="rId11" action="ppaction://hlinksldjump"/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90316" y="2533488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8" descr="Periodic Graph with solid fill">
            <a:hlinkClick r:id="rId11" action="ppaction://hlinksldjump"/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41415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8"/>
          <p:cNvSpPr txBox="1"/>
          <p:nvPr/>
        </p:nvSpPr>
        <p:spPr>
          <a:xfrm>
            <a:off x="1066950" y="152699"/>
            <a:ext cx="10058100" cy="830956"/>
          </a:xfrm>
          <a:prstGeom prst="rect">
            <a:avLst/>
          </a:prstGeom>
          <a:solidFill>
            <a:srgbClr val="BEE9E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4800" b="1" i="0" u="none" strike="noStrike" cap="none">
                <a:solidFill>
                  <a:srgbClr val="120F3A"/>
                </a:solidFill>
                <a:latin typeface="Play"/>
                <a:ea typeface="Play"/>
                <a:cs typeface="Play"/>
                <a:sym typeface="Play"/>
              </a:rPr>
              <a:t>METRICS</a:t>
            </a:r>
            <a:endParaRPr sz="4800" b="1" i="0" u="none" strike="noStrike" cap="none">
              <a:solidFill>
                <a:srgbClr val="120F3A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4493875" y="6481488"/>
            <a:ext cx="40194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WikiSQL Benchmark (SQL-to-Text) | Papers With Code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151297" y="203375"/>
            <a:ext cx="1401966" cy="12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8"/>
          <p:cNvSpPr txBox="1"/>
          <p:nvPr/>
        </p:nvSpPr>
        <p:spPr>
          <a:xfrm>
            <a:off x="1472775" y="2180275"/>
            <a:ext cx="208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Attention Models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 txBox="1"/>
          <p:nvPr/>
        </p:nvSpPr>
        <p:spPr>
          <a:xfrm>
            <a:off x="1623363" y="3479738"/>
            <a:ext cx="1787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Models</a:t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(Benchmark)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18" title="Points scored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637225" y="1100061"/>
            <a:ext cx="6863724" cy="424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 rot="-5400000">
            <a:off x="3184738" y="2218927"/>
            <a:ext cx="1478799" cy="3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 rot="-5400000">
            <a:off x="3353150" y="3604826"/>
            <a:ext cx="1141999" cy="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2910397" y="5737666"/>
            <a:ext cx="6371205" cy="597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B6CB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9"/>
          <p:cNvGrpSpPr/>
          <p:nvPr/>
        </p:nvGrpSpPr>
        <p:grpSpPr>
          <a:xfrm>
            <a:off x="-729753" y="156902"/>
            <a:ext cx="731381" cy="731381"/>
            <a:chOff x="-729753" y="156902"/>
            <a:chExt cx="731381" cy="731381"/>
          </a:xfrm>
        </p:grpSpPr>
        <p:sp>
          <p:nvSpPr>
            <p:cNvPr id="284" name="Google Shape;284;p19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5" name="Google Shape;285;p19" descr="Lightbulb and gea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19"/>
          <p:cNvGrpSpPr/>
          <p:nvPr/>
        </p:nvGrpSpPr>
        <p:grpSpPr>
          <a:xfrm>
            <a:off x="-730184" y="1319465"/>
            <a:ext cx="731381" cy="731381"/>
            <a:chOff x="-730184" y="1319465"/>
            <a:chExt cx="731381" cy="731381"/>
          </a:xfrm>
        </p:grpSpPr>
        <p:sp>
          <p:nvSpPr>
            <p:cNvPr id="287" name="Google Shape;287;p19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8" name="Google Shape;288;p19" descr="Flowchart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" name="Google Shape;289;p19"/>
          <p:cNvGrpSpPr/>
          <p:nvPr/>
        </p:nvGrpSpPr>
        <p:grpSpPr>
          <a:xfrm>
            <a:off x="-729321" y="2482028"/>
            <a:ext cx="731381" cy="731381"/>
            <a:chOff x="-729321" y="2482028"/>
            <a:chExt cx="731381" cy="731381"/>
          </a:xfrm>
        </p:grpSpPr>
        <p:sp>
          <p:nvSpPr>
            <p:cNvPr id="290" name="Google Shape;290;p19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1" name="Google Shape;291;p19" descr="Gears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19"/>
          <p:cNvGrpSpPr/>
          <p:nvPr/>
        </p:nvGrpSpPr>
        <p:grpSpPr>
          <a:xfrm>
            <a:off x="-779559" y="4807154"/>
            <a:ext cx="731381" cy="731381"/>
            <a:chOff x="-731046" y="4807154"/>
            <a:chExt cx="731381" cy="731381"/>
          </a:xfrm>
        </p:grpSpPr>
        <p:sp>
          <p:nvSpPr>
            <p:cNvPr id="293" name="Google Shape;293;p19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4" name="Google Shape;294;p19" descr="Research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9"/>
          <p:cNvGrpSpPr/>
          <p:nvPr/>
        </p:nvGrpSpPr>
        <p:grpSpPr>
          <a:xfrm>
            <a:off x="711391" y="5969717"/>
            <a:ext cx="731381" cy="731381"/>
            <a:chOff x="-731477" y="5969717"/>
            <a:chExt cx="731381" cy="731381"/>
          </a:xfrm>
        </p:grpSpPr>
        <p:sp>
          <p:nvSpPr>
            <p:cNvPr id="296" name="Google Shape;296;p19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7" name="Google Shape;297;p19" descr="Reflection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8" name="Google Shape;298;p19"/>
          <p:cNvSpPr/>
          <p:nvPr/>
        </p:nvSpPr>
        <p:spPr>
          <a:xfrm rot="10800000">
            <a:off x="-46869" y="-3614409"/>
            <a:ext cx="1123950" cy="19899630"/>
          </a:xfrm>
          <a:custGeom>
            <a:avLst/>
            <a:gdLst/>
            <a:ahLst/>
            <a:cxnLst/>
            <a:rect l="l" t="t" r="r" b="b"/>
            <a:pathLst>
              <a:path w="1123950" h="19899630" extrusionOk="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19"/>
          <p:cNvGrpSpPr/>
          <p:nvPr/>
        </p:nvGrpSpPr>
        <p:grpSpPr>
          <a:xfrm>
            <a:off x="-733202" y="3691656"/>
            <a:ext cx="731381" cy="731381"/>
            <a:chOff x="-730615" y="3644591"/>
            <a:chExt cx="731381" cy="731381"/>
          </a:xfrm>
        </p:grpSpPr>
        <p:sp>
          <p:nvSpPr>
            <p:cNvPr id="300" name="Google Shape;300;p19"/>
            <p:cNvSpPr/>
            <p:nvPr/>
          </p:nvSpPr>
          <p:spPr>
            <a:xfrm>
              <a:off x="-730615" y="3644591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1" name="Google Shape;301;p19" descr="Periodic Graph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684688" y="3661810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2" name="Google Shape;302;p19" descr="Lightbulb and gear with solid fill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9" descr="Flowchart with solid fill">
            <a:hlinkClick r:id="rId9" action="ppaction://hlinksldjump"/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9" descr="Periodic Graph with solid fill">
            <a:hlinkClick r:id="rId12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9" descr="Gears with solid fill">
            <a:hlinkClick r:id="rId12" action="ppaction://hlinksldjump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 descr="Research with solid fill">
            <a:hlinkClick r:id="rId15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9" descr="Reflection with solid fill">
            <a:hlinkClick r:id="rId16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9" descr="Periodic Graph with solid fill">
            <a:hlinkClick r:id="rId12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5344" y="3723799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9" descr="Periodic Graph with solid fill">
            <a:hlinkClick r:id="rId12" action="ppaction://hlinksldjump"/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98925" y="3737584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9" descr="Research with solid fill">
            <a:hlinkClick r:id="rId15" action="ppaction://hlinksldjump"/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42345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9"/>
          <p:cNvSpPr txBox="1"/>
          <p:nvPr/>
        </p:nvSpPr>
        <p:spPr>
          <a:xfrm>
            <a:off x="2011025" y="203371"/>
            <a:ext cx="9046200" cy="831000"/>
          </a:xfrm>
          <a:prstGeom prst="rect">
            <a:avLst/>
          </a:prstGeom>
          <a:solidFill>
            <a:srgbClr val="62B6C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4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Future Scope</a:t>
            </a:r>
            <a:endParaRPr sz="4800" b="1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2011025" y="1619525"/>
            <a:ext cx="93456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Boosting model accuracy and robustness via guided decoding or integrating an SQL-syntax model for query generation.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advanced query generation.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Adaptation to Domain Specific Databases.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with BI tools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time and Streaming support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1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538146" y="3737575"/>
            <a:ext cx="2098275" cy="24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89467B-7DE2-303B-E96F-4E86681C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Questions ?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3786598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Widescreen</PresentationFormat>
  <Paragraphs>77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Play</vt:lpstr>
      <vt:lpstr>Arial</vt:lpstr>
      <vt:lpstr>Roboto</vt:lpstr>
      <vt:lpstr>Office Theme</vt:lpstr>
      <vt:lpstr>Query-fi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Query-fi</dc:title>
  <cp:lastModifiedBy>Sudarshan_Paranjape_23161764 .</cp:lastModifiedBy>
  <cp:revision>1</cp:revision>
  <dcterms:modified xsi:type="dcterms:W3CDTF">2024-04-22T20:46:27Z</dcterms:modified>
</cp:coreProperties>
</file>