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embeddedFontLst>
    <p:embeddedFont>
      <p:font typeface="Play" panose="020B0604020202020204" charset="0"/>
      <p:regular r:id="rId11"/>
      <p:bold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3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ylcaVR2LO5JmvO6zyD8A43c9Q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9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2564" autoAdjust="0"/>
  </p:normalViewPr>
  <p:slideViewPr>
    <p:cSldViewPr snapToGrid="0">
      <p:cViewPr varScale="1">
        <p:scale>
          <a:sx n="79" d="100"/>
          <a:sy n="79" d="100"/>
        </p:scale>
        <p:origin x="101" y="221"/>
      </p:cViewPr>
      <p:guideLst>
        <p:guide orient="horz" pos="213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Good afternoon Everyone, welcome to unveiling of Queryfi!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Where English language meets Structured query language. Let’s make it more clear, our project is Querfi, A transfer learning Approach to semantic parsing SQL queries.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Where we write sql queries for you!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>
                <a:solidFill>
                  <a:schemeClr val="dk1"/>
                </a:solidFill>
              </a:rPr>
              <a:t>Let’s start with what is transfer learning, it is </a:t>
            </a:r>
            <a:r>
              <a:rPr lang="en-I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leveraging the strengths of pre-trained ML models and adapt them efficiently for specific tasks, reducing the need for extensive training data and computational resources while improving the model's performance.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Let ‘s meet of diferen</a:t>
            </a: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Nisharg - WikiSQL, Preprocessing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Naman - About these models</a:t>
            </a:r>
            <a:endParaRPr/>
          </a:p>
        </p:txBody>
      </p:sp>
      <p:sp>
        <p:nvSpPr>
          <p:cNvPr id="160" name="Google Shape;16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Naman - 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T5 starts at a lower loss than BART because T5 is trained on machine translation type data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BART trained on Wikipedia and BooksCorpus datasets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NMT is not pretrained so starts higher.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BART outperforms because it is used to noisy training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Predictions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BART is correctly predicting column names in few places which was very surprising to us as we expected T5 to perform better.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T5 is giving good results</a:t>
            </a: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-IN"/>
              <a:t>NMT is based on RNN and attention mechanism so it finds it hard to give good SQL</a:t>
            </a:r>
            <a:endParaRPr/>
          </a:p>
        </p:txBody>
      </p:sp>
      <p:sp>
        <p:nvSpPr>
          <p:cNvPr id="202" name="Google Shape;2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Sudarshan - BLEU? METEOR? And why meteor, Talk about Graph Models and why no METEOR Score</a:t>
            </a:r>
            <a:br>
              <a:rPr lang="en-IN" dirty="0"/>
            </a:br>
            <a:r>
              <a:rPr lang="en-IN" dirty="0"/>
              <a:t>Why not COMET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BLEU = BLEU evaluates translations on the basis of n-gram precision. It compares the n-grams of the machine-translated text to the n-grams of the reference text and counts the number of matches.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METEOR = METEOR goes beyond simple n-gram matching and includes stemming and synonyms for evaluation, aiming to capture meaning more effectively.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dirty="0"/>
              <a:t>While BLEU remains the de facto standard for quick and rough evaluation, METEOR is often preferred when a more nuanced measure of translation quality is needed. Both have their own set of advantages and are often used complementarily in evaluating machine translation systems.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dk1"/>
                </a:solidFill>
              </a:rPr>
              <a:t>The Graph2Seq model is a type of neural network architecture designed to handle graph-structured data for sequence generation tasks. It is not specific to IBM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/>
              <a:t>WE could have used comet as it is relatively new and its not available as a package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8" name="Google Shape;23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SELECT-&gt;FROM-&gt;WHERE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At the moment our database is trained on generic wikisql dataset. Further it can be enhanced taking schema as input an increasing the accuracy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sz="4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1.png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4.xml"/><Relationship Id="rId1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9.png"/><Relationship Id="rId19" Type="http://schemas.openxmlformats.org/officeDocument/2006/relationships/image" Target="../media/image15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6.xml"/><Relationship Id="rId1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5" Type="http://schemas.openxmlformats.org/officeDocument/2006/relationships/slide" Target="slide7.xml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0.png"/><Relationship Id="rId3" Type="http://schemas.openxmlformats.org/officeDocument/2006/relationships/image" Target="../media/image3.png"/><Relationship Id="rId21" Type="http://schemas.openxmlformats.org/officeDocument/2006/relationships/image" Target="../media/image20.png"/><Relationship Id="rId7" Type="http://schemas.openxmlformats.org/officeDocument/2006/relationships/image" Target="../media/image7.png"/><Relationship Id="rId12" Type="http://schemas.openxmlformats.org/officeDocument/2006/relationships/slide" Target="slide6.xml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4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2.png"/><Relationship Id="rId1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6.xml"/><Relationship Id="rId1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21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slide" Target="slide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slide" Target="slide7.xml"/><Relationship Id="rId18" Type="http://schemas.openxmlformats.org/officeDocument/2006/relationships/image" Target="../media/image14.png"/><Relationship Id="rId3" Type="http://schemas.openxmlformats.org/officeDocument/2006/relationships/image" Target="../media/image3.png"/><Relationship Id="rId21" Type="http://schemas.openxmlformats.org/officeDocument/2006/relationships/image" Target="../media/image24.png"/><Relationship Id="rId7" Type="http://schemas.openxmlformats.org/officeDocument/2006/relationships/image" Target="../media/image7.png"/><Relationship Id="rId12" Type="http://schemas.openxmlformats.org/officeDocument/2006/relationships/slide" Target="slide6.xml"/><Relationship Id="rId17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slide" Target="slide4.xml"/><Relationship Id="rId5" Type="http://schemas.openxmlformats.org/officeDocument/2006/relationships/image" Target="../media/image5.png"/><Relationship Id="rId15" Type="http://schemas.openxmlformats.org/officeDocument/2006/relationships/image" Target="../media/image16.png"/><Relationship Id="rId23" Type="http://schemas.openxmlformats.org/officeDocument/2006/relationships/image" Target="../media/image26.png"/><Relationship Id="rId10" Type="http://schemas.openxmlformats.org/officeDocument/2006/relationships/image" Target="../media/image9.png"/><Relationship Id="rId19" Type="http://schemas.openxmlformats.org/officeDocument/2006/relationships/hyperlink" Target="https://paperswithcode.com/sota/sql-to-text-on-wikisql" TargetMode="External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3.png"/><Relationship Id="rId22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slide" Target="slide4.xml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6" Type="http://schemas.openxmlformats.org/officeDocument/2006/relationships/slide" Target="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5" Type="http://schemas.openxmlformats.org/officeDocument/2006/relationships/slide" Target="slide6.xml"/><Relationship Id="rId10" Type="http://schemas.openxmlformats.org/officeDocument/2006/relationships/image" Target="../media/image16.png"/><Relationship Id="rId19" Type="http://schemas.openxmlformats.org/officeDocument/2006/relationships/image" Target="../media/image27.png"/><Relationship Id="rId4" Type="http://schemas.openxmlformats.org/officeDocument/2006/relationships/image" Target="../media/image4.png"/><Relationship Id="rId9" Type="http://schemas.openxmlformats.org/officeDocument/2006/relationships/slide" Target="slide2.xml"/><Relationship Id="rId1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838200" y="1726275"/>
            <a:ext cx="10515600" cy="1133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n-IN" b="1" dirty="0"/>
              <a:t>Query-fi</a:t>
            </a:r>
            <a:endParaRPr b="1"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body" idx="1"/>
          </p:nvPr>
        </p:nvSpPr>
        <p:spPr>
          <a:xfrm>
            <a:off x="1732794" y="2859750"/>
            <a:ext cx="89154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 Transfer Learning Approach to Semantic Parsing SQL Queries</a:t>
            </a:r>
            <a:endParaRPr sz="32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1300855" y="4871100"/>
            <a:ext cx="44880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</a:rPr>
              <a:t>    Naman Singhal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dk1"/>
                </a:solidFill>
              </a:rPr>
              <a:t>        Sudarshan Paranjape</a:t>
            </a:r>
            <a:endParaRPr sz="2800" dirty="0">
              <a:solidFill>
                <a:schemeClr val="dk1"/>
              </a:solidFill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545313" y="4871100"/>
            <a:ext cx="3100800" cy="106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solidFill>
                  <a:schemeClr val="dk1"/>
                </a:solidFill>
              </a:rPr>
              <a:t>Nisharg</a:t>
            </a:r>
            <a:r>
              <a:rPr lang="en-IN" sz="2800" dirty="0">
                <a:solidFill>
                  <a:schemeClr val="dk1"/>
                </a:solidFill>
              </a:rPr>
              <a:t> </a:t>
            </a:r>
            <a:r>
              <a:rPr lang="en-IN" sz="2800" dirty="0" err="1">
                <a:solidFill>
                  <a:schemeClr val="dk1"/>
                </a:solidFill>
              </a:rPr>
              <a:t>Gosai</a:t>
            </a:r>
            <a:endParaRPr sz="2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 err="1">
                <a:solidFill>
                  <a:schemeClr val="dk1"/>
                </a:solidFill>
              </a:rPr>
              <a:t>Shreyashri</a:t>
            </a:r>
            <a:r>
              <a:rPr lang="en-IN" sz="2800" dirty="0">
                <a:solidFill>
                  <a:schemeClr val="dk1"/>
                </a:solidFill>
              </a:rPr>
              <a:t> </a:t>
            </a:r>
            <a:r>
              <a:rPr lang="en-IN" sz="2800" dirty="0" err="1">
                <a:solidFill>
                  <a:schemeClr val="dk1"/>
                </a:solidFill>
              </a:rPr>
              <a:t>Athani</a:t>
            </a:r>
            <a:endParaRPr sz="2800" dirty="0">
              <a:solidFill>
                <a:schemeClr val="dk1"/>
              </a:solidFill>
            </a:endParaRPr>
          </a:p>
        </p:txBody>
      </p:sp>
      <p:cxnSp>
        <p:nvCxnSpPr>
          <p:cNvPr id="88" name="Google Shape;88;p1"/>
          <p:cNvCxnSpPr/>
          <p:nvPr/>
        </p:nvCxnSpPr>
        <p:spPr>
          <a:xfrm rot="10800000" flipH="1">
            <a:off x="4660200" y="4282375"/>
            <a:ext cx="2871600" cy="12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9" name="Google Shape;8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925" y="247750"/>
            <a:ext cx="3987125" cy="223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78000" y="3848997"/>
            <a:ext cx="1912400" cy="192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2"/>
          <p:cNvGrpSpPr/>
          <p:nvPr/>
        </p:nvGrpSpPr>
        <p:grpSpPr>
          <a:xfrm>
            <a:off x="711391" y="156902"/>
            <a:ext cx="731381" cy="731381"/>
            <a:chOff x="-729753" y="156902"/>
            <a:chExt cx="731381" cy="731381"/>
          </a:xfrm>
        </p:grpSpPr>
        <p:sp>
          <p:nvSpPr>
            <p:cNvPr id="96" name="Google Shape;96;p2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97" name="Google Shape;97;p2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8" name="Google Shape;98;p2"/>
          <p:cNvGrpSpPr/>
          <p:nvPr/>
        </p:nvGrpSpPr>
        <p:grpSpPr>
          <a:xfrm>
            <a:off x="-730184" y="1319465"/>
            <a:ext cx="731381" cy="731381"/>
            <a:chOff x="-730184" y="1319465"/>
            <a:chExt cx="731381" cy="731381"/>
          </a:xfrm>
        </p:grpSpPr>
        <p:sp>
          <p:nvSpPr>
            <p:cNvPr id="99" name="Google Shape;99;p2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0" name="Google Shape;100;p2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1" name="Google Shape;101;p2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102" name="Google Shape;102;p2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3" name="Google Shape;103;p2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" name="Google Shape;104;p2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05" name="Google Shape;105;p2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6" name="Google Shape;106;p2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" name="Google Shape;107;p2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08" name="Google Shape;108;p2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9" name="Google Shape;109;p2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Google Shape;110;p2"/>
          <p:cNvSpPr/>
          <p:nvPr/>
        </p:nvSpPr>
        <p:spPr>
          <a:xfrm rot="10800000">
            <a:off x="-46869" y="-9427224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" name="Google Shape;111;p2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12" name="Google Shape;112;p2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3" name="Google Shape;113;p2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4" name="Google Shape;114;p2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2" descr="Gears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" descr="Research with solid fill">
            <a:hlinkClick r:id="rId1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" descr="Reflection with solid fill">
            <a:hlinkClick r:id="rId16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"/>
          <p:cNvSpPr txBox="1"/>
          <p:nvPr/>
        </p:nvSpPr>
        <p:spPr>
          <a:xfrm>
            <a:off x="2303850" y="1394950"/>
            <a:ext cx="7584300" cy="831000"/>
          </a:xfrm>
          <a:prstGeom prst="rect">
            <a:avLst/>
          </a:prstGeom>
          <a:solidFill>
            <a:srgbClr val="BEE9E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i="0" u="none" strike="noStrike" cap="none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</a:t>
            </a:r>
            <a:r>
              <a:rPr lang="en-IN" sz="4800" b="1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hy</a:t>
            </a:r>
            <a:r>
              <a:rPr lang="en-IN" sz="4800" b="1" i="0" u="none" strike="noStrike" cap="none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?</a:t>
            </a:r>
            <a:endParaRPr sz="4800" b="1" i="0" u="none" strike="noStrike" cap="none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22" name="Google Shape;122;p2"/>
          <p:cNvSpPr txBox="1">
            <a:spLocks noGrp="1"/>
          </p:cNvSpPr>
          <p:nvPr>
            <p:ph type="body" idx="4294967295"/>
          </p:nvPr>
        </p:nvSpPr>
        <p:spPr>
          <a:xfrm>
            <a:off x="2022850" y="2280863"/>
            <a:ext cx="8915400" cy="50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IN" sz="3200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Because Typing SQL is So Last Century !</a:t>
            </a:r>
            <a:endParaRPr sz="3200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23" name="Google Shape;123;p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077081" y="3787706"/>
            <a:ext cx="3829050" cy="3086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"/>
          <p:cNvSpPr txBox="1"/>
          <p:nvPr/>
        </p:nvSpPr>
        <p:spPr>
          <a:xfrm>
            <a:off x="5990350" y="3390899"/>
            <a:ext cx="4947900" cy="1939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IN" sz="2300" dirty="0">
                <a:solidFill>
                  <a:schemeClr val="dk1"/>
                </a:solidFill>
              </a:rPr>
              <a:t>Eliminates knowledge Transfer time for large Schemas.</a:t>
            </a:r>
          </a:p>
          <a:p>
            <a:pPr marL="8255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</a:pPr>
            <a:endParaRPr sz="2300" dirty="0">
              <a:solidFill>
                <a:schemeClr val="dk1"/>
              </a:solidFill>
            </a:endParaRPr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Char char="●"/>
            </a:pPr>
            <a:r>
              <a:rPr lang="en-IN" sz="2300" dirty="0">
                <a:solidFill>
                  <a:schemeClr val="dk1"/>
                </a:solidFill>
              </a:rPr>
              <a:t>Makes Databases more accessible.</a:t>
            </a:r>
            <a:endParaRPr sz="2300" dirty="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B6CB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oogle Shape;129;p3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130" name="Google Shape;130;p3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1" name="Google Shape;131;p3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" name="Google Shape;132;p3"/>
          <p:cNvGrpSpPr/>
          <p:nvPr/>
        </p:nvGrpSpPr>
        <p:grpSpPr>
          <a:xfrm>
            <a:off x="711391" y="1319465"/>
            <a:ext cx="731381" cy="731381"/>
            <a:chOff x="-730184" y="1319465"/>
            <a:chExt cx="731381" cy="731381"/>
          </a:xfrm>
        </p:grpSpPr>
        <p:sp>
          <p:nvSpPr>
            <p:cNvPr id="133" name="Google Shape;133;p3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4" name="Google Shape;134;p3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" name="Google Shape;135;p3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136" name="Google Shape;136;p3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7" name="Google Shape;137;p3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" name="Google Shape;138;p3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39" name="Google Shape;139;p3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0" name="Google Shape;140;p3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" name="Google Shape;141;p3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42" name="Google Shape;142;p3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3" name="Google Shape;143;p3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3"/>
          <p:cNvSpPr/>
          <p:nvPr/>
        </p:nvSpPr>
        <p:spPr>
          <a:xfrm rot="10800000">
            <a:off x="-46869" y="-8264660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5" name="Google Shape;145;p3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46" name="Google Shape;146;p3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47" name="Google Shape;147;p3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48" name="Google Shape;148;p3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3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3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3" descr="Research with solid fill">
            <a:hlinkClick r:id="rId13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3" descr="Reflection with solid fill">
            <a:hlinkClick r:id="rId15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3"/>
          <p:cNvSpPr txBox="1"/>
          <p:nvPr/>
        </p:nvSpPr>
        <p:spPr>
          <a:xfrm>
            <a:off x="3736050" y="203370"/>
            <a:ext cx="4719900" cy="831000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lt1"/>
                </a:solidFill>
                <a:latin typeface="Play" panose="020B0604020202020204" charset="0"/>
              </a:rPr>
              <a:t>Methodology</a:t>
            </a:r>
            <a:endParaRPr sz="4800" b="1" dirty="0">
              <a:solidFill>
                <a:schemeClr val="lt1"/>
              </a:solidFill>
              <a:latin typeface="Play" panose="020B0604020202020204" charset="0"/>
              <a:sym typeface="Arial"/>
            </a:endParaRPr>
          </a:p>
        </p:txBody>
      </p:sp>
      <p:pic>
        <p:nvPicPr>
          <p:cNvPr id="157" name="Google Shape;157;p3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688367" y="1034370"/>
            <a:ext cx="9167709" cy="51422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" name="Google Shape;162;p4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163" name="Google Shape;163;p4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4" name="Google Shape;164;p4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" name="Google Shape;165;p4"/>
          <p:cNvGrpSpPr/>
          <p:nvPr/>
        </p:nvGrpSpPr>
        <p:grpSpPr>
          <a:xfrm>
            <a:off x="-779562" y="1319465"/>
            <a:ext cx="731381" cy="731381"/>
            <a:chOff x="-730184" y="1319465"/>
            <a:chExt cx="731381" cy="731381"/>
          </a:xfrm>
        </p:grpSpPr>
        <p:sp>
          <p:nvSpPr>
            <p:cNvPr id="166" name="Google Shape;166;p4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67" name="Google Shape;167;p4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" name="Google Shape;168;p4"/>
          <p:cNvGrpSpPr/>
          <p:nvPr/>
        </p:nvGrpSpPr>
        <p:grpSpPr>
          <a:xfrm>
            <a:off x="711391" y="2482028"/>
            <a:ext cx="731381" cy="731381"/>
            <a:chOff x="-729321" y="2482028"/>
            <a:chExt cx="731381" cy="731381"/>
          </a:xfrm>
        </p:grpSpPr>
        <p:sp>
          <p:nvSpPr>
            <p:cNvPr id="169" name="Google Shape;169;p4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" name="Google Shape;170;p4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" name="Google Shape;171;p4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172" name="Google Shape;172;p4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3" name="Google Shape;173;p4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" name="Google Shape;174;p4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175" name="Google Shape;175;p4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6" name="Google Shape;176;p4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7" name="Google Shape;177;p4"/>
          <p:cNvSpPr/>
          <p:nvPr/>
        </p:nvSpPr>
        <p:spPr>
          <a:xfrm rot="10800000">
            <a:off x="-46869" y="-7102097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8" name="Google Shape;178;p4"/>
          <p:cNvGrpSpPr/>
          <p:nvPr/>
        </p:nvGrpSpPr>
        <p:grpSpPr>
          <a:xfrm>
            <a:off x="-779559" y="3691656"/>
            <a:ext cx="731381" cy="731381"/>
            <a:chOff x="-779559" y="3691656"/>
            <a:chExt cx="731381" cy="731381"/>
          </a:xfrm>
        </p:grpSpPr>
        <p:sp>
          <p:nvSpPr>
            <p:cNvPr id="179" name="Google Shape;179;p4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0" name="Google Shape;180;p4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81" name="Google Shape;181;p4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4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4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4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4" descr="Research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4" descr="Reflection with solid fill">
            <a:hlinkClick r:id="rId1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4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4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4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4"/>
          <p:cNvSpPr txBox="1"/>
          <p:nvPr/>
        </p:nvSpPr>
        <p:spPr>
          <a:xfrm>
            <a:off x="2303848" y="156902"/>
            <a:ext cx="75843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Building the Brain</a:t>
            </a:r>
            <a:endParaRPr sz="4800" b="1" dirty="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191" name="Google Shape;191;p4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547265" y="1899561"/>
            <a:ext cx="1043763" cy="1043784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4"/>
          <p:cNvSpPr txBox="1"/>
          <p:nvPr/>
        </p:nvSpPr>
        <p:spPr>
          <a:xfrm>
            <a:off x="2013127" y="3213409"/>
            <a:ext cx="25848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</a:rPr>
              <a:t>Transformer based model by Google</a:t>
            </a: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</a:rPr>
              <a:t>Pretrained on translation of around 50 languages</a:t>
            </a:r>
            <a:endParaRPr sz="2000" dirty="0">
              <a:solidFill>
                <a:schemeClr val="dk1"/>
              </a:solidFill>
            </a:endParaRPr>
          </a:p>
        </p:txBody>
      </p:sp>
      <p:sp>
        <p:nvSpPr>
          <p:cNvPr id="193" name="Google Shape;193;p4"/>
          <p:cNvSpPr txBox="1"/>
          <p:nvPr/>
        </p:nvSpPr>
        <p:spPr>
          <a:xfrm>
            <a:off x="4822763" y="3213409"/>
            <a:ext cx="3616845" cy="25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chemeClr val="dk1"/>
                </a:solidFill>
              </a:rPr>
              <a:t>Bidirectional &amp; Auto-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chemeClr val="dk1"/>
                </a:solidFill>
              </a:rPr>
              <a:t>Regressive Transformers (BART) 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chemeClr val="dk1"/>
                </a:solidFill>
              </a:rPr>
              <a:t>model by Facebook</a:t>
            </a: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900" dirty="0">
                <a:solidFill>
                  <a:schemeClr val="dk1"/>
                </a:solidFill>
              </a:rPr>
              <a:t>Utilizes both masked language </a:t>
            </a:r>
            <a:r>
              <a:rPr lang="en-IN" sz="1900" dirty="0" err="1">
                <a:solidFill>
                  <a:schemeClr val="dk1"/>
                </a:solidFill>
              </a:rPr>
              <a:t>modeling</a:t>
            </a:r>
            <a:r>
              <a:rPr lang="en-IN" sz="1900" dirty="0">
                <a:solidFill>
                  <a:schemeClr val="dk1"/>
                </a:solidFill>
              </a:rPr>
              <a:t> and denoising autoencoding objectives</a:t>
            </a:r>
            <a:endParaRPr sz="1900" dirty="0">
              <a:solidFill>
                <a:schemeClr val="dk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39E0E2-1ECB-171A-DB3F-A0315C741592}"/>
              </a:ext>
            </a:extLst>
          </p:cNvPr>
          <p:cNvGrpSpPr/>
          <p:nvPr/>
        </p:nvGrpSpPr>
        <p:grpSpPr>
          <a:xfrm>
            <a:off x="9276312" y="1606986"/>
            <a:ext cx="1223675" cy="1628934"/>
            <a:chOff x="9265380" y="1806181"/>
            <a:chExt cx="1223675" cy="1628934"/>
          </a:xfrm>
        </p:grpSpPr>
        <p:pic>
          <p:nvPicPr>
            <p:cNvPr id="196" name="Google Shape;196;p4"/>
            <p:cNvPicPr preferRelativeResize="0"/>
            <p:nvPr/>
          </p:nvPicPr>
          <p:blipFill>
            <a:blip r:embed="rId20">
              <a:alphaModFix/>
            </a:blip>
            <a:stretch>
              <a:fillRect/>
            </a:stretch>
          </p:blipFill>
          <p:spPr>
            <a:xfrm>
              <a:off x="9265380" y="1806181"/>
              <a:ext cx="1223675" cy="123054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Google Shape;197;p4"/>
            <p:cNvSpPr txBox="1"/>
            <p:nvPr/>
          </p:nvSpPr>
          <p:spPr>
            <a:xfrm>
              <a:off x="9394217" y="2909515"/>
              <a:ext cx="966000" cy="52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2800" b="1">
                  <a:solidFill>
                    <a:schemeClr val="dk1"/>
                  </a:solidFill>
                </a:rPr>
                <a:t>NMT</a:t>
              </a:r>
              <a:endParaRPr sz="2800" b="1">
                <a:solidFill>
                  <a:schemeClr val="dk1"/>
                </a:solidFill>
              </a:endParaRPr>
            </a:p>
          </p:txBody>
        </p:sp>
      </p:grpSp>
      <p:sp>
        <p:nvSpPr>
          <p:cNvPr id="198" name="Google Shape;198;p4"/>
          <p:cNvSpPr txBox="1"/>
          <p:nvPr/>
        </p:nvSpPr>
        <p:spPr>
          <a:xfrm>
            <a:off x="8568446" y="3235920"/>
            <a:ext cx="2917800" cy="18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</a:rPr>
              <a:t>Neural network model used in machine translation</a:t>
            </a:r>
            <a:br>
              <a:rPr lang="en-IN" sz="2000" dirty="0">
                <a:solidFill>
                  <a:schemeClr val="dk1"/>
                </a:solidFill>
              </a:rPr>
            </a:br>
            <a:br>
              <a:rPr lang="en-IN" sz="2000" dirty="0">
                <a:solidFill>
                  <a:schemeClr val="dk1"/>
                </a:solidFill>
              </a:rPr>
            </a:br>
            <a:r>
              <a:rPr lang="en-IN" sz="2000" dirty="0">
                <a:solidFill>
                  <a:schemeClr val="dk1"/>
                </a:solidFill>
              </a:rPr>
              <a:t>Attention based Gated Recurrent Unit (GRU)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99" name="Google Shape;199;p4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5114399" y="2101691"/>
            <a:ext cx="1963199" cy="6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657467F-902E-0F1C-05C1-1BE915605E33}"/>
              </a:ext>
            </a:extLst>
          </p:cNvPr>
          <p:cNvSpPr txBox="1"/>
          <p:nvPr/>
        </p:nvSpPr>
        <p:spPr>
          <a:xfrm>
            <a:off x="4320703" y="959669"/>
            <a:ext cx="3550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(Weakly supervised without logical Forms)</a:t>
            </a:r>
            <a:endParaRPr lang="en-IN" i="1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B6CB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oogle Shape;204;p5"/>
          <p:cNvGrpSpPr/>
          <p:nvPr/>
        </p:nvGrpSpPr>
        <p:grpSpPr>
          <a:xfrm>
            <a:off x="-779561" y="156902"/>
            <a:ext cx="731381" cy="731381"/>
            <a:chOff x="-729753" y="156902"/>
            <a:chExt cx="731381" cy="731381"/>
          </a:xfrm>
        </p:grpSpPr>
        <p:sp>
          <p:nvSpPr>
            <p:cNvPr id="205" name="Google Shape;205;p5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6" name="Google Shape;206;p5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7" name="Google Shape;207;p5"/>
          <p:cNvGrpSpPr/>
          <p:nvPr/>
        </p:nvGrpSpPr>
        <p:grpSpPr>
          <a:xfrm>
            <a:off x="-779562" y="1319465"/>
            <a:ext cx="731381" cy="731381"/>
            <a:chOff x="-730184" y="1319465"/>
            <a:chExt cx="731381" cy="731381"/>
          </a:xfrm>
        </p:grpSpPr>
        <p:sp>
          <p:nvSpPr>
            <p:cNvPr id="208" name="Google Shape;208;p5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9" name="Google Shape;209;p5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0" name="Google Shape;210;p5"/>
          <p:cNvGrpSpPr/>
          <p:nvPr/>
        </p:nvGrpSpPr>
        <p:grpSpPr>
          <a:xfrm>
            <a:off x="-779564" y="2482028"/>
            <a:ext cx="731381" cy="731381"/>
            <a:chOff x="-729321" y="2482028"/>
            <a:chExt cx="731381" cy="731381"/>
          </a:xfrm>
        </p:grpSpPr>
        <p:sp>
          <p:nvSpPr>
            <p:cNvPr id="211" name="Google Shape;211;p5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" name="Google Shape;212;p5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" name="Google Shape;213;p5"/>
          <p:cNvGrpSpPr/>
          <p:nvPr/>
        </p:nvGrpSpPr>
        <p:grpSpPr>
          <a:xfrm>
            <a:off x="-731046" y="4807154"/>
            <a:ext cx="731381" cy="731381"/>
            <a:chOff x="-731046" y="4807154"/>
            <a:chExt cx="731381" cy="731381"/>
          </a:xfrm>
        </p:grpSpPr>
        <p:sp>
          <p:nvSpPr>
            <p:cNvPr id="214" name="Google Shape;214;p5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" name="Google Shape;215;p5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" name="Google Shape;216;p5"/>
          <p:cNvGrpSpPr/>
          <p:nvPr/>
        </p:nvGrpSpPr>
        <p:grpSpPr>
          <a:xfrm>
            <a:off x="-731477" y="5969717"/>
            <a:ext cx="731381" cy="731381"/>
            <a:chOff x="-731477" y="5969717"/>
            <a:chExt cx="731381" cy="731381"/>
          </a:xfrm>
        </p:grpSpPr>
        <p:sp>
          <p:nvSpPr>
            <p:cNvPr id="217" name="Google Shape;217;p5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" name="Google Shape;218;p5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9" name="Google Shape;219;p5"/>
          <p:cNvGrpSpPr/>
          <p:nvPr/>
        </p:nvGrpSpPr>
        <p:grpSpPr>
          <a:xfrm>
            <a:off x="711391" y="3691656"/>
            <a:ext cx="731381" cy="731381"/>
            <a:chOff x="-779559" y="3691656"/>
            <a:chExt cx="731381" cy="731381"/>
          </a:xfrm>
        </p:grpSpPr>
        <p:sp>
          <p:nvSpPr>
            <p:cNvPr id="220" name="Google Shape;220;p5"/>
            <p:cNvSpPr/>
            <p:nvPr/>
          </p:nvSpPr>
          <p:spPr>
            <a:xfrm>
              <a:off x="-779559" y="3691656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1" name="Google Shape;221;p5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2" name="Google Shape;222;p5"/>
          <p:cNvSpPr/>
          <p:nvPr/>
        </p:nvSpPr>
        <p:spPr>
          <a:xfrm rot="10800000">
            <a:off x="-46869" y="-5892469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5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5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5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5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5" descr="Research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5" descr="Reflection with solid fill">
            <a:hlinkClick r:id="rId14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5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5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5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5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94598" y="2533488"/>
            <a:ext cx="635216" cy="635216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5"/>
          <p:cNvSpPr txBox="1"/>
          <p:nvPr/>
        </p:nvSpPr>
        <p:spPr>
          <a:xfrm>
            <a:off x="1846650" y="156902"/>
            <a:ext cx="8498700" cy="7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Testing The Model</a:t>
            </a:r>
            <a:endParaRPr sz="4800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pic>
        <p:nvPicPr>
          <p:cNvPr id="234" name="Google Shape;234;p5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2951212" y="1057819"/>
            <a:ext cx="6289575" cy="411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5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087322" y="5385792"/>
            <a:ext cx="8017356" cy="116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6"/>
          <p:cNvGrpSpPr/>
          <p:nvPr/>
        </p:nvGrpSpPr>
        <p:grpSpPr>
          <a:xfrm>
            <a:off x="-779561" y="156902"/>
            <a:ext cx="731400" cy="731400"/>
            <a:chOff x="-729753" y="156902"/>
            <a:chExt cx="731400" cy="731400"/>
          </a:xfrm>
        </p:grpSpPr>
        <p:sp>
          <p:nvSpPr>
            <p:cNvPr id="241" name="Google Shape;241;p6"/>
            <p:cNvSpPr/>
            <p:nvPr/>
          </p:nvSpPr>
          <p:spPr>
            <a:xfrm>
              <a:off x="-729753" y="156902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2" name="Google Shape;242;p6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3" name="Google Shape;243;p6"/>
          <p:cNvGrpSpPr/>
          <p:nvPr/>
        </p:nvGrpSpPr>
        <p:grpSpPr>
          <a:xfrm>
            <a:off x="-779562" y="1319465"/>
            <a:ext cx="731400" cy="731400"/>
            <a:chOff x="-730184" y="1319465"/>
            <a:chExt cx="731400" cy="731400"/>
          </a:xfrm>
        </p:grpSpPr>
        <p:sp>
          <p:nvSpPr>
            <p:cNvPr id="244" name="Google Shape;244;p6"/>
            <p:cNvSpPr/>
            <p:nvPr/>
          </p:nvSpPr>
          <p:spPr>
            <a:xfrm>
              <a:off x="-730184" y="1319465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5" name="Google Shape;245;p6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6"/>
          <p:cNvGrpSpPr/>
          <p:nvPr/>
        </p:nvGrpSpPr>
        <p:grpSpPr>
          <a:xfrm>
            <a:off x="-779564" y="2482028"/>
            <a:ext cx="731400" cy="731400"/>
            <a:chOff x="-729321" y="2482028"/>
            <a:chExt cx="731400" cy="731400"/>
          </a:xfrm>
        </p:grpSpPr>
        <p:sp>
          <p:nvSpPr>
            <p:cNvPr id="247" name="Google Shape;247;p6"/>
            <p:cNvSpPr/>
            <p:nvPr/>
          </p:nvSpPr>
          <p:spPr>
            <a:xfrm>
              <a:off x="-729321" y="2482028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8" name="Google Shape;248;p6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9" name="Google Shape;249;p6"/>
          <p:cNvGrpSpPr/>
          <p:nvPr/>
        </p:nvGrpSpPr>
        <p:grpSpPr>
          <a:xfrm>
            <a:off x="711391" y="4807154"/>
            <a:ext cx="731400" cy="731400"/>
            <a:chOff x="-731046" y="4807154"/>
            <a:chExt cx="731400" cy="731400"/>
          </a:xfrm>
        </p:grpSpPr>
        <p:sp>
          <p:nvSpPr>
            <p:cNvPr id="250" name="Google Shape;250;p6"/>
            <p:cNvSpPr/>
            <p:nvPr/>
          </p:nvSpPr>
          <p:spPr>
            <a:xfrm>
              <a:off x="-731046" y="4807154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1" name="Google Shape;251;p6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2" name="Google Shape;252;p6"/>
          <p:cNvGrpSpPr/>
          <p:nvPr/>
        </p:nvGrpSpPr>
        <p:grpSpPr>
          <a:xfrm>
            <a:off x="-781720" y="5969717"/>
            <a:ext cx="731400" cy="731400"/>
            <a:chOff x="-731477" y="5969717"/>
            <a:chExt cx="731400" cy="731400"/>
          </a:xfrm>
        </p:grpSpPr>
        <p:sp>
          <p:nvSpPr>
            <p:cNvPr id="253" name="Google Shape;253;p6"/>
            <p:cNvSpPr/>
            <p:nvPr/>
          </p:nvSpPr>
          <p:spPr>
            <a:xfrm>
              <a:off x="-731477" y="5969717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4" name="Google Shape;254;p6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/>
          <p:nvPr/>
        </p:nvSpPr>
        <p:spPr>
          <a:xfrm rot="10800000">
            <a:off x="-46869" y="-4776971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6" name="Google Shape;256;p6"/>
          <p:cNvGrpSpPr/>
          <p:nvPr/>
        </p:nvGrpSpPr>
        <p:grpSpPr>
          <a:xfrm>
            <a:off x="-781720" y="3691656"/>
            <a:ext cx="731400" cy="731400"/>
            <a:chOff x="-779559" y="3691656"/>
            <a:chExt cx="731400" cy="731400"/>
          </a:xfrm>
        </p:grpSpPr>
        <p:sp>
          <p:nvSpPr>
            <p:cNvPr id="257" name="Google Shape;257;p6"/>
            <p:cNvSpPr/>
            <p:nvPr/>
          </p:nvSpPr>
          <p:spPr>
            <a:xfrm>
              <a:off x="-779559" y="3691656"/>
              <a:ext cx="731400" cy="73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8" name="Google Shape;258;p6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733632" y="3708875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9" name="Google Shape;259;p6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6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6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6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6" descr="Research with solid fill">
            <a:hlinkClick r:id="rId12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6" descr="Reflection with solid fill">
            <a:hlinkClick r:id="rId13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6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97617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6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213804" y="203370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6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6">
            <a:alphaModFix/>
          </a:blip>
          <a:srcRect/>
          <a:stretch/>
        </p:blipFill>
        <p:spPr>
          <a:xfrm>
            <a:off x="195344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6" descr="Gears with solid fill">
            <a:hlinkClick r:id="rId11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0316" y="2533488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6" descr="Periodic Graph with solid fill">
            <a:hlinkClick r:id="rId11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41415" y="3708875"/>
            <a:ext cx="639524" cy="639524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6"/>
          <p:cNvSpPr txBox="1"/>
          <p:nvPr/>
        </p:nvSpPr>
        <p:spPr>
          <a:xfrm>
            <a:off x="1066950" y="152699"/>
            <a:ext cx="10058100" cy="830956"/>
          </a:xfrm>
          <a:prstGeom prst="rect">
            <a:avLst/>
          </a:prstGeom>
          <a:solidFill>
            <a:srgbClr val="BEE9E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rgbClr val="120F3A"/>
                </a:solidFill>
                <a:latin typeface="Play"/>
                <a:ea typeface="Play"/>
                <a:cs typeface="Play"/>
                <a:sym typeface="Play"/>
              </a:rPr>
              <a:t>METRICS</a:t>
            </a:r>
            <a:endParaRPr sz="4800" b="1" dirty="0">
              <a:solidFill>
                <a:srgbClr val="120F3A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272" name="Google Shape;272;p6"/>
          <p:cNvSpPr txBox="1"/>
          <p:nvPr/>
        </p:nvSpPr>
        <p:spPr>
          <a:xfrm>
            <a:off x="4493875" y="6481488"/>
            <a:ext cx="4019400" cy="37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u="sng">
                <a:solidFill>
                  <a:schemeClr val="dk1"/>
                </a:solidFill>
                <a:hlinkClick r:id="rId1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WikiSQL Benchmark (SQL-to-Text) | Papers With Code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273" name="Google Shape;273;p6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0151297" y="203375"/>
            <a:ext cx="1401966" cy="12419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6"/>
          <p:cNvSpPr txBox="1"/>
          <p:nvPr/>
        </p:nvSpPr>
        <p:spPr>
          <a:xfrm>
            <a:off x="1472775" y="2180275"/>
            <a:ext cx="2088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Attention Models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275" name="Google Shape;275;p6"/>
          <p:cNvSpPr txBox="1"/>
          <p:nvPr/>
        </p:nvSpPr>
        <p:spPr>
          <a:xfrm>
            <a:off x="1623363" y="3479738"/>
            <a:ext cx="178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chemeClr val="dk1"/>
                </a:solidFill>
              </a:rPr>
              <a:t>Graph Models</a:t>
            </a:r>
            <a:br>
              <a:rPr lang="en-IN" sz="1800">
                <a:solidFill>
                  <a:schemeClr val="dk1"/>
                </a:solidFill>
              </a:rPr>
            </a:br>
            <a:r>
              <a:rPr lang="en-IN" sz="1800">
                <a:solidFill>
                  <a:schemeClr val="dk1"/>
                </a:solidFill>
              </a:rPr>
              <a:t>(Benchmark)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276" name="Google Shape;276;p6" title="Points scored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3637225" y="1100061"/>
            <a:ext cx="6863724" cy="4244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 rot="-5400000">
            <a:off x="3184738" y="2218927"/>
            <a:ext cx="1478799" cy="3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6"/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 rot="-5400000">
            <a:off x="3353150" y="3604826"/>
            <a:ext cx="1141999" cy="35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AEC19D-FB9A-2608-10DF-EC0CF16C2B8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915463" y="5737666"/>
            <a:ext cx="6371206" cy="597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B6CB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" name="Google Shape;283;p7"/>
          <p:cNvGrpSpPr/>
          <p:nvPr/>
        </p:nvGrpSpPr>
        <p:grpSpPr>
          <a:xfrm>
            <a:off x="-729753" y="156902"/>
            <a:ext cx="731381" cy="731381"/>
            <a:chOff x="-729753" y="156902"/>
            <a:chExt cx="731381" cy="731381"/>
          </a:xfrm>
        </p:grpSpPr>
        <p:sp>
          <p:nvSpPr>
            <p:cNvPr id="284" name="Google Shape;284;p7"/>
            <p:cNvSpPr/>
            <p:nvPr/>
          </p:nvSpPr>
          <p:spPr>
            <a:xfrm>
              <a:off x="-729753" y="156902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" name="Google Shape;285;p7" descr="Lightbulb and gear with solid fill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-682743" y="203371"/>
              <a:ext cx="638441" cy="63844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" name="Google Shape;286;p7"/>
          <p:cNvGrpSpPr/>
          <p:nvPr/>
        </p:nvGrpSpPr>
        <p:grpSpPr>
          <a:xfrm>
            <a:off x="-730184" y="1319465"/>
            <a:ext cx="731381" cy="731381"/>
            <a:chOff x="-730184" y="1319465"/>
            <a:chExt cx="731381" cy="731381"/>
          </a:xfrm>
        </p:grpSpPr>
        <p:sp>
          <p:nvSpPr>
            <p:cNvPr id="287" name="Google Shape;287;p7"/>
            <p:cNvSpPr/>
            <p:nvPr/>
          </p:nvSpPr>
          <p:spPr>
            <a:xfrm>
              <a:off x="-730184" y="1319465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8" name="Google Shape;288;p7" descr="Flowchart with solid fill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-684257" y="1365393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" name="Google Shape;289;p7"/>
          <p:cNvGrpSpPr/>
          <p:nvPr/>
        </p:nvGrpSpPr>
        <p:grpSpPr>
          <a:xfrm>
            <a:off x="-729321" y="2482028"/>
            <a:ext cx="731381" cy="731381"/>
            <a:chOff x="-729321" y="2482028"/>
            <a:chExt cx="731381" cy="731381"/>
          </a:xfrm>
        </p:grpSpPr>
        <p:sp>
          <p:nvSpPr>
            <p:cNvPr id="290" name="Google Shape;290;p7"/>
            <p:cNvSpPr/>
            <p:nvPr/>
          </p:nvSpPr>
          <p:spPr>
            <a:xfrm>
              <a:off x="-729321" y="2482028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1" name="Google Shape;291;p7" descr="Gears with solid fill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-683394" y="2530110"/>
              <a:ext cx="635216" cy="63521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" name="Google Shape;292;p7"/>
          <p:cNvGrpSpPr/>
          <p:nvPr/>
        </p:nvGrpSpPr>
        <p:grpSpPr>
          <a:xfrm>
            <a:off x="-779559" y="4807154"/>
            <a:ext cx="731381" cy="731381"/>
            <a:chOff x="-731046" y="4807154"/>
            <a:chExt cx="731381" cy="731381"/>
          </a:xfrm>
        </p:grpSpPr>
        <p:sp>
          <p:nvSpPr>
            <p:cNvPr id="293" name="Google Shape;293;p7"/>
            <p:cNvSpPr/>
            <p:nvPr/>
          </p:nvSpPr>
          <p:spPr>
            <a:xfrm>
              <a:off x="-731046" y="4807154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4" name="Google Shape;294;p7" descr="Research with solid fill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-657724" y="4882631"/>
              <a:ext cx="580426" cy="58042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5" name="Google Shape;295;p7"/>
          <p:cNvGrpSpPr/>
          <p:nvPr/>
        </p:nvGrpSpPr>
        <p:grpSpPr>
          <a:xfrm>
            <a:off x="711391" y="5969717"/>
            <a:ext cx="731381" cy="731381"/>
            <a:chOff x="-731477" y="5969717"/>
            <a:chExt cx="731381" cy="731381"/>
          </a:xfrm>
        </p:grpSpPr>
        <p:sp>
          <p:nvSpPr>
            <p:cNvPr id="296" name="Google Shape;296;p7"/>
            <p:cNvSpPr/>
            <p:nvPr/>
          </p:nvSpPr>
          <p:spPr>
            <a:xfrm>
              <a:off x="-731477" y="5969717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7" name="Google Shape;297;p7" descr="Reflection with solid fill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-658155" y="6023487"/>
              <a:ext cx="623839" cy="62383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8" name="Google Shape;298;p7"/>
          <p:cNvSpPr/>
          <p:nvPr/>
        </p:nvSpPr>
        <p:spPr>
          <a:xfrm rot="10800000">
            <a:off x="-46869" y="-3614409"/>
            <a:ext cx="1123950" cy="19899630"/>
          </a:xfrm>
          <a:custGeom>
            <a:avLst/>
            <a:gdLst/>
            <a:ahLst/>
            <a:cxnLst/>
            <a:rect l="l" t="t" r="r" b="b"/>
            <a:pathLst>
              <a:path w="1123950" h="19899630" extrusionOk="0">
                <a:moveTo>
                  <a:pt x="824" y="10876405"/>
                </a:moveTo>
                <a:cubicBezTo>
                  <a:pt x="6459" y="10311509"/>
                  <a:pt x="504948" y="10398886"/>
                  <a:pt x="511505" y="9949814"/>
                </a:cubicBezTo>
                <a:cubicBezTo>
                  <a:pt x="518062" y="9500742"/>
                  <a:pt x="363" y="9575927"/>
                  <a:pt x="824" y="9023223"/>
                </a:cubicBezTo>
                <a:lnTo>
                  <a:pt x="824" y="10876405"/>
                </a:lnTo>
                <a:close/>
                <a:moveTo>
                  <a:pt x="0" y="19899630"/>
                </a:moveTo>
                <a:lnTo>
                  <a:pt x="0" y="0"/>
                </a:lnTo>
                <a:lnTo>
                  <a:pt x="1123950" y="0"/>
                </a:lnTo>
                <a:lnTo>
                  <a:pt x="1123950" y="19899630"/>
                </a:lnTo>
                <a:lnTo>
                  <a:pt x="0" y="1989963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9" name="Google Shape;299;p7"/>
          <p:cNvGrpSpPr/>
          <p:nvPr/>
        </p:nvGrpSpPr>
        <p:grpSpPr>
          <a:xfrm>
            <a:off x="-733202" y="3691656"/>
            <a:ext cx="731381" cy="731381"/>
            <a:chOff x="-730615" y="3644591"/>
            <a:chExt cx="731381" cy="731381"/>
          </a:xfrm>
        </p:grpSpPr>
        <p:sp>
          <p:nvSpPr>
            <p:cNvPr id="300" name="Google Shape;300;p7"/>
            <p:cNvSpPr/>
            <p:nvPr/>
          </p:nvSpPr>
          <p:spPr>
            <a:xfrm>
              <a:off x="-730615" y="3644591"/>
              <a:ext cx="731381" cy="731381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1" name="Google Shape;301;p7" descr="Periodic Graph with solid fill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-684688" y="3661810"/>
              <a:ext cx="639524" cy="6395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02" name="Google Shape;302;p7" descr="Lightbulb and gear with solid fill">
            <a:hlinkClick r:id="rId9" action="ppaction://hlinksldjump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6800" y="203371"/>
            <a:ext cx="638441" cy="638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7" descr="Flowchart with solid fill">
            <a:hlinkClick r:id="rId9" action="ppaction://hlinksldjump"/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45286" y="1365393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7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44855" y="3661810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7" descr="Gears with solid fill">
            <a:hlinkClick r:id="rId12" action="ppaction://hlinksldjump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246149" y="2530110"/>
            <a:ext cx="635216" cy="635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7" descr="Research with solid fill">
            <a:hlinkClick r:id="rId15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1819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7" descr="Reflection with solid fill">
            <a:hlinkClick r:id="rId16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71388" y="6023487"/>
            <a:ext cx="623839" cy="6238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7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195344" y="3723799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7" descr="Periodic Graph with solid fill">
            <a:hlinkClick r:id="rId12" action="ppaction://hlinksldjump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198925" y="3737584"/>
            <a:ext cx="639524" cy="639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7" descr="Research with solid fill">
            <a:hlinkClick r:id="rId15" action="ppaction://hlinksldjump"/>
          </p:cNvPr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242345" y="4882631"/>
            <a:ext cx="580426" cy="58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7"/>
          <p:cNvSpPr txBox="1"/>
          <p:nvPr/>
        </p:nvSpPr>
        <p:spPr>
          <a:xfrm>
            <a:off x="2011025" y="203371"/>
            <a:ext cx="9046200" cy="831000"/>
          </a:xfrm>
          <a:prstGeom prst="rect">
            <a:avLst/>
          </a:prstGeom>
          <a:solidFill>
            <a:srgbClr val="62B6CB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800" b="1" dirty="0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rPr>
              <a:t>Future Scope</a:t>
            </a:r>
            <a:endParaRPr sz="4800" b="1" dirty="0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312" name="Google Shape;312;p7"/>
          <p:cNvSpPr txBox="1"/>
          <p:nvPr/>
        </p:nvSpPr>
        <p:spPr>
          <a:xfrm>
            <a:off x="2011025" y="1619525"/>
            <a:ext cx="9345600" cy="32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dirty="0">
                <a:solidFill>
                  <a:schemeClr val="dk1"/>
                </a:solidFill>
              </a:rPr>
              <a:t>Boosting model accuracy and robustness via guided decoding or integrating an SQL-syntax model for query generation.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dirty="0">
                <a:solidFill>
                  <a:schemeClr val="dk1"/>
                </a:solidFill>
              </a:rPr>
              <a:t>Support for advanced query generation.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dirty="0">
                <a:solidFill>
                  <a:schemeClr val="dk1"/>
                </a:solidFill>
              </a:rPr>
              <a:t>Adaptation to Domain Specific Databases.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dirty="0">
                <a:solidFill>
                  <a:schemeClr val="dk1"/>
                </a:solidFill>
              </a:rPr>
              <a:t>Integration with BI tools </a:t>
            </a:r>
            <a:endParaRPr sz="2000"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IN" sz="2000" dirty="0">
                <a:solidFill>
                  <a:schemeClr val="dk1"/>
                </a:solidFill>
              </a:rPr>
              <a:t>Real time and Streaming support</a:t>
            </a: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313" name="Google Shape;313;p7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538146" y="3737575"/>
            <a:ext cx="2098275" cy="24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EE9E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62070A-43D4-FFF4-57EE-FB2DC48CC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2349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  <a:endParaRPr lang="en-IN" sz="4800" b="1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1535A16-5CC3-E97F-D535-AFACCD622D81}"/>
              </a:ext>
            </a:extLst>
          </p:cNvPr>
          <p:cNvGrpSpPr/>
          <p:nvPr/>
        </p:nvGrpSpPr>
        <p:grpSpPr>
          <a:xfrm>
            <a:off x="4745935" y="1853254"/>
            <a:ext cx="2700130" cy="2784085"/>
            <a:chOff x="7701064" y="1269595"/>
            <a:chExt cx="2700130" cy="2784085"/>
          </a:xfrm>
        </p:grpSpPr>
        <p:pic>
          <p:nvPicPr>
            <p:cNvPr id="6" name="Graphic 5" descr="Robot with solid fill">
              <a:extLst>
                <a:ext uri="{FF2B5EF4-FFF2-40B4-BE49-F238E27FC236}">
                  <a16:creationId xmlns:a16="http://schemas.microsoft.com/office/drawing/2014/main" id="{174F66E5-6BD4-7E04-166F-3E9F06407C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01064" y="1269595"/>
              <a:ext cx="2700130" cy="278408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F0CED4-D628-BA3F-266D-09579468C0C4}"/>
                </a:ext>
              </a:extLst>
            </p:cNvPr>
            <p:cNvSpPr txBox="1"/>
            <p:nvPr/>
          </p:nvSpPr>
          <p:spPr>
            <a:xfrm rot="5400000">
              <a:off x="8929140" y="2120630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)</a:t>
              </a:r>
              <a:endParaRPr lang="en-IN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997181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560</Words>
  <Application>Microsoft Office PowerPoint</Application>
  <PresentationFormat>Widescreen</PresentationFormat>
  <Paragraphs>70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Play</vt:lpstr>
      <vt:lpstr>Arial</vt:lpstr>
      <vt:lpstr>Roboto</vt:lpstr>
      <vt:lpstr>Office Theme</vt:lpstr>
      <vt:lpstr>Query-fi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Query-fi</dc:title>
  <dc:creator>Sudarshan_Paranjape_23161764 .</dc:creator>
  <cp:lastModifiedBy>Sudarshan_Paranjape_23161764 .</cp:lastModifiedBy>
  <cp:revision>1</cp:revision>
  <dcterms:created xsi:type="dcterms:W3CDTF">2024-04-20T06:39:08Z</dcterms:created>
  <dcterms:modified xsi:type="dcterms:W3CDTF">2024-04-22T17:03:20Z</dcterms:modified>
</cp:coreProperties>
</file>