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bELBU6I+cTdaHuYY2l60cVuZ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8B79FE-1EFB-4926-9EF2-15B42AD039BB}">
  <a:tblStyle styleId="{298B79FE-1EFB-4926-9EF2-15B42AD03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.xml"/><Relationship Id="rId11" Type="http://schemas.openxmlformats.org/officeDocument/2006/relationships/slide" Target="/ppt/slides/slide2.xml"/><Relationship Id="rId22" Type="http://schemas.openxmlformats.org/officeDocument/2006/relationships/image" Target="../media/image16.png"/><Relationship Id="rId10" Type="http://schemas.openxmlformats.org/officeDocument/2006/relationships/image" Target="../media/image1.png"/><Relationship Id="rId21" Type="http://schemas.openxmlformats.org/officeDocument/2006/relationships/image" Target="../media/image29.png"/><Relationship Id="rId13" Type="http://schemas.openxmlformats.org/officeDocument/2006/relationships/slide" Target="/ppt/slides/slide4.xml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15" Type="http://schemas.openxmlformats.org/officeDocument/2006/relationships/image" Target="../media/image7.png"/><Relationship Id="rId14" Type="http://schemas.openxmlformats.org/officeDocument/2006/relationships/slide" Target="/ppt/slides/slide4.xml"/><Relationship Id="rId17" Type="http://schemas.openxmlformats.org/officeDocument/2006/relationships/image" Target="../media/image18.png"/><Relationship Id="rId16" Type="http://schemas.openxmlformats.org/officeDocument/2006/relationships/slide" Target="/ppt/slides/slide6.xml"/><Relationship Id="rId5" Type="http://schemas.openxmlformats.org/officeDocument/2006/relationships/image" Target="../media/image9.png"/><Relationship Id="rId19" Type="http://schemas.openxmlformats.org/officeDocument/2006/relationships/image" Target="../media/image10.png"/><Relationship Id="rId6" Type="http://schemas.openxmlformats.org/officeDocument/2006/relationships/image" Target="../media/image4.png"/><Relationship Id="rId18" Type="http://schemas.openxmlformats.org/officeDocument/2006/relationships/slide" Target="/ppt/slides/slide7.xml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slide" Target="/ppt/slides/slide2.xml"/><Relationship Id="rId22" Type="http://schemas.openxmlformats.org/officeDocument/2006/relationships/image" Target="../media/image27.png"/><Relationship Id="rId10" Type="http://schemas.openxmlformats.org/officeDocument/2006/relationships/image" Target="../media/image1.png"/><Relationship Id="rId21" Type="http://schemas.openxmlformats.org/officeDocument/2006/relationships/slide" Target="/ppt/slides/slide2.xml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15" Type="http://schemas.openxmlformats.org/officeDocument/2006/relationships/slide" Target="/ppt/slides/slide6.xml"/><Relationship Id="rId14" Type="http://schemas.openxmlformats.org/officeDocument/2006/relationships/image" Target="../media/image7.png"/><Relationship Id="rId17" Type="http://schemas.openxmlformats.org/officeDocument/2006/relationships/slide" Target="/ppt/slides/slide7.xml"/><Relationship Id="rId16" Type="http://schemas.openxmlformats.org/officeDocument/2006/relationships/image" Target="../media/image18.png"/><Relationship Id="rId5" Type="http://schemas.openxmlformats.org/officeDocument/2006/relationships/image" Target="../media/image9.png"/><Relationship Id="rId19" Type="http://schemas.openxmlformats.org/officeDocument/2006/relationships/slide" Target="/ppt/slides/slide4.xml"/><Relationship Id="rId6" Type="http://schemas.openxmlformats.org/officeDocument/2006/relationships/image" Target="../media/image4.png"/><Relationship Id="rId18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.xml"/><Relationship Id="rId22" Type="http://schemas.openxmlformats.org/officeDocument/2006/relationships/slide" Target="/ppt/slides/slide2.xml"/><Relationship Id="rId21" Type="http://schemas.openxmlformats.org/officeDocument/2006/relationships/image" Target="../media/image27.png"/><Relationship Id="rId24" Type="http://schemas.openxmlformats.org/officeDocument/2006/relationships/image" Target="../media/image25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Relationship Id="rId11" Type="http://schemas.openxmlformats.org/officeDocument/2006/relationships/slide" Target="/ppt/slides/slide2.xml"/><Relationship Id="rId10" Type="http://schemas.openxmlformats.org/officeDocument/2006/relationships/image" Target="../media/image1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image" Target="../media/image18.png"/><Relationship Id="rId14" Type="http://schemas.openxmlformats.org/officeDocument/2006/relationships/slide" Target="/ppt/slides/slide6.xml"/><Relationship Id="rId17" Type="http://schemas.openxmlformats.org/officeDocument/2006/relationships/image" Target="../media/image10.png"/><Relationship Id="rId16" Type="http://schemas.openxmlformats.org/officeDocument/2006/relationships/slide" Target="/ppt/slides/slide7.xml"/><Relationship Id="rId19" Type="http://schemas.openxmlformats.org/officeDocument/2006/relationships/image" Target="../media/image29.png"/><Relationship Id="rId18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13.png"/><Relationship Id="rId21" Type="http://schemas.openxmlformats.org/officeDocument/2006/relationships/slide" Target="/ppt/slides/slide2.xml"/><Relationship Id="rId24" Type="http://schemas.openxmlformats.org/officeDocument/2006/relationships/image" Target="../media/image7.png"/><Relationship Id="rId23" Type="http://schemas.openxmlformats.org/officeDocument/2006/relationships/slide" Target="/ppt/slides/slide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25" Type="http://schemas.openxmlformats.org/officeDocument/2006/relationships/image" Target="../media/image3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Relationship Id="rId11" Type="http://schemas.openxmlformats.org/officeDocument/2006/relationships/slide" Target="/ppt/slides/slide2.xml"/><Relationship Id="rId10" Type="http://schemas.openxmlformats.org/officeDocument/2006/relationships/image" Target="../media/image1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image" Target="../media/image18.png"/><Relationship Id="rId14" Type="http://schemas.openxmlformats.org/officeDocument/2006/relationships/slide" Target="/ppt/slides/slide6.xml"/><Relationship Id="rId17" Type="http://schemas.openxmlformats.org/officeDocument/2006/relationships/image" Target="../media/image10.png"/><Relationship Id="rId16" Type="http://schemas.openxmlformats.org/officeDocument/2006/relationships/slide" Target="/ppt/slides/slide7.xml"/><Relationship Id="rId19" Type="http://schemas.openxmlformats.org/officeDocument/2006/relationships/slide" Target="/ppt/slides/slide2.xml"/><Relationship Id="rId18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.xml"/><Relationship Id="rId22" Type="http://schemas.openxmlformats.org/officeDocument/2006/relationships/slide" Target="/ppt/slides/slide4.xml"/><Relationship Id="rId21" Type="http://schemas.openxmlformats.org/officeDocument/2006/relationships/image" Target="../media/image13.png"/><Relationship Id="rId24" Type="http://schemas.openxmlformats.org/officeDocument/2006/relationships/slide" Target="/ppt/slides/slide4.xml"/><Relationship Id="rId23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26" Type="http://schemas.openxmlformats.org/officeDocument/2006/relationships/image" Target="../media/image35.png"/><Relationship Id="rId25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Relationship Id="rId11" Type="http://schemas.openxmlformats.org/officeDocument/2006/relationships/slide" Target="/ppt/slides/slide2.xml"/><Relationship Id="rId10" Type="http://schemas.openxmlformats.org/officeDocument/2006/relationships/image" Target="../media/image1.png"/><Relationship Id="rId13" Type="http://schemas.openxmlformats.org/officeDocument/2006/relationships/slide" Target="/ppt/slides/slide4.xml"/><Relationship Id="rId12" Type="http://schemas.openxmlformats.org/officeDocument/2006/relationships/slide" Target="/ppt/slides/slide4.xml"/><Relationship Id="rId15" Type="http://schemas.openxmlformats.org/officeDocument/2006/relationships/slide" Target="/ppt/slides/slide7.xml"/><Relationship Id="rId14" Type="http://schemas.openxmlformats.org/officeDocument/2006/relationships/slide" Target="/ppt/slides/slide6.xml"/><Relationship Id="rId17" Type="http://schemas.openxmlformats.org/officeDocument/2006/relationships/slide" Target="/ppt/slides/slide4.xml"/><Relationship Id="rId16" Type="http://schemas.openxmlformats.org/officeDocument/2006/relationships/image" Target="../media/image10.png"/><Relationship Id="rId19" Type="http://schemas.openxmlformats.org/officeDocument/2006/relationships/image" Target="../media/image27.png"/><Relationship Id="rId18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.xml"/><Relationship Id="rId22" Type="http://schemas.openxmlformats.org/officeDocument/2006/relationships/slide" Target="/ppt/slides/slide6.xml"/><Relationship Id="rId21" Type="http://schemas.openxmlformats.org/officeDocument/2006/relationships/image" Target="../media/image29.png"/><Relationship Id="rId23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slide" Target="/ppt/slides/slide2.xml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Relationship Id="rId11" Type="http://schemas.openxmlformats.org/officeDocument/2006/relationships/slide" Target="/ppt/slides/slide2.xml"/><Relationship Id="rId10" Type="http://schemas.openxmlformats.org/officeDocument/2006/relationships/image" Target="../media/image27.png"/><Relationship Id="rId13" Type="http://schemas.openxmlformats.org/officeDocument/2006/relationships/slide" Target="/ppt/slides/slide4.xml"/><Relationship Id="rId12" Type="http://schemas.openxmlformats.org/officeDocument/2006/relationships/image" Target="../media/image13.png"/><Relationship Id="rId15" Type="http://schemas.openxmlformats.org/officeDocument/2006/relationships/slide" Target="/ppt/slides/slide4.xml"/><Relationship Id="rId14" Type="http://schemas.openxmlformats.org/officeDocument/2006/relationships/image" Target="../media/image1.png"/><Relationship Id="rId17" Type="http://schemas.openxmlformats.org/officeDocument/2006/relationships/slide" Target="/ppt/slides/slide6.xml"/><Relationship Id="rId16" Type="http://schemas.openxmlformats.org/officeDocument/2006/relationships/image" Target="../media/image7.png"/><Relationship Id="rId19" Type="http://schemas.openxmlformats.org/officeDocument/2006/relationships/slide" Target="/ppt/slides/slide4.xml"/><Relationship Id="rId18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1483042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en-IN"/>
              <a:t>Queryfi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1752250" y="2616525"/>
            <a:ext cx="89154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Transfer Learning Approach to Semantic Parsing SQL Queries</a:t>
            </a:r>
            <a:endParaRPr sz="3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545888" y="4871100"/>
            <a:ext cx="32430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</a:rPr>
              <a:t>Naman Singhal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</a:rPr>
              <a:t>Sudarshan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45313" y="4871100"/>
            <a:ext cx="31008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</a:rPr>
              <a:t>Nisharg Gosai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</a:rPr>
              <a:t>Shreyashri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88" name="Google Shape;88;p1"/>
          <p:cNvCxnSpPr/>
          <p:nvPr/>
        </p:nvCxnSpPr>
        <p:spPr>
          <a:xfrm flipH="1" rot="10800000">
            <a:off x="4774150" y="4550850"/>
            <a:ext cx="2871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247750"/>
            <a:ext cx="3987125" cy="2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125" y="4163038"/>
            <a:ext cx="1920651" cy="1945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00">
        <p:push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711391" y="156902"/>
            <a:ext cx="731381" cy="731381"/>
            <a:chOff x="-729753" y="156902"/>
            <a:chExt cx="731381" cy="731381"/>
          </a:xfrm>
        </p:grpSpPr>
        <p:sp>
          <p:nvSpPr>
            <p:cNvPr id="96" name="Google Shape;96;p2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2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99" name="Google Shape;99;p2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00" name="Google Shape;10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2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02" name="Google Shape;102;p2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03" name="Google Shape;10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2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05" name="Google Shape;105;p2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06" name="Google Shape;10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2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08" name="Google Shape;108;p2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09" name="Google Shape;10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"/>
          <p:cNvSpPr/>
          <p:nvPr/>
        </p:nvSpPr>
        <p:spPr>
          <a:xfrm rot="10800000">
            <a:off x="-46869" y="-9427224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12" name="Google Shape;112;p2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113" name="Google Shape;113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114" name="Google Shape;114;p2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15" name="Google Shape;115;p2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16" name="Google Shape;116;p2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117" name="Google Shape;117;p2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118" name="Google Shape;118;p2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119" name="Google Shape;119;p2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20" name="Google Shape;120;p2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2688412" y="1365409"/>
            <a:ext cx="7584300" cy="831000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-IN" sz="4800">
                <a:solidFill>
                  <a:schemeClr val="dk1"/>
                </a:solidFill>
              </a:rPr>
              <a:t>hy is it special</a:t>
            </a:r>
            <a:r>
              <a:rPr b="1" i="0" lang="en-IN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>
            <p:ph idx="4294967295" type="body"/>
          </p:nvPr>
        </p:nvSpPr>
        <p:spPr>
          <a:xfrm>
            <a:off x="2022850" y="2280863"/>
            <a:ext cx="8915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Because Typing SQL is So Last Century !</a:t>
            </a:r>
            <a:endParaRPr sz="3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66725" y="3708875"/>
            <a:ext cx="3829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990350" y="3873650"/>
            <a:ext cx="49479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en-IN" sz="2300">
                <a:solidFill>
                  <a:schemeClr val="dk1"/>
                </a:solidFill>
              </a:rPr>
              <a:t>Makes Databases more a</a:t>
            </a:r>
            <a:r>
              <a:rPr lang="en-IN" sz="2300">
                <a:solidFill>
                  <a:schemeClr val="dk1"/>
                </a:solidFill>
              </a:rPr>
              <a:t>ccessible.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➔"/>
            </a:pPr>
            <a:r>
              <a:rPr lang="en-IN" sz="2300">
                <a:solidFill>
                  <a:schemeClr val="dk1"/>
                </a:solidFill>
              </a:rPr>
              <a:t>Eliminates knowledge Transfer time for Schemas.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B6C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30" name="Google Shape;130;p3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131" name="Google Shape;13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711391" y="1319465"/>
            <a:ext cx="731381" cy="731381"/>
            <a:chOff x="-730184" y="1319465"/>
            <a:chExt cx="731381" cy="731381"/>
          </a:xfrm>
        </p:grpSpPr>
        <p:sp>
          <p:nvSpPr>
            <p:cNvPr id="133" name="Google Shape;133;p3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3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36" name="Google Shape;136;p3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37" name="Google Shape;13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3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39" name="Google Shape;139;p3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40" name="Google Shape;140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3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42" name="Google Shape;142;p3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43" name="Google Shape;143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"/>
          <p:cNvSpPr/>
          <p:nvPr/>
        </p:nvSpPr>
        <p:spPr>
          <a:xfrm rot="10800000">
            <a:off x="-46869" y="-8264660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46" name="Google Shape;146;p3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147" name="Google Shape;147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148" name="Google Shape;148;p3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149" name="Google Shape;149;p3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50" name="Google Shape;150;p3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151" name="Google Shape;151;p3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152" name="Google Shape;152;p3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153" name="Google Shape;153;p3">
            <a:hlinkClick action="ppaction://hlinksldjump"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154" name="Google Shape;154;p3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155" name="Google Shape;155;p3">
            <a:hlinkClick action="ppaction://hlinksldjump"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2357374" y="201875"/>
            <a:ext cx="71550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</a:rPr>
              <a:t>Methodology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2803575" y="4887800"/>
            <a:ext cx="257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8262125" y="3867026"/>
            <a:ext cx="3303924" cy="2296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3"/>
          <p:cNvGrpSpPr/>
          <p:nvPr/>
        </p:nvGrpSpPr>
        <p:grpSpPr>
          <a:xfrm>
            <a:off x="2052298" y="2171223"/>
            <a:ext cx="1290099" cy="639500"/>
            <a:chOff x="2130850" y="1404550"/>
            <a:chExt cx="1480150" cy="954050"/>
          </a:xfrm>
        </p:grpSpPr>
        <p:sp>
          <p:nvSpPr>
            <p:cNvPr id="160" name="Google Shape;160;p3"/>
            <p:cNvSpPr/>
            <p:nvPr/>
          </p:nvSpPr>
          <p:spPr>
            <a:xfrm rot="-5400000">
              <a:off x="2393900" y="1141500"/>
              <a:ext cx="954050" cy="1480150"/>
            </a:xfrm>
            <a:prstGeom prst="flowChartMagneticDrum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2234197" y="1756788"/>
              <a:ext cx="1184700" cy="24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>
                  <a:solidFill>
                    <a:schemeClr val="dk1"/>
                  </a:solidFill>
                </a:rPr>
                <a:t>Queries</a:t>
              </a:r>
              <a:endParaRPr sz="1900">
                <a:solidFill>
                  <a:schemeClr val="dk1"/>
                </a:solidFill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2052298" y="1394944"/>
            <a:ext cx="1290099" cy="580422"/>
            <a:chOff x="2130850" y="1654366"/>
            <a:chExt cx="1480150" cy="704225"/>
          </a:xfrm>
        </p:grpSpPr>
        <p:sp>
          <p:nvSpPr>
            <p:cNvPr id="163" name="Google Shape;163;p3"/>
            <p:cNvSpPr/>
            <p:nvPr/>
          </p:nvSpPr>
          <p:spPr>
            <a:xfrm rot="-5400000">
              <a:off x="2518813" y="1266403"/>
              <a:ext cx="704225" cy="1480150"/>
            </a:xfrm>
            <a:prstGeom prst="flowChartMagneticDrum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2228202" y="1930822"/>
              <a:ext cx="1289400" cy="304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</a:rPr>
                <a:t>Questions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7761075" y="997863"/>
            <a:ext cx="1589525" cy="998700"/>
            <a:chOff x="4506475" y="1034375"/>
            <a:chExt cx="1589525" cy="998700"/>
          </a:xfrm>
        </p:grpSpPr>
        <p:sp>
          <p:nvSpPr>
            <p:cNvPr id="166" name="Google Shape;166;p3"/>
            <p:cNvSpPr/>
            <p:nvPr/>
          </p:nvSpPr>
          <p:spPr>
            <a:xfrm>
              <a:off x="4506475" y="1034375"/>
              <a:ext cx="1586100" cy="998700"/>
            </a:xfrm>
            <a:prstGeom prst="plaque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509900" y="1034375"/>
              <a:ext cx="1586100" cy="998700"/>
            </a:xfrm>
            <a:prstGeom prst="plus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T5</a:t>
              </a:r>
              <a:endParaRPr/>
            </a:p>
          </p:txBody>
        </p:sp>
      </p:grpSp>
      <p:cxnSp>
        <p:nvCxnSpPr>
          <p:cNvPr id="168" name="Google Shape;168;p3"/>
          <p:cNvCxnSpPr>
            <a:stCxn id="167" idx="3"/>
            <a:endCxn id="169" idx="1"/>
          </p:cNvCxnSpPr>
          <p:nvPr/>
        </p:nvCxnSpPr>
        <p:spPr>
          <a:xfrm>
            <a:off x="9350600" y="1497213"/>
            <a:ext cx="1455300" cy="71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70" name="Google Shape;170;p3"/>
          <p:cNvGrpSpPr/>
          <p:nvPr/>
        </p:nvGrpSpPr>
        <p:grpSpPr>
          <a:xfrm>
            <a:off x="7874754" y="2192414"/>
            <a:ext cx="1506393" cy="998700"/>
            <a:chOff x="4506475" y="1034375"/>
            <a:chExt cx="1589525" cy="998700"/>
          </a:xfrm>
        </p:grpSpPr>
        <p:sp>
          <p:nvSpPr>
            <p:cNvPr id="171" name="Google Shape;171;p3"/>
            <p:cNvSpPr/>
            <p:nvPr/>
          </p:nvSpPr>
          <p:spPr>
            <a:xfrm>
              <a:off x="4506475" y="1034375"/>
              <a:ext cx="1586100" cy="998700"/>
            </a:xfrm>
            <a:prstGeom prst="plaque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509900" y="1034375"/>
              <a:ext cx="1586100" cy="998700"/>
            </a:xfrm>
            <a:prstGeom prst="plus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BART</a:t>
              </a:r>
              <a:endParaRPr/>
            </a:p>
          </p:txBody>
        </p:sp>
      </p:grpSp>
      <p:cxnSp>
        <p:nvCxnSpPr>
          <p:cNvPr id="173" name="Google Shape;173;p3"/>
          <p:cNvCxnSpPr>
            <a:endCxn id="172" idx="1"/>
          </p:cNvCxnSpPr>
          <p:nvPr/>
        </p:nvCxnSpPr>
        <p:spPr>
          <a:xfrm>
            <a:off x="7127700" y="2107064"/>
            <a:ext cx="750300" cy="584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3"/>
          <p:cNvCxnSpPr>
            <a:endCxn id="167" idx="1"/>
          </p:cNvCxnSpPr>
          <p:nvPr/>
        </p:nvCxnSpPr>
        <p:spPr>
          <a:xfrm flipH="1" rot="10800000">
            <a:off x="7111700" y="1497213"/>
            <a:ext cx="652800" cy="607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3"/>
          <p:cNvCxnSpPr>
            <a:stCxn id="172" idx="3"/>
            <a:endCxn id="169" idx="1"/>
          </p:cNvCxnSpPr>
          <p:nvPr/>
        </p:nvCxnSpPr>
        <p:spPr>
          <a:xfrm flipH="1" rot="10800000">
            <a:off x="9381147" y="2211164"/>
            <a:ext cx="1424700" cy="480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3"/>
          <p:cNvCxnSpPr/>
          <p:nvPr/>
        </p:nvCxnSpPr>
        <p:spPr>
          <a:xfrm>
            <a:off x="3260991" y="174816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"/>
          <p:cNvCxnSpPr>
            <a:stCxn id="163" idx="2"/>
          </p:cNvCxnSpPr>
          <p:nvPr/>
        </p:nvCxnSpPr>
        <p:spPr>
          <a:xfrm>
            <a:off x="3342397" y="1685155"/>
            <a:ext cx="255600" cy="818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3"/>
          <p:cNvCxnSpPr>
            <a:stCxn id="160" idx="2"/>
          </p:cNvCxnSpPr>
          <p:nvPr/>
        </p:nvCxnSpPr>
        <p:spPr>
          <a:xfrm>
            <a:off x="3342397" y="2490973"/>
            <a:ext cx="2568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"/>
          <p:cNvSpPr/>
          <p:nvPr/>
        </p:nvSpPr>
        <p:spPr>
          <a:xfrm>
            <a:off x="4266607" y="1613300"/>
            <a:ext cx="1506300" cy="96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WIKISQL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4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85" name="Google Shape;185;p4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186" name="Google Shape;18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4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188" name="Google Shape;188;p4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189" name="Google Shape;18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4"/>
          <p:cNvGrpSpPr/>
          <p:nvPr/>
        </p:nvGrpSpPr>
        <p:grpSpPr>
          <a:xfrm>
            <a:off x="711391" y="2482028"/>
            <a:ext cx="731381" cy="731381"/>
            <a:chOff x="-729321" y="2482028"/>
            <a:chExt cx="731381" cy="731381"/>
          </a:xfrm>
        </p:grpSpPr>
        <p:sp>
          <p:nvSpPr>
            <p:cNvPr id="191" name="Google Shape;191;p4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192" name="Google Shape;19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4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94" name="Google Shape;194;p4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195" name="Google Shape;195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4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97" name="Google Shape;197;p4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198" name="Google Shape;19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4"/>
          <p:cNvSpPr/>
          <p:nvPr/>
        </p:nvSpPr>
        <p:spPr>
          <a:xfrm rot="10800000">
            <a:off x="-46869" y="-7102097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201" name="Google Shape;201;p4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202" name="Google Shape;202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203" name="Google Shape;203;p4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04" name="Google Shape;204;p4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05" name="Google Shape;205;p4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06" name="Google Shape;206;p4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07" name="Google Shape;207;p4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208" name="Google Shape;208;p4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09" name="Google Shape;209;p4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210" name="Google Shape;210;p4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11" name="Google Shape;211;p4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3021773" y="267446"/>
            <a:ext cx="758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the Brain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689052" y="1680712"/>
            <a:ext cx="1223675" cy="12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524700" y="1877063"/>
            <a:ext cx="205306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9327518" y="1365411"/>
            <a:ext cx="1442625" cy="14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"/>
          <p:cNvSpPr txBox="1"/>
          <p:nvPr/>
        </p:nvSpPr>
        <p:spPr>
          <a:xfrm>
            <a:off x="9646350" y="2816125"/>
            <a:ext cx="1123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</a:rPr>
              <a:t>NMT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1679375" y="3341725"/>
            <a:ext cx="32430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Transformer based model by Google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Pretrained on translation of around 50 languages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5192425" y="3020100"/>
            <a:ext cx="32430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Bidirectional and Auto-Regressive Transformers (BART) model by Facebook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</a:rPr>
              <a:t>Utilizes both masked language modeling and denoising autoencoding objectives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8586738" y="3390900"/>
            <a:ext cx="32430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Neural network models used in machine translation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4965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5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225" name="Google Shape;225;p5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26" name="Google Shape;22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5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228" name="Google Shape;228;p5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229" name="Google Shape;22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5"/>
          <p:cNvGrpSpPr/>
          <p:nvPr/>
        </p:nvGrpSpPr>
        <p:grpSpPr>
          <a:xfrm>
            <a:off x="-779564" y="2482028"/>
            <a:ext cx="731381" cy="731381"/>
            <a:chOff x="-729321" y="2482028"/>
            <a:chExt cx="731381" cy="731381"/>
          </a:xfrm>
        </p:grpSpPr>
        <p:sp>
          <p:nvSpPr>
            <p:cNvPr id="231" name="Google Shape;231;p5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232" name="Google Shape;23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5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234" name="Google Shape;234;p5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235" name="Google Shape;23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5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237" name="Google Shape;237;p5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238" name="Google Shape;23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5"/>
          <p:cNvGrpSpPr/>
          <p:nvPr/>
        </p:nvGrpSpPr>
        <p:grpSpPr>
          <a:xfrm>
            <a:off x="711391" y="3691656"/>
            <a:ext cx="731381" cy="731381"/>
            <a:chOff x="-779559" y="3691656"/>
            <a:chExt cx="731381" cy="731381"/>
          </a:xfrm>
        </p:grpSpPr>
        <p:sp>
          <p:nvSpPr>
            <p:cNvPr id="240" name="Google Shape;240;p5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241" name="Google Shape;241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5"/>
          <p:cNvSpPr/>
          <p:nvPr/>
        </p:nvSpPr>
        <p:spPr>
          <a:xfrm rot="10800000">
            <a:off x="-46869" y="-5892469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 and gear with solid fill" id="243" name="Google Shape;243;p5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44" name="Google Shape;244;p5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45" name="Google Shape;245;p5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46" name="Google Shape;246;p5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47" name="Google Shape;247;p5">
            <a:hlinkClick action="ppaction://hlinksldjump"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248" name="Google Shape;248;p5">
            <a:hlinkClick action="ppaction://hlinksldjump"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49" name="Google Shape;249;p5">
            <a:hlinkClick action="ppaction://hlinksldjump" r:id="rId18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250" name="Google Shape;250;p5">
            <a:hlinkClick action="ppaction://hlinksldjump" r:id="rId19"/>
          </p:cNvPr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51" name="Google Shape;251;p5">
            <a:hlinkClick action="ppaction://hlinksldjump" r:id="rId21"/>
          </p:cNvPr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52" name="Google Shape;252;p5">
            <a:hlinkClick action="ppaction://hlinksldjump"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94598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 txBox="1"/>
          <p:nvPr/>
        </p:nvSpPr>
        <p:spPr>
          <a:xfrm>
            <a:off x="2486825" y="588625"/>
            <a:ext cx="84987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600">
                <a:solidFill>
                  <a:schemeClr val="lt1"/>
                </a:solidFill>
              </a:rPr>
              <a:t>What Happens When We Talk to Databases?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254" name="Google Shape;254;p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089450" y="2217650"/>
            <a:ext cx="5645300" cy="3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B6C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6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260" name="Google Shape;260;p6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61" name="Google Shape;26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6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263" name="Google Shape;263;p6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264" name="Google Shape;26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6"/>
          <p:cNvGrpSpPr/>
          <p:nvPr/>
        </p:nvGrpSpPr>
        <p:grpSpPr>
          <a:xfrm>
            <a:off x="-779564" y="2482028"/>
            <a:ext cx="731381" cy="731381"/>
            <a:chOff x="-729321" y="2482028"/>
            <a:chExt cx="731381" cy="731381"/>
          </a:xfrm>
        </p:grpSpPr>
        <p:sp>
          <p:nvSpPr>
            <p:cNvPr id="266" name="Google Shape;266;p6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267" name="Google Shape;26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6"/>
          <p:cNvGrpSpPr/>
          <p:nvPr/>
        </p:nvGrpSpPr>
        <p:grpSpPr>
          <a:xfrm>
            <a:off x="711391" y="4807154"/>
            <a:ext cx="731381" cy="731381"/>
            <a:chOff x="-731046" y="4807154"/>
            <a:chExt cx="731381" cy="731381"/>
          </a:xfrm>
        </p:grpSpPr>
        <p:sp>
          <p:nvSpPr>
            <p:cNvPr id="269" name="Google Shape;269;p6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270" name="Google Shape;27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6"/>
          <p:cNvGrpSpPr/>
          <p:nvPr/>
        </p:nvGrpSpPr>
        <p:grpSpPr>
          <a:xfrm>
            <a:off x="-781720" y="5969717"/>
            <a:ext cx="731381" cy="731381"/>
            <a:chOff x="-731477" y="5969717"/>
            <a:chExt cx="731381" cy="731381"/>
          </a:xfrm>
        </p:grpSpPr>
        <p:sp>
          <p:nvSpPr>
            <p:cNvPr id="272" name="Google Shape;272;p6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273" name="Google Shape;27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6"/>
          <p:cNvSpPr/>
          <p:nvPr/>
        </p:nvSpPr>
        <p:spPr>
          <a:xfrm rot="10800000">
            <a:off x="-46869" y="-4776971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6"/>
          <p:cNvGrpSpPr/>
          <p:nvPr/>
        </p:nvGrpSpPr>
        <p:grpSpPr>
          <a:xfrm>
            <a:off x="-781720" y="3691656"/>
            <a:ext cx="731381" cy="731381"/>
            <a:chOff x="-779559" y="3691656"/>
            <a:chExt cx="731381" cy="731381"/>
          </a:xfrm>
        </p:grpSpPr>
        <p:sp>
          <p:nvSpPr>
            <p:cNvPr id="276" name="Google Shape;276;p6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277" name="Google Shape;277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278" name="Google Shape;278;p6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79" name="Google Shape;279;p6">
            <a:hlinkClick action="ppaction://hlinksldjump" r:id="rId11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80" name="Google Shape;280;p6">
            <a:hlinkClick action="ppaction://hlinksldjump" r:id="rId12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81" name="Google Shape;281;p6">
            <a:hlinkClick action="ppaction://hlinksldjump" r:id="rId13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82" name="Google Shape;282;p6">
            <a:hlinkClick action="ppaction://hlinksldjump" r:id="rId14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283" name="Google Shape;283;p6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84" name="Google Shape;284;p6">
            <a:hlinkClick action="ppaction://hlinksldjump" r:id="rId17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 and gear with solid fill" id="285" name="Google Shape;285;p6">
            <a:hlinkClick action="ppaction://hlinksldjump"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286" name="Google Shape;286;p6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287" name="Google Shape;287;p6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90316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288" name="Google Shape;288;p6">
            <a:hlinkClick action="ppaction://hlinksldjump" r:id="rId24"/>
          </p:cNvPr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1415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 txBox="1"/>
          <p:nvPr/>
        </p:nvSpPr>
        <p:spPr>
          <a:xfrm>
            <a:off x="1067022" y="245563"/>
            <a:ext cx="10057956" cy="646331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120F3A"/>
                </a:solidFill>
                <a:latin typeface="Arial"/>
                <a:ea typeface="Arial"/>
                <a:cs typeface="Arial"/>
                <a:sym typeface="Arial"/>
              </a:rPr>
              <a:t>Can It Replace SQL Developers</a:t>
            </a:r>
            <a:endParaRPr b="1" sz="3600">
              <a:solidFill>
                <a:srgbClr val="120F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774407" y="5717821"/>
            <a:ext cx="7994719" cy="64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Google Shape;291;p6"/>
          <p:cNvGraphicFramePr/>
          <p:nvPr/>
        </p:nvGraphicFramePr>
        <p:xfrm>
          <a:off x="4766000" y="248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{298B79FE-1EFB-4926-9EF2-15B42AD039BB}</a:tableStyleId>
              </a:tblPr>
              <a:tblGrid>
                <a:gridCol w="1515825"/>
                <a:gridCol w="1515825"/>
                <a:gridCol w="1515825"/>
                <a:gridCol w="1515825"/>
              </a:tblGrid>
              <a:tr h="50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T5-Small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NMT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94.4%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0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METEOR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97.4%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E9E8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7"/>
          <p:cNvGrpSpPr/>
          <p:nvPr/>
        </p:nvGrpSpPr>
        <p:grpSpPr>
          <a:xfrm>
            <a:off x="-729753" y="156902"/>
            <a:ext cx="731381" cy="731381"/>
            <a:chOff x="-729753" y="156902"/>
            <a:chExt cx="731381" cy="731381"/>
          </a:xfrm>
        </p:grpSpPr>
        <p:sp>
          <p:nvSpPr>
            <p:cNvPr id="297" name="Google Shape;297;p7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ightbulb and gear with solid fill" id="298" name="Google Shape;29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7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300" name="Google Shape;300;p7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Flowchart with solid fill" id="301" name="Google Shape;30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" name="Google Shape;302;p7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303" name="Google Shape;303;p7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ears with solid fill" id="304" name="Google Shape;30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7"/>
          <p:cNvGrpSpPr/>
          <p:nvPr/>
        </p:nvGrpSpPr>
        <p:grpSpPr>
          <a:xfrm>
            <a:off x="-779559" y="4807154"/>
            <a:ext cx="731381" cy="731381"/>
            <a:chOff x="-731046" y="4807154"/>
            <a:chExt cx="731381" cy="731381"/>
          </a:xfrm>
        </p:grpSpPr>
        <p:sp>
          <p:nvSpPr>
            <p:cNvPr id="306" name="Google Shape;306;p7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search with solid fill" id="307" name="Google Shape;307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" name="Google Shape;308;p7"/>
          <p:cNvGrpSpPr/>
          <p:nvPr/>
        </p:nvGrpSpPr>
        <p:grpSpPr>
          <a:xfrm>
            <a:off x="711391" y="5969717"/>
            <a:ext cx="731381" cy="731381"/>
            <a:chOff x="-731477" y="5969717"/>
            <a:chExt cx="731381" cy="731381"/>
          </a:xfrm>
        </p:grpSpPr>
        <p:sp>
          <p:nvSpPr>
            <p:cNvPr id="309" name="Google Shape;309;p7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Reflection with solid fill" id="310" name="Google Shape;31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7"/>
          <p:cNvSpPr/>
          <p:nvPr/>
        </p:nvSpPr>
        <p:spPr>
          <a:xfrm rot="10800000">
            <a:off x="-46869" y="-3614409"/>
            <a:ext cx="1123950" cy="19899630"/>
          </a:xfrm>
          <a:custGeom>
            <a:rect b="b" l="l" r="r" t="t"/>
            <a:pathLst>
              <a:path extrusionOk="0" h="19899630" w="112395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7"/>
          <p:cNvGrpSpPr/>
          <p:nvPr/>
        </p:nvGrpSpPr>
        <p:grpSpPr>
          <a:xfrm>
            <a:off x="-733202" y="3691656"/>
            <a:ext cx="731381" cy="731381"/>
            <a:chOff x="-730615" y="3644591"/>
            <a:chExt cx="731381" cy="731381"/>
          </a:xfrm>
        </p:grpSpPr>
        <p:sp>
          <p:nvSpPr>
            <p:cNvPr id="313" name="Google Shape;313;p7"/>
            <p:cNvSpPr/>
            <p:nvPr/>
          </p:nvSpPr>
          <p:spPr>
            <a:xfrm>
              <a:off x="-730615" y="3644591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eriodic Graph with solid fill" id="314" name="Google Shape;314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684688" y="3661810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ghtbulb and gear with solid fill" id="315" name="Google Shape;315;p7">
            <a:hlinkClick action="ppaction://hlinksldjump"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with solid fill" id="316" name="Google Shape;316;p7">
            <a:hlinkClick action="ppaction://hlinksldjump"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17" name="Google Shape;317;p7">
            <a:hlinkClick action="ppaction://hlinksldjump"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s with solid fill" id="318" name="Google Shape;318;p7">
            <a:hlinkClick action="ppaction://hlinksldjump"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319" name="Google Shape;319;p7">
            <a:hlinkClick action="ppaction://hlinksldjump" r:id="rId17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lection with solid fill" id="320" name="Google Shape;320;p7">
            <a:hlinkClick action="ppaction://hlinksldjump" r:id="rId18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21" name="Google Shape;321;p7">
            <a:hlinkClick action="ppaction://hlinksldjump" r:id="rId19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5344" y="3723799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c Graph with solid fill" id="322" name="Google Shape;322;p7">
            <a:hlinkClick action="ppaction://hlinksldjump"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8925" y="3737584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323" name="Google Shape;323;p7">
            <a:hlinkClick action="ppaction://hlinksldjump" r:id="rId22"/>
          </p:cNvPr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42345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7"/>
          <p:cNvSpPr txBox="1"/>
          <p:nvPr/>
        </p:nvSpPr>
        <p:spPr>
          <a:xfrm>
            <a:off x="1572904" y="203371"/>
            <a:ext cx="9046193" cy="830997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120F3A"/>
                </a:solidFill>
                <a:latin typeface="Arial"/>
                <a:ea typeface="Arial"/>
                <a:cs typeface="Arial"/>
                <a:sym typeface="Arial"/>
              </a:rPr>
              <a:t>Reflections/conclusion</a:t>
            </a:r>
            <a:endParaRPr b="1" sz="4800">
              <a:solidFill>
                <a:srgbClr val="120F3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2024-04-20T06:39:08Z</dcterms:created>
  <dc:creator>Sudarshan_Paranjape_23161764 .</dc:creator>
</cp:coreProperties>
</file>