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8"/>
    </p:embeddedFont>
    <p:embeddedFont>
      <p:font typeface="Inter" panose="02000503000000020004" pitchFamily="2" charset="0"/>
      <p:regular r:id="rId19"/>
      <p:bold r:id="rId20"/>
      <p:italic r:id="rId21"/>
      <p:boldItalic r:id="rId22"/>
    </p:embeddedFont>
    <p:embeddedFont>
      <p:font typeface="Passion One" panose="02000506080000020004" pitchFamily="2" charset="77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44BF5D-A47B-4850-8FF2-C93A6ADEE8E7}">
  <a:tblStyle styleId="{FF44BF5D-A47B-4850-8FF2-C93A6ADEE8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9"/>
  </p:normalViewPr>
  <p:slideViewPr>
    <p:cSldViewPr snapToGrid="0">
      <p:cViewPr varScale="1">
        <p:scale>
          <a:sx n="152" d="100"/>
          <a:sy n="152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03e57503398284f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03e57503398284f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0e41359b2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30e41359b2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07b2360941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07b2360941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Boston students face a critical challenge: finding affordable, suitable housing near their universities.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Current search tools lack filters for university proximity and student-specific needs. </a:t>
            </a:r>
            <a:endParaRPr sz="1600">
              <a:solidFill>
                <a:schemeClr val="dk1"/>
              </a:solidFill>
            </a:endParaRPr>
          </a:p>
          <a:p>
            <a:pPr marL="9144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Our project aims to create a streamlined platform where students can search for housing based on:</a:t>
            </a:r>
            <a:endParaRPr sz="1600">
              <a:solidFill>
                <a:schemeClr val="dk1"/>
              </a:solidFill>
            </a:endParaRPr>
          </a:p>
          <a:p>
            <a:pPr marL="13716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University location.</a:t>
            </a:r>
            <a:endParaRPr sz="1600">
              <a:solidFill>
                <a:schemeClr val="dk1"/>
              </a:solidFill>
            </a:endParaRPr>
          </a:p>
          <a:p>
            <a:pPr marL="13716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Within desired radius around the university </a:t>
            </a:r>
            <a:endParaRPr sz="1600">
              <a:solidFill>
                <a:schemeClr val="dk1"/>
              </a:solidFill>
            </a:endParaRPr>
          </a:p>
          <a:p>
            <a:pPr marL="13716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Budget</a:t>
            </a:r>
            <a:endParaRPr sz="1600">
              <a:solidFill>
                <a:schemeClr val="dk1"/>
              </a:solidFill>
            </a:endParaRPr>
          </a:p>
          <a:p>
            <a:pPr marL="13716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living preferences.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07b2360941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07b2360941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Boston students face a critical challenge: finding affordable, suitable housing near their universities.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Current search tools lack filters for university proximity and student-specific needs. </a:t>
            </a:r>
            <a:endParaRPr sz="1600">
              <a:solidFill>
                <a:schemeClr val="dk1"/>
              </a:solidFill>
            </a:endParaRPr>
          </a:p>
          <a:p>
            <a:pPr marL="9144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Our project aims to create a streamlined platform where students can search for housing based on:</a:t>
            </a:r>
            <a:endParaRPr sz="1600">
              <a:solidFill>
                <a:schemeClr val="dk1"/>
              </a:solidFill>
            </a:endParaRPr>
          </a:p>
          <a:p>
            <a:pPr marL="13716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University location.</a:t>
            </a:r>
            <a:endParaRPr sz="1600">
              <a:solidFill>
                <a:schemeClr val="dk1"/>
              </a:solidFill>
            </a:endParaRPr>
          </a:p>
          <a:p>
            <a:pPr marL="13716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Within desired radius around the university </a:t>
            </a:r>
            <a:endParaRPr sz="1600">
              <a:solidFill>
                <a:schemeClr val="dk1"/>
              </a:solidFill>
            </a:endParaRPr>
          </a:p>
          <a:p>
            <a:pPr marL="13716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Budget</a:t>
            </a:r>
            <a:endParaRPr sz="1600">
              <a:solidFill>
                <a:schemeClr val="dk1"/>
              </a:solidFill>
            </a:endParaRPr>
          </a:p>
          <a:p>
            <a:pPr marL="13716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living preferences.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0e41359b2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30e41359b2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Boston students face a critical challenge: finding affordable, suitable housing near their universities.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Current search tools lack filters for university proximity and student-specific needs. </a:t>
            </a:r>
            <a:endParaRPr sz="1600">
              <a:solidFill>
                <a:schemeClr val="dk1"/>
              </a:solidFill>
            </a:endParaRPr>
          </a:p>
          <a:p>
            <a:pPr marL="9144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Our project aims to create a streamlined platform where students can search for housing based on:</a:t>
            </a:r>
            <a:endParaRPr sz="1600">
              <a:solidFill>
                <a:schemeClr val="dk1"/>
              </a:solidFill>
            </a:endParaRPr>
          </a:p>
          <a:p>
            <a:pPr marL="13716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University location.</a:t>
            </a:r>
            <a:endParaRPr sz="1600">
              <a:solidFill>
                <a:schemeClr val="dk1"/>
              </a:solidFill>
            </a:endParaRPr>
          </a:p>
          <a:p>
            <a:pPr marL="13716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Within desired radius around the university </a:t>
            </a:r>
            <a:endParaRPr sz="1600">
              <a:solidFill>
                <a:schemeClr val="dk1"/>
              </a:solidFill>
            </a:endParaRPr>
          </a:p>
          <a:p>
            <a:pPr marL="13716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Budget</a:t>
            </a:r>
            <a:endParaRPr sz="1600">
              <a:solidFill>
                <a:schemeClr val="dk1"/>
              </a:solidFill>
            </a:endParaRPr>
          </a:p>
          <a:p>
            <a:pPr marL="13716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living preferences.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307ed2fdfc0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307ed2fdfc0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Boston students face a critical challenge: finding affordable, suitable housing near their universities.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Current search tools lack filters for university proximity and student-specific needs. </a:t>
            </a:r>
            <a:endParaRPr sz="1600">
              <a:solidFill>
                <a:schemeClr val="dk1"/>
              </a:solidFill>
            </a:endParaRPr>
          </a:p>
          <a:p>
            <a:pPr marL="9144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Our project aims to create a streamlined platform where students can search for housing based on:</a:t>
            </a:r>
            <a:endParaRPr sz="1600">
              <a:solidFill>
                <a:schemeClr val="dk1"/>
              </a:solidFill>
            </a:endParaRPr>
          </a:p>
          <a:p>
            <a:pPr marL="13716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University location.</a:t>
            </a:r>
            <a:endParaRPr sz="1600">
              <a:solidFill>
                <a:schemeClr val="dk1"/>
              </a:solidFill>
            </a:endParaRPr>
          </a:p>
          <a:p>
            <a:pPr marL="13716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Within desired radius around the university </a:t>
            </a:r>
            <a:endParaRPr sz="1600">
              <a:solidFill>
                <a:schemeClr val="dk1"/>
              </a:solidFill>
            </a:endParaRPr>
          </a:p>
          <a:p>
            <a:pPr marL="13716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Budget</a:t>
            </a:r>
            <a:endParaRPr sz="1600">
              <a:solidFill>
                <a:schemeClr val="dk1"/>
              </a:solidFill>
            </a:endParaRPr>
          </a:p>
          <a:p>
            <a:pPr marL="13716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living preferences.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07b2360941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07b2360941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Boston students face a critical challenge: finding affordable, suitable housing near their universities.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Current search tools lack filters for university proximity and student-specific needs. </a:t>
            </a:r>
            <a:endParaRPr sz="1600">
              <a:solidFill>
                <a:schemeClr val="dk1"/>
              </a:solidFill>
            </a:endParaRPr>
          </a:p>
          <a:p>
            <a:pPr marL="9144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Our project aims to create a streamlined platform where students can search for housing based on:</a:t>
            </a:r>
            <a:endParaRPr sz="1600">
              <a:solidFill>
                <a:schemeClr val="dk1"/>
              </a:solidFill>
            </a:endParaRPr>
          </a:p>
          <a:p>
            <a:pPr marL="13716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University location.</a:t>
            </a:r>
            <a:endParaRPr sz="1600">
              <a:solidFill>
                <a:schemeClr val="dk1"/>
              </a:solidFill>
            </a:endParaRPr>
          </a:p>
          <a:p>
            <a:pPr marL="13716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Within desired radius around the university </a:t>
            </a:r>
            <a:endParaRPr sz="1600">
              <a:solidFill>
                <a:schemeClr val="dk1"/>
              </a:solidFill>
            </a:endParaRPr>
          </a:p>
          <a:p>
            <a:pPr marL="13716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Budget</a:t>
            </a:r>
            <a:endParaRPr sz="1600">
              <a:solidFill>
                <a:schemeClr val="dk1"/>
              </a:solidFill>
            </a:endParaRPr>
          </a:p>
          <a:p>
            <a:pPr marL="13716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living preferences.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0e7262119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0e7262119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e20d9cf87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e20d9cf87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0e72621193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0e72621193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0e72621193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30e72621193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03e57503398284f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03e57503398284f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545187" y="2539113"/>
            <a:ext cx="2909077" cy="290907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7073900" y="4334213"/>
            <a:ext cx="2909077" cy="290907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90650" y="-73963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488469" y="990668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31847" y="3177967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2700000">
            <a:off x="8734960" y="342095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-2700000">
            <a:off x="8734956" y="47086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2700000">
            <a:off x="3258027" y="2948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-2700000">
            <a:off x="2091794" y="465430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2700000">
            <a:off x="266135" y="189449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495722" y="171242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5548472" y="4814317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14850" y="1577788"/>
            <a:ext cx="5514300" cy="17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430150" y="3547500"/>
            <a:ext cx="4283700" cy="45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 idx="2"/>
          </p:nvPr>
        </p:nvSpPr>
        <p:spPr>
          <a:xfrm>
            <a:off x="6938575" y="552675"/>
            <a:ext cx="1492200" cy="450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>
            <a:spLocks noGrp="1"/>
          </p:cNvSpPr>
          <p:nvPr>
            <p:ph type="title" hasCustomPrompt="1"/>
          </p:nvPr>
        </p:nvSpPr>
        <p:spPr>
          <a:xfrm>
            <a:off x="4811950" y="1776350"/>
            <a:ext cx="30954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2" name="Google Shape;122;p11"/>
          <p:cNvSpPr txBox="1">
            <a:spLocks noGrp="1"/>
          </p:cNvSpPr>
          <p:nvPr>
            <p:ph type="subTitle" idx="1"/>
          </p:nvPr>
        </p:nvSpPr>
        <p:spPr>
          <a:xfrm>
            <a:off x="4811950" y="2864350"/>
            <a:ext cx="3095400" cy="5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-858351" y="1447575"/>
            <a:ext cx="2352930" cy="235293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1"/>
          <p:cNvSpPr/>
          <p:nvPr/>
        </p:nvSpPr>
        <p:spPr>
          <a:xfrm rot="10800000">
            <a:off x="5910838" y="424151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1"/>
          <p:cNvSpPr/>
          <p:nvPr/>
        </p:nvSpPr>
        <p:spPr>
          <a:xfrm>
            <a:off x="2888113" y="1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1"/>
          <p:cNvSpPr/>
          <p:nvPr/>
        </p:nvSpPr>
        <p:spPr>
          <a:xfrm>
            <a:off x="7996032" y="-1493732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1"/>
          <p:cNvSpPr/>
          <p:nvPr/>
        </p:nvSpPr>
        <p:spPr>
          <a:xfrm>
            <a:off x="-1137174" y="539498"/>
            <a:ext cx="1666787" cy="1666787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1"/>
          <p:cNvSpPr/>
          <p:nvPr/>
        </p:nvSpPr>
        <p:spPr>
          <a:xfrm rot="-2700000">
            <a:off x="1710897" y="21904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1"/>
          <p:cNvSpPr/>
          <p:nvPr/>
        </p:nvSpPr>
        <p:spPr>
          <a:xfrm rot="-2700000">
            <a:off x="3529106" y="475800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1"/>
          <p:cNvSpPr/>
          <p:nvPr/>
        </p:nvSpPr>
        <p:spPr>
          <a:xfrm rot="-2700000">
            <a:off x="8797665" y="263482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1"/>
          <p:cNvSpPr/>
          <p:nvPr/>
        </p:nvSpPr>
        <p:spPr>
          <a:xfrm rot="-2700000">
            <a:off x="313323" y="443828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1"/>
          <p:cNvSpPr/>
          <p:nvPr/>
        </p:nvSpPr>
        <p:spPr>
          <a:xfrm rot="-2700000">
            <a:off x="6748206" y="21906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1"/>
          <p:cNvSpPr/>
          <p:nvPr/>
        </p:nvSpPr>
        <p:spPr>
          <a:xfrm>
            <a:off x="8528260" y="463265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/>
          <p:nvPr/>
        </p:nvSpPr>
        <p:spPr>
          <a:xfrm rot="5400000">
            <a:off x="7838850" y="240056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-440256" y="4736368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3"/>
          <p:cNvSpPr/>
          <p:nvPr/>
        </p:nvSpPr>
        <p:spPr>
          <a:xfrm rot="-2700000">
            <a:off x="6590706" y="2449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/>
          <p:nvPr/>
        </p:nvSpPr>
        <p:spPr>
          <a:xfrm rot="-2700000">
            <a:off x="380690" y="47085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3"/>
          <p:cNvSpPr/>
          <p:nvPr/>
        </p:nvSpPr>
        <p:spPr>
          <a:xfrm rot="-2700000">
            <a:off x="225873" y="377113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3"/>
          <p:cNvSpPr/>
          <p:nvPr/>
        </p:nvSpPr>
        <p:spPr>
          <a:xfrm rot="-2700000">
            <a:off x="5154256" y="48552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8680385" y="168928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/>
          <p:nvPr/>
        </p:nvSpPr>
        <p:spPr>
          <a:xfrm rot="10800000">
            <a:off x="2828100" y="4740087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8635807" y="-422119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" name="Google Shape;148;p14"/>
          <p:cNvGrpSpPr/>
          <p:nvPr/>
        </p:nvGrpSpPr>
        <p:grpSpPr>
          <a:xfrm>
            <a:off x="-306292" y="912466"/>
            <a:ext cx="901968" cy="901968"/>
            <a:chOff x="1350404" y="-3124999"/>
            <a:chExt cx="1570279" cy="1570279"/>
          </a:xfrm>
        </p:grpSpPr>
        <p:sp>
          <p:nvSpPr>
            <p:cNvPr id="149" name="Google Shape;149;p14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14"/>
          <p:cNvSpPr/>
          <p:nvPr/>
        </p:nvSpPr>
        <p:spPr>
          <a:xfrm rot="-2700000">
            <a:off x="163372" y="386774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/>
          <p:nvPr/>
        </p:nvSpPr>
        <p:spPr>
          <a:xfrm rot="-2700000">
            <a:off x="8758815" y="463242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/>
          <p:nvPr/>
        </p:nvSpPr>
        <p:spPr>
          <a:xfrm rot="-2700000">
            <a:off x="8758810" y="23408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4"/>
          <p:cNvSpPr/>
          <p:nvPr/>
        </p:nvSpPr>
        <p:spPr>
          <a:xfrm rot="-2700000">
            <a:off x="4503356" y="1831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4"/>
          <p:cNvSpPr/>
          <p:nvPr/>
        </p:nvSpPr>
        <p:spPr>
          <a:xfrm>
            <a:off x="2473085" y="474008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8114384" y="-1111841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5"/>
          <p:cNvSpPr/>
          <p:nvPr/>
        </p:nvSpPr>
        <p:spPr>
          <a:xfrm rot="-5400000">
            <a:off x="-505187" y="4507042"/>
            <a:ext cx="1686418" cy="729495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/>
          <p:nvPr/>
        </p:nvSpPr>
        <p:spPr>
          <a:xfrm rot="-2700000">
            <a:off x="6938847" y="19164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/>
          <p:nvPr/>
        </p:nvSpPr>
        <p:spPr>
          <a:xfrm rot="-2700000">
            <a:off x="261981" y="15016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/>
          <p:nvPr/>
        </p:nvSpPr>
        <p:spPr>
          <a:xfrm rot="-2700000">
            <a:off x="2929690" y="2449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5"/>
          <p:cNvSpPr/>
          <p:nvPr/>
        </p:nvSpPr>
        <p:spPr>
          <a:xfrm rot="-2700000">
            <a:off x="2487873" y="480314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/>
          <p:nvPr/>
        </p:nvSpPr>
        <p:spPr>
          <a:xfrm rot="-2700000">
            <a:off x="8776281" y="23133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8628160" y="466505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/>
          <p:nvPr/>
        </p:nvSpPr>
        <p:spPr>
          <a:xfrm rot="10800000">
            <a:off x="-301514" y="4251263"/>
            <a:ext cx="2375939" cy="1027762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6"/>
          <p:cNvSpPr/>
          <p:nvPr/>
        </p:nvSpPr>
        <p:spPr>
          <a:xfrm rot="5400000">
            <a:off x="7635986" y="1281863"/>
            <a:ext cx="2375939" cy="1027762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6"/>
          <p:cNvSpPr/>
          <p:nvPr/>
        </p:nvSpPr>
        <p:spPr>
          <a:xfrm rot="-2700000">
            <a:off x="8835447" y="377704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6"/>
          <p:cNvSpPr/>
          <p:nvPr/>
        </p:nvSpPr>
        <p:spPr>
          <a:xfrm rot="-2700000">
            <a:off x="370806" y="47085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6"/>
          <p:cNvSpPr/>
          <p:nvPr/>
        </p:nvSpPr>
        <p:spPr>
          <a:xfrm rot="-2700000">
            <a:off x="8641290" y="46323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6"/>
          <p:cNvSpPr/>
          <p:nvPr/>
        </p:nvSpPr>
        <p:spPr>
          <a:xfrm rot="-2700000">
            <a:off x="4342373" y="482328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6"/>
          <p:cNvSpPr/>
          <p:nvPr/>
        </p:nvSpPr>
        <p:spPr>
          <a:xfrm rot="-2700000">
            <a:off x="6710306" y="19513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222685" y="278948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1_2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/>
          <p:nvPr/>
        </p:nvSpPr>
        <p:spPr>
          <a:xfrm>
            <a:off x="7809084" y="4007584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-1593743" y="1791593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7"/>
          <p:cNvSpPr/>
          <p:nvPr/>
        </p:nvSpPr>
        <p:spPr>
          <a:xfrm rot="-2700000">
            <a:off x="208147" y="56792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7"/>
          <p:cNvSpPr/>
          <p:nvPr/>
        </p:nvSpPr>
        <p:spPr>
          <a:xfrm rot="-2700000">
            <a:off x="547506" y="463242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7"/>
          <p:cNvSpPr/>
          <p:nvPr/>
        </p:nvSpPr>
        <p:spPr>
          <a:xfrm rot="-2700000">
            <a:off x="8089790" y="22572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 rot="-2700000">
            <a:off x="4891398" y="463243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/>
          <p:nvPr/>
        </p:nvSpPr>
        <p:spPr>
          <a:xfrm rot="-2700000">
            <a:off x="8784281" y="270473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4423435" y="20165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1_1_1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-995441" y="4347584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6570050" y="5"/>
            <a:ext cx="1320889" cy="571378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8"/>
          <p:cNvSpPr/>
          <p:nvPr/>
        </p:nvSpPr>
        <p:spPr>
          <a:xfrm rot="-2700000">
            <a:off x="348672" y="376089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8"/>
          <p:cNvSpPr/>
          <p:nvPr/>
        </p:nvSpPr>
        <p:spPr>
          <a:xfrm rot="-2700000">
            <a:off x="154531" y="7176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8"/>
          <p:cNvSpPr/>
          <p:nvPr/>
        </p:nvSpPr>
        <p:spPr>
          <a:xfrm rot="-2700000">
            <a:off x="5835865" y="21704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8"/>
          <p:cNvSpPr/>
          <p:nvPr/>
        </p:nvSpPr>
        <p:spPr>
          <a:xfrm rot="-2700000">
            <a:off x="8076748" y="48178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8"/>
          <p:cNvSpPr/>
          <p:nvPr/>
        </p:nvSpPr>
        <p:spPr>
          <a:xfrm rot="-2700000">
            <a:off x="3131756" y="48178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8756660" y="212113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" name="Google Shape;198;p18"/>
          <p:cNvGrpSpPr/>
          <p:nvPr/>
        </p:nvGrpSpPr>
        <p:grpSpPr>
          <a:xfrm>
            <a:off x="8629633" y="4002066"/>
            <a:ext cx="901968" cy="901968"/>
            <a:chOff x="1350404" y="-3124999"/>
            <a:chExt cx="1570279" cy="1570279"/>
          </a:xfrm>
        </p:grpSpPr>
        <p:sp>
          <p:nvSpPr>
            <p:cNvPr id="199" name="Google Shape;199;p18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>
            <a:spLocks noGrp="1"/>
          </p:cNvSpPr>
          <p:nvPr>
            <p:ph type="subTitle" idx="1"/>
          </p:nvPr>
        </p:nvSpPr>
        <p:spPr>
          <a:xfrm>
            <a:off x="4938050" y="2727754"/>
            <a:ext cx="3346200" cy="8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body" idx="1"/>
          </p:nvPr>
        </p:nvSpPr>
        <p:spPr>
          <a:xfrm>
            <a:off x="720000" y="1071300"/>
            <a:ext cx="3472200" cy="15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■"/>
              <a:defRPr sz="1200"/>
            </a:lvl9pPr>
          </a:lstStyle>
          <a:p>
            <a:endParaRPr/>
          </a:p>
        </p:txBody>
      </p:sp>
      <p:sp>
        <p:nvSpPr>
          <p:cNvPr id="209" name="Google Shape;209;p20"/>
          <p:cNvSpPr/>
          <p:nvPr/>
        </p:nvSpPr>
        <p:spPr>
          <a:xfrm rot="5400000">
            <a:off x="7832400" y="2002737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 rot="-5400000">
            <a:off x="-780350" y="388331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4595782" y="-1767482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" name="Google Shape;212;p20"/>
          <p:cNvGrpSpPr/>
          <p:nvPr/>
        </p:nvGrpSpPr>
        <p:grpSpPr>
          <a:xfrm>
            <a:off x="-351142" y="3098441"/>
            <a:ext cx="901968" cy="901968"/>
            <a:chOff x="1350404" y="-3124999"/>
            <a:chExt cx="1570279" cy="1570279"/>
          </a:xfrm>
        </p:grpSpPr>
        <p:sp>
          <p:nvSpPr>
            <p:cNvPr id="213" name="Google Shape;213;p20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20"/>
          <p:cNvSpPr/>
          <p:nvPr/>
        </p:nvSpPr>
        <p:spPr>
          <a:xfrm rot="-2700000">
            <a:off x="8806335" y="383467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0"/>
          <p:cNvSpPr/>
          <p:nvPr/>
        </p:nvSpPr>
        <p:spPr>
          <a:xfrm rot="-2700000">
            <a:off x="4268506" y="13402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0"/>
          <p:cNvSpPr/>
          <p:nvPr/>
        </p:nvSpPr>
        <p:spPr>
          <a:xfrm rot="-2700000">
            <a:off x="2882565" y="470115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0"/>
          <p:cNvSpPr/>
          <p:nvPr/>
        </p:nvSpPr>
        <p:spPr>
          <a:xfrm rot="-2700000">
            <a:off x="8542623" y="56793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0"/>
          <p:cNvSpPr/>
          <p:nvPr/>
        </p:nvSpPr>
        <p:spPr>
          <a:xfrm rot="-2700000">
            <a:off x="7004456" y="482328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0"/>
          <p:cNvSpPr/>
          <p:nvPr/>
        </p:nvSpPr>
        <p:spPr>
          <a:xfrm>
            <a:off x="271510" y="67153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-1626298" y="2598094"/>
            <a:ext cx="3114423" cy="3114423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7191750" y="-13688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59972" y="74345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-2700000">
            <a:off x="4446660" y="20412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2700000">
            <a:off x="8603477" y="25031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2700000">
            <a:off x="2404760" y="476165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2700000">
            <a:off x="6853619" y="463243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848072" y="439673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3151900" y="1636350"/>
            <a:ext cx="4150500" cy="130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 hasCustomPrompt="1"/>
          </p:nvPr>
        </p:nvSpPr>
        <p:spPr>
          <a:xfrm>
            <a:off x="1475300" y="1690000"/>
            <a:ext cx="1294500" cy="90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1"/>
          </p:nvPr>
        </p:nvSpPr>
        <p:spPr>
          <a:xfrm>
            <a:off x="3151900" y="3080475"/>
            <a:ext cx="3124800" cy="69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_1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body" idx="1"/>
          </p:nvPr>
        </p:nvSpPr>
        <p:spPr>
          <a:xfrm>
            <a:off x="720000" y="1071300"/>
            <a:ext cx="7704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Darker Grotesque SemiBold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■"/>
              <a:defRPr sz="1200"/>
            </a:lvl9pPr>
          </a:lstStyle>
          <a:p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-1044276" y="4195475"/>
            <a:ext cx="2250256" cy="2250256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1"/>
          <p:cNvSpPr/>
          <p:nvPr/>
        </p:nvSpPr>
        <p:spPr>
          <a:xfrm rot="-2700000">
            <a:off x="4115847" y="22572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1"/>
          <p:cNvSpPr/>
          <p:nvPr/>
        </p:nvSpPr>
        <p:spPr>
          <a:xfrm rot="-2700000">
            <a:off x="339181" y="345560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1"/>
          <p:cNvSpPr/>
          <p:nvPr/>
        </p:nvSpPr>
        <p:spPr>
          <a:xfrm rot="-2700000">
            <a:off x="238798" y="66273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5901035" y="47448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504906" y="4603993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7100824" y="-1702700"/>
            <a:ext cx="2250256" cy="2250256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1"/>
          <p:cNvSpPr/>
          <p:nvPr/>
        </p:nvSpPr>
        <p:spPr>
          <a:xfrm rot="-2700000">
            <a:off x="8780806" y="457908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1"/>
          <p:cNvSpPr/>
          <p:nvPr/>
        </p:nvSpPr>
        <p:spPr>
          <a:xfrm>
            <a:off x="8734110" y="8249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subTitle" idx="1"/>
          </p:nvPr>
        </p:nvSpPr>
        <p:spPr>
          <a:xfrm>
            <a:off x="3780475" y="1545650"/>
            <a:ext cx="465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ubTitle" idx="2"/>
          </p:nvPr>
        </p:nvSpPr>
        <p:spPr>
          <a:xfrm>
            <a:off x="3780475" y="1212500"/>
            <a:ext cx="465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subTitle" idx="3"/>
          </p:nvPr>
        </p:nvSpPr>
        <p:spPr>
          <a:xfrm>
            <a:off x="3780475" y="2716013"/>
            <a:ext cx="465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4"/>
          </p:nvPr>
        </p:nvSpPr>
        <p:spPr>
          <a:xfrm>
            <a:off x="3780475" y="2382863"/>
            <a:ext cx="465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5"/>
          </p:nvPr>
        </p:nvSpPr>
        <p:spPr>
          <a:xfrm>
            <a:off x="3780475" y="3886375"/>
            <a:ext cx="465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6"/>
          </p:nvPr>
        </p:nvSpPr>
        <p:spPr>
          <a:xfrm>
            <a:off x="3780475" y="3553225"/>
            <a:ext cx="465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-1159675" y="3421300"/>
            <a:ext cx="2592501" cy="2592501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4591750" y="-412263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2"/>
          <p:cNvSpPr/>
          <p:nvPr/>
        </p:nvSpPr>
        <p:spPr>
          <a:xfrm rot="-2700000">
            <a:off x="8806072" y="412724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2"/>
          <p:cNvSpPr/>
          <p:nvPr/>
        </p:nvSpPr>
        <p:spPr>
          <a:xfrm rot="-2700000">
            <a:off x="8737815" y="56792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2"/>
          <p:cNvSpPr/>
          <p:nvPr/>
        </p:nvSpPr>
        <p:spPr>
          <a:xfrm rot="-2700000">
            <a:off x="2888948" y="474213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2"/>
          <p:cNvSpPr/>
          <p:nvPr/>
        </p:nvSpPr>
        <p:spPr>
          <a:xfrm rot="-2700000">
            <a:off x="180556" y="2793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346285" y="225305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0" name="Google Shape;250;p22"/>
          <p:cNvGrpSpPr/>
          <p:nvPr/>
        </p:nvGrpSpPr>
        <p:grpSpPr>
          <a:xfrm>
            <a:off x="4121021" y="-456934"/>
            <a:ext cx="901968" cy="901968"/>
            <a:chOff x="1350404" y="-3124999"/>
            <a:chExt cx="1570279" cy="1570279"/>
          </a:xfrm>
        </p:grpSpPr>
        <p:sp>
          <p:nvSpPr>
            <p:cNvPr id="251" name="Google Shape;251;p22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2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>
            <a:spLocks noGrp="1"/>
          </p:cNvSpPr>
          <p:nvPr>
            <p:ph type="subTitle" idx="1"/>
          </p:nvPr>
        </p:nvSpPr>
        <p:spPr>
          <a:xfrm>
            <a:off x="1647700" y="1527800"/>
            <a:ext cx="622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title" idx="2" hasCustomPrompt="1"/>
          </p:nvPr>
        </p:nvSpPr>
        <p:spPr>
          <a:xfrm>
            <a:off x="796200" y="1270850"/>
            <a:ext cx="731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3"/>
          </p:nvPr>
        </p:nvSpPr>
        <p:spPr>
          <a:xfrm>
            <a:off x="1647700" y="11946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4"/>
          </p:nvPr>
        </p:nvSpPr>
        <p:spPr>
          <a:xfrm>
            <a:off x="1647700" y="2392800"/>
            <a:ext cx="622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title" idx="5" hasCustomPrompt="1"/>
          </p:nvPr>
        </p:nvSpPr>
        <p:spPr>
          <a:xfrm>
            <a:off x="796200" y="2135850"/>
            <a:ext cx="731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23"/>
          <p:cNvSpPr txBox="1">
            <a:spLocks noGrp="1"/>
          </p:cNvSpPr>
          <p:nvPr>
            <p:ph type="subTitle" idx="6"/>
          </p:nvPr>
        </p:nvSpPr>
        <p:spPr>
          <a:xfrm>
            <a:off x="1647700" y="20596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7"/>
          </p:nvPr>
        </p:nvSpPr>
        <p:spPr>
          <a:xfrm>
            <a:off x="1647700" y="3257800"/>
            <a:ext cx="622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3"/>
          <p:cNvSpPr txBox="1">
            <a:spLocks noGrp="1"/>
          </p:cNvSpPr>
          <p:nvPr>
            <p:ph type="title" idx="8" hasCustomPrompt="1"/>
          </p:nvPr>
        </p:nvSpPr>
        <p:spPr>
          <a:xfrm>
            <a:off x="796200" y="3000850"/>
            <a:ext cx="731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23"/>
          <p:cNvSpPr txBox="1">
            <a:spLocks noGrp="1"/>
          </p:cNvSpPr>
          <p:nvPr>
            <p:ph type="subTitle" idx="9"/>
          </p:nvPr>
        </p:nvSpPr>
        <p:spPr>
          <a:xfrm>
            <a:off x="1647700" y="29246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subTitle" idx="13"/>
          </p:nvPr>
        </p:nvSpPr>
        <p:spPr>
          <a:xfrm>
            <a:off x="1647700" y="4122800"/>
            <a:ext cx="622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3"/>
          <p:cNvSpPr txBox="1">
            <a:spLocks noGrp="1"/>
          </p:cNvSpPr>
          <p:nvPr>
            <p:ph type="title" idx="14" hasCustomPrompt="1"/>
          </p:nvPr>
        </p:nvSpPr>
        <p:spPr>
          <a:xfrm>
            <a:off x="796200" y="3865850"/>
            <a:ext cx="731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8" name="Google Shape;268;p23"/>
          <p:cNvSpPr txBox="1">
            <a:spLocks noGrp="1"/>
          </p:cNvSpPr>
          <p:nvPr>
            <p:ph type="subTitle" idx="15"/>
          </p:nvPr>
        </p:nvSpPr>
        <p:spPr>
          <a:xfrm>
            <a:off x="1647700" y="37896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-1584350" y="287197"/>
            <a:ext cx="2181807" cy="218180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3"/>
          <p:cNvSpPr/>
          <p:nvPr/>
        </p:nvSpPr>
        <p:spPr>
          <a:xfrm rot="5400000">
            <a:off x="7650425" y="374796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1" name="Google Shape;271;p23"/>
          <p:cNvGrpSpPr/>
          <p:nvPr/>
        </p:nvGrpSpPr>
        <p:grpSpPr>
          <a:xfrm>
            <a:off x="7809396" y="3638666"/>
            <a:ext cx="901968" cy="901968"/>
            <a:chOff x="1350404" y="-3124999"/>
            <a:chExt cx="1570279" cy="1570279"/>
          </a:xfrm>
        </p:grpSpPr>
        <p:sp>
          <p:nvSpPr>
            <p:cNvPr id="272" name="Google Shape;272;p23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23"/>
          <p:cNvSpPr/>
          <p:nvPr/>
        </p:nvSpPr>
        <p:spPr>
          <a:xfrm rot="-2700000">
            <a:off x="242648" y="432258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3"/>
          <p:cNvSpPr/>
          <p:nvPr/>
        </p:nvSpPr>
        <p:spPr>
          <a:xfrm rot="-2700000">
            <a:off x="5260819" y="484103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251447" y="81075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3"/>
          <p:cNvSpPr/>
          <p:nvPr/>
        </p:nvSpPr>
        <p:spPr>
          <a:xfrm rot="-2700000">
            <a:off x="8687852" y="25622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3"/>
          <p:cNvSpPr/>
          <p:nvPr/>
        </p:nvSpPr>
        <p:spPr>
          <a:xfrm rot="-2700000">
            <a:off x="4121110" y="10237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>
            <a:spLocks noGrp="1"/>
          </p:cNvSpPr>
          <p:nvPr>
            <p:ph type="subTitle" idx="1"/>
          </p:nvPr>
        </p:nvSpPr>
        <p:spPr>
          <a:xfrm>
            <a:off x="719975" y="154735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ubTitle" idx="2"/>
          </p:nvPr>
        </p:nvSpPr>
        <p:spPr>
          <a:xfrm>
            <a:off x="719975" y="120850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5" name="Google Shape;285;p24"/>
          <p:cNvSpPr txBox="1">
            <a:spLocks noGrp="1"/>
          </p:cNvSpPr>
          <p:nvPr>
            <p:ph type="subTitle" idx="3"/>
          </p:nvPr>
        </p:nvSpPr>
        <p:spPr>
          <a:xfrm>
            <a:off x="719975" y="2715875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4"/>
          <p:cNvSpPr txBox="1">
            <a:spLocks noGrp="1"/>
          </p:cNvSpPr>
          <p:nvPr>
            <p:ph type="subTitle" idx="4"/>
          </p:nvPr>
        </p:nvSpPr>
        <p:spPr>
          <a:xfrm>
            <a:off x="719975" y="2377025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7" name="Google Shape;287;p24"/>
          <p:cNvSpPr txBox="1">
            <a:spLocks noGrp="1"/>
          </p:cNvSpPr>
          <p:nvPr>
            <p:ph type="subTitle" idx="5"/>
          </p:nvPr>
        </p:nvSpPr>
        <p:spPr>
          <a:xfrm>
            <a:off x="719975" y="388440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4"/>
          <p:cNvSpPr txBox="1">
            <a:spLocks noGrp="1"/>
          </p:cNvSpPr>
          <p:nvPr>
            <p:ph type="subTitle" idx="6"/>
          </p:nvPr>
        </p:nvSpPr>
        <p:spPr>
          <a:xfrm>
            <a:off x="719975" y="354555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9" name="Google Shape;289;p24"/>
          <p:cNvSpPr txBox="1">
            <a:spLocks noGrp="1"/>
          </p:cNvSpPr>
          <p:nvPr>
            <p:ph type="subTitle" idx="7"/>
          </p:nvPr>
        </p:nvSpPr>
        <p:spPr>
          <a:xfrm>
            <a:off x="4699375" y="154735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4"/>
          <p:cNvSpPr txBox="1">
            <a:spLocks noGrp="1"/>
          </p:cNvSpPr>
          <p:nvPr>
            <p:ph type="subTitle" idx="8"/>
          </p:nvPr>
        </p:nvSpPr>
        <p:spPr>
          <a:xfrm>
            <a:off x="4699375" y="120850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1" name="Google Shape;291;p24"/>
          <p:cNvSpPr txBox="1">
            <a:spLocks noGrp="1"/>
          </p:cNvSpPr>
          <p:nvPr>
            <p:ph type="subTitle" idx="9"/>
          </p:nvPr>
        </p:nvSpPr>
        <p:spPr>
          <a:xfrm>
            <a:off x="4699375" y="2715875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4"/>
          <p:cNvSpPr txBox="1">
            <a:spLocks noGrp="1"/>
          </p:cNvSpPr>
          <p:nvPr>
            <p:ph type="subTitle" idx="13"/>
          </p:nvPr>
        </p:nvSpPr>
        <p:spPr>
          <a:xfrm>
            <a:off x="4699375" y="2377025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4"/>
          </p:nvPr>
        </p:nvSpPr>
        <p:spPr>
          <a:xfrm>
            <a:off x="4699375" y="388440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4"/>
          <p:cNvSpPr txBox="1">
            <a:spLocks noGrp="1"/>
          </p:cNvSpPr>
          <p:nvPr>
            <p:ph type="subTitle" idx="15"/>
          </p:nvPr>
        </p:nvSpPr>
        <p:spPr>
          <a:xfrm>
            <a:off x="4699375" y="354555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5" name="Google Shape;295;p24"/>
          <p:cNvSpPr/>
          <p:nvPr/>
        </p:nvSpPr>
        <p:spPr>
          <a:xfrm rot="-5400000">
            <a:off x="-889950" y="395136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4"/>
          <p:cNvSpPr/>
          <p:nvPr/>
        </p:nvSpPr>
        <p:spPr>
          <a:xfrm>
            <a:off x="8093184" y="-996666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4"/>
          <p:cNvSpPr/>
          <p:nvPr/>
        </p:nvSpPr>
        <p:spPr>
          <a:xfrm rot="-2700000">
            <a:off x="8833547" y="448552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4"/>
          <p:cNvSpPr/>
          <p:nvPr/>
        </p:nvSpPr>
        <p:spPr>
          <a:xfrm rot="-2700000">
            <a:off x="644581" y="2270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4"/>
          <p:cNvSpPr/>
          <p:nvPr/>
        </p:nvSpPr>
        <p:spPr>
          <a:xfrm rot="-2700000">
            <a:off x="4914890" y="48163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4"/>
          <p:cNvSpPr/>
          <p:nvPr/>
        </p:nvSpPr>
        <p:spPr>
          <a:xfrm rot="-2700000">
            <a:off x="240098" y="33170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4"/>
          <p:cNvSpPr/>
          <p:nvPr/>
        </p:nvSpPr>
        <p:spPr>
          <a:xfrm rot="-2700000">
            <a:off x="8639406" y="214848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4"/>
          <p:cNvSpPr/>
          <p:nvPr/>
        </p:nvSpPr>
        <p:spPr>
          <a:xfrm>
            <a:off x="6608360" y="19865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"/>
          <p:cNvSpPr txBox="1">
            <a:spLocks noGrp="1"/>
          </p:cNvSpPr>
          <p:nvPr>
            <p:ph type="title"/>
          </p:nvPr>
        </p:nvSpPr>
        <p:spPr>
          <a:xfrm>
            <a:off x="2347950" y="1147088"/>
            <a:ext cx="4448100" cy="11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5"/>
          <p:cNvSpPr txBox="1">
            <a:spLocks noGrp="1"/>
          </p:cNvSpPr>
          <p:nvPr>
            <p:ph type="subTitle" idx="1"/>
          </p:nvPr>
        </p:nvSpPr>
        <p:spPr>
          <a:xfrm>
            <a:off x="2347900" y="2503800"/>
            <a:ext cx="4448100" cy="1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5"/>
          <p:cNvSpPr/>
          <p:nvPr/>
        </p:nvSpPr>
        <p:spPr>
          <a:xfrm>
            <a:off x="-1019876" y="1643250"/>
            <a:ext cx="2293037" cy="229303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5"/>
          <p:cNvSpPr/>
          <p:nvPr/>
        </p:nvSpPr>
        <p:spPr>
          <a:xfrm>
            <a:off x="7311550" y="-1003500"/>
            <a:ext cx="2455603" cy="2455603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5"/>
          <p:cNvSpPr/>
          <p:nvPr/>
        </p:nvSpPr>
        <p:spPr>
          <a:xfrm rot="10800000">
            <a:off x="7044900" y="4330787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5"/>
          <p:cNvSpPr/>
          <p:nvPr/>
        </p:nvSpPr>
        <p:spPr>
          <a:xfrm>
            <a:off x="-691818" y="-1638807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5"/>
          <p:cNvSpPr/>
          <p:nvPr/>
        </p:nvSpPr>
        <p:spPr>
          <a:xfrm>
            <a:off x="8454632" y="3783118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5"/>
          <p:cNvSpPr/>
          <p:nvPr/>
        </p:nvSpPr>
        <p:spPr>
          <a:xfrm rot="-2700000">
            <a:off x="1860872" y="23177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5"/>
          <p:cNvSpPr/>
          <p:nvPr/>
        </p:nvSpPr>
        <p:spPr>
          <a:xfrm rot="-2700000">
            <a:off x="6009081" y="15565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5"/>
          <p:cNvSpPr/>
          <p:nvPr/>
        </p:nvSpPr>
        <p:spPr>
          <a:xfrm rot="-2700000">
            <a:off x="6676290" y="471312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5"/>
          <p:cNvSpPr/>
          <p:nvPr/>
        </p:nvSpPr>
        <p:spPr>
          <a:xfrm rot="-2700000">
            <a:off x="2182223" y="48111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5"/>
          <p:cNvSpPr/>
          <p:nvPr/>
        </p:nvSpPr>
        <p:spPr>
          <a:xfrm rot="-2700000">
            <a:off x="8738506" y="202688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5"/>
          <p:cNvSpPr/>
          <p:nvPr/>
        </p:nvSpPr>
        <p:spPr>
          <a:xfrm>
            <a:off x="401822" y="454415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5"/>
          <p:cNvSpPr txBox="1"/>
          <p:nvPr/>
        </p:nvSpPr>
        <p:spPr>
          <a:xfrm>
            <a:off x="2099100" y="3774575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000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/>
          <p:nvPr/>
        </p:nvSpPr>
        <p:spPr>
          <a:xfrm>
            <a:off x="-753977" y="3910975"/>
            <a:ext cx="2489827" cy="248982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6"/>
          <p:cNvGrpSpPr/>
          <p:nvPr/>
        </p:nvGrpSpPr>
        <p:grpSpPr>
          <a:xfrm>
            <a:off x="295975" y="4188655"/>
            <a:ext cx="1694813" cy="830678"/>
            <a:chOff x="-215300" y="3851305"/>
            <a:chExt cx="1694813" cy="830678"/>
          </a:xfrm>
        </p:grpSpPr>
        <p:sp>
          <p:nvSpPr>
            <p:cNvPr id="321" name="Google Shape;321;p26"/>
            <p:cNvSpPr/>
            <p:nvPr/>
          </p:nvSpPr>
          <p:spPr>
            <a:xfrm>
              <a:off x="861887" y="3947362"/>
              <a:ext cx="215345" cy="4222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323" name="Google Shape;323;p26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6" name="Google Shape;326;p26"/>
            <p:cNvSpPr/>
            <p:nvPr/>
          </p:nvSpPr>
          <p:spPr>
            <a:xfrm>
              <a:off x="-85801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104109" y="4375950"/>
              <a:ext cx="105745" cy="305846"/>
            </a:xfrm>
            <a:custGeom>
              <a:avLst/>
              <a:gdLst/>
              <a:ahLst/>
              <a:cxnLst/>
              <a:rect l="l" t="t" r="r" b="b"/>
              <a:pathLst>
                <a:path w="189678" h="548602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94020" y="4210340"/>
              <a:ext cx="105745" cy="471557"/>
            </a:xfrm>
            <a:custGeom>
              <a:avLst/>
              <a:gdLst/>
              <a:ahLst/>
              <a:cxnLst/>
              <a:rect l="l" t="t" r="r" b="b"/>
              <a:pathLst>
                <a:path w="189678" h="845843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48397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67388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863835" y="4347926"/>
              <a:ext cx="105745" cy="333923"/>
            </a:xfrm>
            <a:custGeom>
              <a:avLst/>
              <a:gdLst/>
              <a:ahLst/>
              <a:cxnLst/>
              <a:rect l="l" t="t" r="r" b="b"/>
              <a:pathLst>
                <a:path w="189678" h="598965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1053745" y="4472133"/>
              <a:ext cx="105745" cy="209628"/>
            </a:xfrm>
            <a:custGeom>
              <a:avLst/>
              <a:gdLst/>
              <a:ahLst/>
              <a:cxnLst/>
              <a:rect l="l" t="t" r="r" b="b"/>
              <a:pathLst>
                <a:path w="189678" h="376014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1243698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32968" y="4087783"/>
              <a:ext cx="1329975" cy="420315"/>
            </a:xfrm>
            <a:custGeom>
              <a:avLst/>
              <a:gdLst/>
              <a:ahLst/>
              <a:cxnLst/>
              <a:rect l="l" t="t" r="r" b="b"/>
              <a:pathLst>
                <a:path w="2385606" h="753929" extrusionOk="0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61417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128536" y="4354614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318446" y="418938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508356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698309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893172" y="4336368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1078172" y="4457909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1268082" y="4046253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215300" y="3851305"/>
              <a:ext cx="1694813" cy="830678"/>
            </a:xfrm>
            <a:custGeom>
              <a:avLst/>
              <a:gdLst/>
              <a:ahLst/>
              <a:cxnLst/>
              <a:rect l="l" t="t" r="r" b="b"/>
              <a:pathLst>
                <a:path w="3040023" h="1490006" extrusionOk="0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26"/>
          <p:cNvSpPr/>
          <p:nvPr/>
        </p:nvSpPr>
        <p:spPr>
          <a:xfrm rot="-2700000">
            <a:off x="7679247" y="18329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6"/>
          <p:cNvSpPr/>
          <p:nvPr/>
        </p:nvSpPr>
        <p:spPr>
          <a:xfrm rot="-2700000">
            <a:off x="422294" y="56792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6"/>
          <p:cNvSpPr/>
          <p:nvPr/>
        </p:nvSpPr>
        <p:spPr>
          <a:xfrm rot="-2700000">
            <a:off x="8760102" y="35938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6"/>
          <p:cNvSpPr/>
          <p:nvPr/>
        </p:nvSpPr>
        <p:spPr>
          <a:xfrm rot="-2700000">
            <a:off x="228123" y="30408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6"/>
          <p:cNvSpPr/>
          <p:nvPr/>
        </p:nvSpPr>
        <p:spPr>
          <a:xfrm rot="-2700000">
            <a:off x="4242256" y="47461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6"/>
          <p:cNvSpPr/>
          <p:nvPr/>
        </p:nvSpPr>
        <p:spPr>
          <a:xfrm>
            <a:off x="3199535" y="1921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26"/>
          <p:cNvGrpSpPr/>
          <p:nvPr/>
        </p:nvGrpSpPr>
        <p:grpSpPr>
          <a:xfrm>
            <a:off x="8430783" y="1741366"/>
            <a:ext cx="901968" cy="901968"/>
            <a:chOff x="1350404" y="-3124999"/>
            <a:chExt cx="1570279" cy="1570279"/>
          </a:xfrm>
        </p:grpSpPr>
        <p:sp>
          <p:nvSpPr>
            <p:cNvPr id="351" name="Google Shape;351;p26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26"/>
          <p:cNvSpPr/>
          <p:nvPr/>
        </p:nvSpPr>
        <p:spPr>
          <a:xfrm>
            <a:off x="4407973" y="-1942300"/>
            <a:ext cx="2489827" cy="248982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6"/>
          <p:cNvSpPr/>
          <p:nvPr/>
        </p:nvSpPr>
        <p:spPr>
          <a:xfrm>
            <a:off x="8146410" y="47549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/>
          <p:nvPr/>
        </p:nvSpPr>
        <p:spPr>
          <a:xfrm>
            <a:off x="7128375" y="0"/>
            <a:ext cx="2517166" cy="1088852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9" name="Google Shape;359;p27"/>
          <p:cNvGrpSpPr/>
          <p:nvPr/>
        </p:nvGrpSpPr>
        <p:grpSpPr>
          <a:xfrm>
            <a:off x="7650716" y="539506"/>
            <a:ext cx="1022136" cy="829949"/>
            <a:chOff x="7329141" y="362469"/>
            <a:chExt cx="1022136" cy="829949"/>
          </a:xfrm>
        </p:grpSpPr>
        <p:sp>
          <p:nvSpPr>
            <p:cNvPr id="360" name="Google Shape;360;p27"/>
            <p:cNvSpPr/>
            <p:nvPr/>
          </p:nvSpPr>
          <p:spPr>
            <a:xfrm>
              <a:off x="7329141" y="362469"/>
              <a:ext cx="1022136" cy="829949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479397" y="507863"/>
              <a:ext cx="275724" cy="489918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2" name="Google Shape;362;p27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363" name="Google Shape;363;p27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7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5" name="Google Shape;365;p27"/>
            <p:cNvSpPr/>
            <p:nvPr/>
          </p:nvSpPr>
          <p:spPr>
            <a:xfrm>
              <a:off x="7755275" y="507863"/>
              <a:ext cx="222278" cy="438881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7918481" y="577354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7986379" y="855683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8078706" y="664248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8078706" y="691415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8078706" y="718541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8078706" y="946989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8078706" y="974156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8078706" y="1001323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27"/>
          <p:cNvSpPr/>
          <p:nvPr/>
        </p:nvSpPr>
        <p:spPr>
          <a:xfrm>
            <a:off x="6005759" y="4604009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7"/>
          <p:cNvSpPr/>
          <p:nvPr/>
        </p:nvSpPr>
        <p:spPr>
          <a:xfrm rot="-2700000">
            <a:off x="547497" y="24057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7"/>
          <p:cNvSpPr/>
          <p:nvPr/>
        </p:nvSpPr>
        <p:spPr>
          <a:xfrm rot="-2700000">
            <a:off x="3740631" y="47064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7"/>
          <p:cNvSpPr/>
          <p:nvPr/>
        </p:nvSpPr>
        <p:spPr>
          <a:xfrm rot="-2700000">
            <a:off x="4869215" y="2405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7"/>
          <p:cNvSpPr/>
          <p:nvPr/>
        </p:nvSpPr>
        <p:spPr>
          <a:xfrm rot="-2700000">
            <a:off x="249023" y="41930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7"/>
          <p:cNvSpPr/>
          <p:nvPr/>
        </p:nvSpPr>
        <p:spPr>
          <a:xfrm rot="-2700000">
            <a:off x="8701281" y="205758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8370935" y="471528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-141118" y="4603993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-1383791" y="1516059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1442285" y="18323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090525"/>
            <a:ext cx="7704000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7869273" y="-1426102"/>
            <a:ext cx="2352930" cy="235293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 rot="-5400000">
            <a:off x="-659310" y="4179469"/>
            <a:ext cx="1686418" cy="729495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" name="Google Shape;41;p4"/>
          <p:cNvGrpSpPr/>
          <p:nvPr/>
        </p:nvGrpSpPr>
        <p:grpSpPr>
          <a:xfrm>
            <a:off x="7522021" y="-362459"/>
            <a:ext cx="901968" cy="901968"/>
            <a:chOff x="1350404" y="-3124999"/>
            <a:chExt cx="1570279" cy="1570279"/>
          </a:xfrm>
        </p:grpSpPr>
        <p:sp>
          <p:nvSpPr>
            <p:cNvPr id="42" name="Google Shape;42;p4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/>
          <p:nvPr/>
        </p:nvSpPr>
        <p:spPr>
          <a:xfrm rot="-2700000">
            <a:off x="222460" y="198353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/>
          <p:nvPr/>
        </p:nvSpPr>
        <p:spPr>
          <a:xfrm rot="-2700000">
            <a:off x="2415394" y="484106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"/>
          <p:cNvSpPr/>
          <p:nvPr/>
        </p:nvSpPr>
        <p:spPr>
          <a:xfrm rot="-2700000">
            <a:off x="4455852" y="13882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215272" y="26818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-2700000">
            <a:off x="8781469" y="211618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720000" y="1657325"/>
            <a:ext cx="3692400" cy="11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2"/>
          </p:nvPr>
        </p:nvSpPr>
        <p:spPr>
          <a:xfrm>
            <a:off x="720000" y="1324175"/>
            <a:ext cx="3692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720000" y="3326625"/>
            <a:ext cx="3692400" cy="11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720000" y="2993475"/>
            <a:ext cx="3692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7733623" y="3739775"/>
            <a:ext cx="2549720" cy="254972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Google Shape;58;p5"/>
          <p:cNvGrpSpPr/>
          <p:nvPr/>
        </p:nvGrpSpPr>
        <p:grpSpPr>
          <a:xfrm>
            <a:off x="4480608" y="-456934"/>
            <a:ext cx="901968" cy="901968"/>
            <a:chOff x="1350404" y="-3124999"/>
            <a:chExt cx="1570279" cy="1570279"/>
          </a:xfrm>
        </p:grpSpPr>
        <p:sp>
          <p:nvSpPr>
            <p:cNvPr id="59" name="Google Shape;59;p5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/>
          <p:nvPr/>
        </p:nvSpPr>
        <p:spPr>
          <a:xfrm rot="-2700000">
            <a:off x="2949972" y="10604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 rot="-2700000">
            <a:off x="297915" y="147932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 rot="-2700000">
            <a:off x="2193523" y="477138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 rot="-2700000">
            <a:off x="8773656" y="51428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88310" y="332138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8098375" y="-3463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 rot="-2700000">
            <a:off x="233547" y="141709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/>
          <p:nvPr/>
        </p:nvSpPr>
        <p:spPr>
          <a:xfrm rot="-2700000">
            <a:off x="2722381" y="14650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6"/>
          <p:cNvSpPr/>
          <p:nvPr/>
        </p:nvSpPr>
        <p:spPr>
          <a:xfrm rot="-2700000">
            <a:off x="8554690" y="48277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6"/>
          <p:cNvSpPr/>
          <p:nvPr/>
        </p:nvSpPr>
        <p:spPr>
          <a:xfrm rot="-2700000">
            <a:off x="8674698" y="20339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6"/>
          <p:cNvSpPr/>
          <p:nvPr/>
        </p:nvSpPr>
        <p:spPr>
          <a:xfrm rot="-2700000">
            <a:off x="4347506" y="502186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2012760" y="487373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-1783369" y="2199618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/>
          <p:nvPr/>
        </p:nvSpPr>
        <p:spPr>
          <a:xfrm>
            <a:off x="-752503" y="-740378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7"/>
          <p:cNvSpPr/>
          <p:nvPr/>
        </p:nvSpPr>
        <p:spPr>
          <a:xfrm rot="5400000">
            <a:off x="7832550" y="4153000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7"/>
          <p:cNvSpPr/>
          <p:nvPr/>
        </p:nvSpPr>
        <p:spPr>
          <a:xfrm rot="-2700000">
            <a:off x="8650260" y="50555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7"/>
          <p:cNvSpPr/>
          <p:nvPr/>
        </p:nvSpPr>
        <p:spPr>
          <a:xfrm rot="-2700000">
            <a:off x="8806494" y="313666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227347" y="26846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 rot="-2700000">
            <a:off x="1901219" y="483400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 rot="-2700000">
            <a:off x="4190627" y="2161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4280550" y="826000"/>
            <a:ext cx="3936300" cy="115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4280550" y="2093200"/>
            <a:ext cx="3936300" cy="22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>
            <a:spLocks noGrp="1"/>
          </p:cNvSpPr>
          <p:nvPr>
            <p:ph type="pic" idx="2"/>
          </p:nvPr>
        </p:nvSpPr>
        <p:spPr>
          <a:xfrm>
            <a:off x="726450" y="539500"/>
            <a:ext cx="3232800" cy="4064400"/>
          </a:xfrm>
          <a:prstGeom prst="round1Rect">
            <a:avLst>
              <a:gd name="adj" fmla="val 2425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895850" y="1517700"/>
            <a:ext cx="4740900" cy="210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91" name="Google Shape;91;p8"/>
          <p:cNvSpPr/>
          <p:nvPr/>
        </p:nvSpPr>
        <p:spPr>
          <a:xfrm>
            <a:off x="6985175" y="3093975"/>
            <a:ext cx="2823515" cy="2823515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8"/>
          <p:cNvSpPr/>
          <p:nvPr/>
        </p:nvSpPr>
        <p:spPr>
          <a:xfrm>
            <a:off x="-1120800" y="-666912"/>
            <a:ext cx="2412822" cy="2412822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150782" y="4603993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8"/>
          <p:cNvGrpSpPr/>
          <p:nvPr/>
        </p:nvGrpSpPr>
        <p:grpSpPr>
          <a:xfrm>
            <a:off x="971933" y="-362459"/>
            <a:ext cx="901968" cy="901968"/>
            <a:chOff x="1350404" y="-3124999"/>
            <a:chExt cx="1570279" cy="1570279"/>
          </a:xfrm>
        </p:grpSpPr>
        <p:sp>
          <p:nvSpPr>
            <p:cNvPr id="95" name="Google Shape;95;p8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8"/>
          <p:cNvSpPr/>
          <p:nvPr/>
        </p:nvSpPr>
        <p:spPr>
          <a:xfrm rot="-2700000">
            <a:off x="6424797" y="470182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 rot="-2700000">
            <a:off x="253681" y="27190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/>
          <p:nvPr/>
        </p:nvSpPr>
        <p:spPr>
          <a:xfrm rot="-2700000">
            <a:off x="4685702" y="2017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8"/>
          <p:cNvSpPr/>
          <p:nvPr/>
        </p:nvSpPr>
        <p:spPr>
          <a:xfrm rot="-2700000">
            <a:off x="8557898" y="47085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8"/>
          <p:cNvSpPr/>
          <p:nvPr/>
        </p:nvSpPr>
        <p:spPr>
          <a:xfrm rot="-2700000">
            <a:off x="2831331" y="479906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8723635" y="23877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5982401" y="-1443476"/>
            <a:ext cx="1810973" cy="1810973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720075" y="1229900"/>
            <a:ext cx="4149300" cy="26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ubTitle" idx="2"/>
          </p:nvPr>
        </p:nvSpPr>
        <p:spPr>
          <a:xfrm>
            <a:off x="5258200" y="1229900"/>
            <a:ext cx="3165900" cy="3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-1066000" y="4148624"/>
            <a:ext cx="2318705" cy="2318705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"/>
          <p:cNvSpPr/>
          <p:nvPr/>
        </p:nvSpPr>
        <p:spPr>
          <a:xfrm rot="-2700000">
            <a:off x="8725469" y="453535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9"/>
          <p:cNvSpPr/>
          <p:nvPr/>
        </p:nvSpPr>
        <p:spPr>
          <a:xfrm rot="5400000">
            <a:off x="7832400" y="51681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9"/>
          <p:cNvSpPr/>
          <p:nvPr/>
        </p:nvSpPr>
        <p:spPr>
          <a:xfrm rot="-2700000">
            <a:off x="248002" y="22297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3253647" y="48010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-1253581" y="-1661857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 rot="-2700000">
            <a:off x="2499794" y="1318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>
            <a:spLocks noGrp="1"/>
          </p:cNvSpPr>
          <p:nvPr>
            <p:ph type="pic" idx="2"/>
          </p:nvPr>
        </p:nvSpPr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0"/>
          <p:cNvSpPr txBox="1">
            <a:spLocks noGrp="1"/>
          </p:cNvSpPr>
          <p:nvPr>
            <p:ph type="title"/>
          </p:nvPr>
        </p:nvSpPr>
        <p:spPr>
          <a:xfrm>
            <a:off x="5618875" y="539500"/>
            <a:ext cx="2811900" cy="62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 txBox="1">
            <a:spLocks noGrp="1"/>
          </p:cNvSpPr>
          <p:nvPr>
            <p:ph type="ctrTitle"/>
          </p:nvPr>
        </p:nvSpPr>
        <p:spPr>
          <a:xfrm>
            <a:off x="1062850" y="1577800"/>
            <a:ext cx="7186800" cy="17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Inter"/>
                <a:ea typeface="Inter"/>
                <a:cs typeface="Inter"/>
                <a:sym typeface="Inter"/>
              </a:rPr>
              <a:t>PropertyNest: </a:t>
            </a:r>
            <a:endParaRPr sz="3600" b="1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Inter"/>
                <a:ea typeface="Inter"/>
                <a:cs typeface="Inter"/>
                <a:sym typeface="Inter"/>
              </a:rPr>
              <a:t>Cracking Boston’s Housing Code</a:t>
            </a:r>
            <a:endParaRPr sz="3600"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9" name="Google Shape;389;p28"/>
          <p:cNvSpPr txBox="1">
            <a:spLocks noGrp="1"/>
          </p:cNvSpPr>
          <p:nvPr>
            <p:ph type="subTitle" idx="1"/>
          </p:nvPr>
        </p:nvSpPr>
        <p:spPr>
          <a:xfrm>
            <a:off x="2430150" y="4041638"/>
            <a:ext cx="4283700" cy="4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Shreyashri Athani  |  Sudarshan Paranjape</a:t>
            </a:r>
            <a:endParaRPr/>
          </a:p>
        </p:txBody>
      </p:sp>
      <p:grpSp>
        <p:nvGrpSpPr>
          <p:cNvPr id="390" name="Google Shape;390;p28"/>
          <p:cNvGrpSpPr/>
          <p:nvPr/>
        </p:nvGrpSpPr>
        <p:grpSpPr>
          <a:xfrm>
            <a:off x="8118467" y="4032000"/>
            <a:ext cx="1098804" cy="732535"/>
            <a:chOff x="8118467" y="4032000"/>
            <a:chExt cx="1098804" cy="732535"/>
          </a:xfrm>
        </p:grpSpPr>
        <p:sp>
          <p:nvSpPr>
            <p:cNvPr id="391" name="Google Shape;391;p28"/>
            <p:cNvSpPr/>
            <p:nvPr/>
          </p:nvSpPr>
          <p:spPr>
            <a:xfrm>
              <a:off x="8118467" y="4032000"/>
              <a:ext cx="183134" cy="183133"/>
            </a:xfrm>
            <a:custGeom>
              <a:avLst/>
              <a:gdLst/>
              <a:ahLst/>
              <a:cxnLst/>
              <a:rect l="l" t="t" r="r" b="b"/>
              <a:pathLst>
                <a:path w="254247" h="254246" extrusionOk="0">
                  <a:moveTo>
                    <a:pt x="254248" y="254247"/>
                  </a:moveTo>
                  <a:lnTo>
                    <a:pt x="0" y="254247"/>
                  </a:lnTo>
                  <a:lnTo>
                    <a:pt x="0" y="106044"/>
                  </a:lnTo>
                  <a:cubicBezTo>
                    <a:pt x="0" y="47477"/>
                    <a:pt x="47477" y="0"/>
                    <a:pt x="106044" y="0"/>
                  </a:cubicBezTo>
                  <a:lnTo>
                    <a:pt x="254248" y="0"/>
                  </a:lnTo>
                  <a:lnTo>
                    <a:pt x="254248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8118467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8118467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8118467" y="4581402"/>
              <a:ext cx="183134" cy="183079"/>
            </a:xfrm>
            <a:custGeom>
              <a:avLst/>
              <a:gdLst/>
              <a:ahLst/>
              <a:cxnLst/>
              <a:rect l="l" t="t" r="r" b="b"/>
              <a:pathLst>
                <a:path w="254247" h="254170" extrusionOk="0">
                  <a:moveTo>
                    <a:pt x="254248" y="254171"/>
                  </a:moveTo>
                  <a:lnTo>
                    <a:pt x="106044" y="254171"/>
                  </a:lnTo>
                  <a:cubicBezTo>
                    <a:pt x="47477" y="254171"/>
                    <a:pt x="0" y="206694"/>
                    <a:pt x="0" y="148127"/>
                  </a:cubicBezTo>
                  <a:lnTo>
                    <a:pt x="0" y="0"/>
                  </a:lnTo>
                  <a:lnTo>
                    <a:pt x="254248" y="0"/>
                  </a:lnTo>
                  <a:lnTo>
                    <a:pt x="254248" y="25417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8301601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8301601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8301601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8301601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8484735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8484735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8484735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8484735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8667869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8667869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8667869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8667869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8851003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8851003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8851003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8851003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9034137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254247" y="254247"/>
                  </a:moveTo>
                  <a:lnTo>
                    <a:pt x="0" y="254247"/>
                  </a:lnTo>
                  <a:lnTo>
                    <a:pt x="0" y="0"/>
                  </a:lnTo>
                  <a:lnTo>
                    <a:pt x="148203" y="0"/>
                  </a:lnTo>
                  <a:cubicBezTo>
                    <a:pt x="206770" y="0"/>
                    <a:pt x="254247" y="47477"/>
                    <a:pt x="254247" y="106044"/>
                  </a:cubicBezTo>
                  <a:lnTo>
                    <a:pt x="254247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9034137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9034137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9034082" y="4581402"/>
              <a:ext cx="183133" cy="183079"/>
            </a:xfrm>
            <a:custGeom>
              <a:avLst/>
              <a:gdLst/>
              <a:ahLst/>
              <a:cxnLst/>
              <a:rect l="l" t="t" r="r" b="b"/>
              <a:pathLst>
                <a:path w="254246" h="254170" extrusionOk="0">
                  <a:moveTo>
                    <a:pt x="148203" y="254171"/>
                  </a:moveTo>
                  <a:lnTo>
                    <a:pt x="0" y="254171"/>
                  </a:lnTo>
                  <a:lnTo>
                    <a:pt x="0" y="0"/>
                  </a:lnTo>
                  <a:lnTo>
                    <a:pt x="254247" y="0"/>
                  </a:lnTo>
                  <a:lnTo>
                    <a:pt x="254247" y="148203"/>
                  </a:lnTo>
                  <a:cubicBezTo>
                    <a:pt x="254323" y="206694"/>
                    <a:pt x="206770" y="254171"/>
                    <a:pt x="148203" y="2541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8273696" y="4184110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76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8368300" y="427510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8588258" y="4076429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8456830" y="4433997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8726908" y="4658168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0" y="60137"/>
                    <a:pt x="0" y="38741"/>
                  </a:cubicBezTo>
                  <a:cubicBezTo>
                    <a:pt x="0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8518057" y="437036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8170393" y="4076429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8456830" y="429354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19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8368300" y="4378844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8202566" y="446190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8174660" y="461713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2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2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20"/>
                    <a:pt x="17320" y="0"/>
                    <a:pt x="38742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8273696" y="4321447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8919671" y="424725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8" name="Google Shape;428;p28"/>
          <p:cNvGrpSpPr/>
          <p:nvPr/>
        </p:nvGrpSpPr>
        <p:grpSpPr>
          <a:xfrm>
            <a:off x="1062846" y="290916"/>
            <a:ext cx="901968" cy="901968"/>
            <a:chOff x="1350404" y="-3124999"/>
            <a:chExt cx="1570279" cy="1570279"/>
          </a:xfrm>
        </p:grpSpPr>
        <p:sp>
          <p:nvSpPr>
            <p:cNvPr id="429" name="Google Shape;429;p28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3" name="Google Shape;433;p28"/>
          <p:cNvSpPr txBox="1">
            <a:spLocks noGrp="1"/>
          </p:cNvSpPr>
          <p:nvPr>
            <p:ph type="ctrTitle" idx="2"/>
          </p:nvPr>
        </p:nvSpPr>
        <p:spPr>
          <a:xfrm>
            <a:off x="6938575" y="552675"/>
            <a:ext cx="1492200" cy="4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 6600</a:t>
            </a:r>
            <a:endParaRPr/>
          </a:p>
        </p:txBody>
      </p:sp>
      <p:grpSp>
        <p:nvGrpSpPr>
          <p:cNvPr id="434" name="Google Shape;434;p28"/>
          <p:cNvGrpSpPr/>
          <p:nvPr/>
        </p:nvGrpSpPr>
        <p:grpSpPr>
          <a:xfrm>
            <a:off x="-215300" y="3851305"/>
            <a:ext cx="1694813" cy="830678"/>
            <a:chOff x="-215300" y="3851305"/>
            <a:chExt cx="1694813" cy="830678"/>
          </a:xfrm>
        </p:grpSpPr>
        <p:sp>
          <p:nvSpPr>
            <p:cNvPr id="435" name="Google Shape;435;p28"/>
            <p:cNvSpPr/>
            <p:nvPr/>
          </p:nvSpPr>
          <p:spPr>
            <a:xfrm>
              <a:off x="861887" y="3947362"/>
              <a:ext cx="215268" cy="422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6" name="Google Shape;436;p28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437" name="Google Shape;437;p28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28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28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0" name="Google Shape;440;p28"/>
            <p:cNvSpPr/>
            <p:nvPr/>
          </p:nvSpPr>
          <p:spPr>
            <a:xfrm>
              <a:off x="-85801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04109" y="4375950"/>
              <a:ext cx="105745" cy="305846"/>
            </a:xfrm>
            <a:custGeom>
              <a:avLst/>
              <a:gdLst/>
              <a:ahLst/>
              <a:cxnLst/>
              <a:rect l="l" t="t" r="r" b="b"/>
              <a:pathLst>
                <a:path w="189678" h="548602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294020" y="4210340"/>
              <a:ext cx="105708" cy="471388"/>
            </a:xfrm>
            <a:custGeom>
              <a:avLst/>
              <a:gdLst/>
              <a:ahLst/>
              <a:cxnLst/>
              <a:rect l="l" t="t" r="r" b="b"/>
              <a:pathLst>
                <a:path w="189678" h="845843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483972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7388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863835" y="4347926"/>
              <a:ext cx="105745" cy="333923"/>
            </a:xfrm>
            <a:custGeom>
              <a:avLst/>
              <a:gdLst/>
              <a:ahLst/>
              <a:cxnLst/>
              <a:rect l="l" t="t" r="r" b="b"/>
              <a:pathLst>
                <a:path w="189678" h="598965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1053745" y="4472133"/>
              <a:ext cx="105708" cy="209553"/>
            </a:xfrm>
            <a:custGeom>
              <a:avLst/>
              <a:gdLst/>
              <a:ahLst/>
              <a:cxnLst/>
              <a:rect l="l" t="t" r="r" b="b"/>
              <a:pathLst>
                <a:path w="189678" h="376014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1243698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-32968" y="4087783"/>
              <a:ext cx="1329498" cy="420165"/>
            </a:xfrm>
            <a:custGeom>
              <a:avLst/>
              <a:gdLst/>
              <a:ahLst/>
              <a:cxnLst/>
              <a:rect l="l" t="t" r="r" b="b"/>
              <a:pathLst>
                <a:path w="2385606" h="753929" extrusionOk="0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-61417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28536" y="4354614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318446" y="418938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508356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98309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893172" y="4336368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1078172" y="4457909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1268082" y="4046253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-215300" y="3851305"/>
              <a:ext cx="1694813" cy="830678"/>
            </a:xfrm>
            <a:custGeom>
              <a:avLst/>
              <a:gdLst/>
              <a:ahLst/>
              <a:cxnLst/>
              <a:rect l="l" t="t" r="r" b="b"/>
              <a:pathLst>
                <a:path w="3040023" h="1490006" extrusionOk="0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7"/>
          <p:cNvSpPr txBox="1">
            <a:spLocks noGrp="1"/>
          </p:cNvSpPr>
          <p:nvPr>
            <p:ph type="title"/>
          </p:nvPr>
        </p:nvSpPr>
        <p:spPr>
          <a:xfrm>
            <a:off x="457850" y="51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latin typeface="Times New Roman"/>
                <a:ea typeface="Times New Roman"/>
                <a:cs typeface="Times New Roman"/>
                <a:sym typeface="Times New Roman"/>
              </a:rPr>
              <a:t>Zillow Attributes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3" name="Google Shape;583;p3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963" t="-22828" r="28447" b="-23884"/>
          <a:stretch/>
        </p:blipFill>
        <p:spPr>
          <a:xfrm>
            <a:off x="8347875" y="0"/>
            <a:ext cx="796200" cy="1708800"/>
          </a:xfrm>
          <a:prstGeom prst="round1Rect">
            <a:avLst>
              <a:gd name="adj" fmla="val 16667"/>
            </a:avLst>
          </a:prstGeom>
          <a:noFill/>
          <a:ln>
            <a:noFill/>
          </a:ln>
        </p:spPr>
      </p:pic>
      <p:graphicFrame>
        <p:nvGraphicFramePr>
          <p:cNvPr id="584" name="Google Shape;584;p37"/>
          <p:cNvGraphicFramePr/>
          <p:nvPr/>
        </p:nvGraphicFramePr>
        <p:xfrm>
          <a:off x="2027475" y="1894850"/>
          <a:ext cx="5089050" cy="1162800"/>
        </p:xfrm>
        <a:graphic>
          <a:graphicData uri="http://schemas.openxmlformats.org/drawingml/2006/table">
            <a:tbl>
              <a:tblPr>
                <a:noFill/>
                <a:tableStyleId>{FF44BF5D-A47B-4850-8FF2-C93A6ADEE8E7}</a:tableStyleId>
              </a:tblPr>
              <a:tblGrid>
                <a:gridCol w="184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6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Score</a:t>
                      </a:r>
                      <a:endParaRPr sz="1200" b="1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FC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Transit accessibility score for the property</a:t>
                      </a:r>
                      <a:endParaRPr sz="1200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Zestimate</a:t>
                      </a:r>
                      <a:endParaRPr sz="1200" b="1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FC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Zillow's estimate of the property</a:t>
                      </a:r>
                      <a:endParaRPr sz="1200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6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Is Zillow owned</a:t>
                      </a:r>
                      <a:endParaRPr sz="1200" b="1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FC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Is it owned by zillow? T/F</a:t>
                      </a:r>
                      <a:endParaRPr sz="1200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8"/>
          <p:cNvSpPr txBox="1">
            <a:spLocks noGrp="1"/>
          </p:cNvSpPr>
          <p:nvPr>
            <p:ph type="title"/>
          </p:nvPr>
        </p:nvSpPr>
        <p:spPr>
          <a:xfrm>
            <a:off x="457850" y="51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latin typeface="Times New Roman"/>
                <a:ea typeface="Times New Roman"/>
                <a:cs typeface="Times New Roman"/>
                <a:sym typeface="Times New Roman"/>
              </a:rPr>
              <a:t>Attributes created in Tableau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0" name="Google Shape;590;p3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963" t="-22828" r="28447" b="-23884"/>
          <a:stretch/>
        </p:blipFill>
        <p:spPr>
          <a:xfrm>
            <a:off x="8347875" y="0"/>
            <a:ext cx="796200" cy="1708800"/>
          </a:xfrm>
          <a:prstGeom prst="round1Rect">
            <a:avLst>
              <a:gd name="adj" fmla="val 16667"/>
            </a:avLst>
          </a:prstGeom>
          <a:noFill/>
          <a:ln>
            <a:noFill/>
          </a:ln>
        </p:spPr>
      </p:pic>
      <p:graphicFrame>
        <p:nvGraphicFramePr>
          <p:cNvPr id="591" name="Google Shape;591;p38"/>
          <p:cNvGraphicFramePr/>
          <p:nvPr/>
        </p:nvGraphicFramePr>
        <p:xfrm>
          <a:off x="1125400" y="1177825"/>
          <a:ext cx="5089050" cy="1708620"/>
        </p:xfrm>
        <a:graphic>
          <a:graphicData uri="http://schemas.openxmlformats.org/drawingml/2006/table">
            <a:tbl>
              <a:tblPr>
                <a:noFill/>
                <a:tableStyleId>{FF44BF5D-A47B-4850-8FF2-C93A6ADEE8E7}</a:tableStyleId>
              </a:tblPr>
              <a:tblGrid>
                <a:gridCol w="184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6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WithinRadius</a:t>
                      </a:r>
                      <a:endParaRPr sz="1200" b="1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FC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T/F feature to select radius parameter</a:t>
                      </a:r>
                      <a:endParaRPr sz="1200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MileaRadiuscircle</a:t>
                      </a:r>
                      <a:endParaRPr sz="1200" b="1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FC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 create 2 mile radius around the landmarks</a:t>
                      </a:r>
                      <a:endParaRPr sz="1200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6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PricePerBedroom</a:t>
                      </a:r>
                      <a:endParaRPr sz="1200" b="1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FC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Calculates price per bedroom value using “price” and “bedroom” columns</a:t>
                      </a:r>
                      <a:endParaRPr sz="1200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6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Proximity</a:t>
                      </a:r>
                      <a:endParaRPr sz="1200" b="1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FC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Average distance of the neighbourhood from landmarks</a:t>
                      </a:r>
                      <a:endParaRPr sz="1200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92" name="Google Shape;592;p38"/>
          <p:cNvGraphicFramePr/>
          <p:nvPr>
            <p:extLst>
              <p:ext uri="{D42A27DB-BD31-4B8C-83A1-F6EECF244321}">
                <p14:modId xmlns:p14="http://schemas.microsoft.com/office/powerpoint/2010/main" val="2452583256"/>
              </p:ext>
            </p:extLst>
          </p:nvPr>
        </p:nvGraphicFramePr>
        <p:xfrm>
          <a:off x="1125400" y="3157475"/>
          <a:ext cx="5089050" cy="1241910"/>
        </p:xfrm>
        <a:graphic>
          <a:graphicData uri="http://schemas.openxmlformats.org/drawingml/2006/table">
            <a:tbl>
              <a:tblPr>
                <a:noFill/>
                <a:tableStyleId>{FF44BF5D-A47B-4850-8FF2-C93A6ADEE8E7}</a:tableStyleId>
              </a:tblPr>
              <a:tblGrid>
                <a:gridCol w="184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6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Landmark</a:t>
                      </a:r>
                      <a:endParaRPr sz="1200" b="1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FC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List containing the 7 landmarks of boston</a:t>
                      </a:r>
                      <a:endParaRPr sz="1200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 neighbourhood</a:t>
                      </a:r>
                      <a:endParaRPr sz="1200" b="1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FC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 select either top or least “N” neighbourhoods</a:t>
                      </a:r>
                      <a:endParaRPr sz="1200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6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Radius</a:t>
                      </a:r>
                      <a:endParaRPr sz="1200" b="1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FC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To set the maximum distance of the property from the landmark </a:t>
                      </a:r>
                      <a:endParaRPr sz="1200" dirty="0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3" name="Google Shape;593;p38"/>
          <p:cNvSpPr txBox="1"/>
          <p:nvPr/>
        </p:nvSpPr>
        <p:spPr>
          <a:xfrm>
            <a:off x="769625" y="861225"/>
            <a:ext cx="16119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Calculated field:</a:t>
            </a:r>
            <a:endParaRPr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4" name="Google Shape;594;p38"/>
          <p:cNvSpPr txBox="1"/>
          <p:nvPr/>
        </p:nvSpPr>
        <p:spPr>
          <a:xfrm>
            <a:off x="769625" y="2878825"/>
            <a:ext cx="16119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Parameter:</a:t>
            </a:r>
            <a:endParaRPr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9"/>
          <p:cNvSpPr txBox="1">
            <a:spLocks noGrp="1"/>
          </p:cNvSpPr>
          <p:nvPr>
            <p:ph type="title"/>
          </p:nvPr>
        </p:nvSpPr>
        <p:spPr>
          <a:xfrm>
            <a:off x="471575" y="449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latin typeface="Times New Roman"/>
                <a:ea typeface="Times New Roman"/>
                <a:cs typeface="Times New Roman"/>
                <a:sym typeface="Times New Roman"/>
              </a:rPr>
              <a:t>User story:</a:t>
            </a:r>
            <a:endParaRPr sz="36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00" name="Google Shape;600;p39"/>
          <p:cNvGrpSpPr/>
          <p:nvPr/>
        </p:nvGrpSpPr>
        <p:grpSpPr>
          <a:xfrm>
            <a:off x="1692869" y="2919283"/>
            <a:ext cx="622779" cy="594642"/>
            <a:chOff x="866243" y="2291587"/>
            <a:chExt cx="415546" cy="355053"/>
          </a:xfrm>
        </p:grpSpPr>
        <p:sp>
          <p:nvSpPr>
            <p:cNvPr id="601" name="Google Shape;601;p39"/>
            <p:cNvSpPr/>
            <p:nvPr/>
          </p:nvSpPr>
          <p:spPr>
            <a:xfrm>
              <a:off x="1053756" y="2523748"/>
              <a:ext cx="103998" cy="81706"/>
            </a:xfrm>
            <a:custGeom>
              <a:avLst/>
              <a:gdLst/>
              <a:ahLst/>
              <a:cxnLst/>
              <a:rect l="l" t="t" r="r" b="b"/>
              <a:pathLst>
                <a:path w="3275" h="2573" extrusionOk="0">
                  <a:moveTo>
                    <a:pt x="2358" y="393"/>
                  </a:moveTo>
                  <a:cubicBezTo>
                    <a:pt x="2418" y="393"/>
                    <a:pt x="2465" y="429"/>
                    <a:pt x="2489" y="488"/>
                  </a:cubicBezTo>
                  <a:lnTo>
                    <a:pt x="2823" y="1262"/>
                  </a:lnTo>
                  <a:cubicBezTo>
                    <a:pt x="2846" y="1322"/>
                    <a:pt x="2823" y="1405"/>
                    <a:pt x="2739" y="1441"/>
                  </a:cubicBezTo>
                  <a:lnTo>
                    <a:pt x="989" y="2179"/>
                  </a:lnTo>
                  <a:cubicBezTo>
                    <a:pt x="977" y="2179"/>
                    <a:pt x="953" y="2203"/>
                    <a:pt x="929" y="2203"/>
                  </a:cubicBezTo>
                  <a:cubicBezTo>
                    <a:pt x="870" y="2203"/>
                    <a:pt x="822" y="2167"/>
                    <a:pt x="787" y="2108"/>
                  </a:cubicBezTo>
                  <a:lnTo>
                    <a:pt x="465" y="1334"/>
                  </a:lnTo>
                  <a:cubicBezTo>
                    <a:pt x="441" y="1262"/>
                    <a:pt x="465" y="1191"/>
                    <a:pt x="537" y="1155"/>
                  </a:cubicBezTo>
                  <a:lnTo>
                    <a:pt x="2299" y="417"/>
                  </a:lnTo>
                  <a:cubicBezTo>
                    <a:pt x="2311" y="417"/>
                    <a:pt x="2322" y="393"/>
                    <a:pt x="2358" y="393"/>
                  </a:cubicBezTo>
                  <a:close/>
                  <a:moveTo>
                    <a:pt x="2358" y="0"/>
                  </a:moveTo>
                  <a:cubicBezTo>
                    <a:pt x="2287" y="0"/>
                    <a:pt x="2227" y="12"/>
                    <a:pt x="2144" y="36"/>
                  </a:cubicBezTo>
                  <a:lnTo>
                    <a:pt x="394" y="786"/>
                  </a:lnTo>
                  <a:cubicBezTo>
                    <a:pt x="120" y="905"/>
                    <a:pt x="1" y="1203"/>
                    <a:pt x="108" y="1465"/>
                  </a:cubicBezTo>
                  <a:lnTo>
                    <a:pt x="429" y="2239"/>
                  </a:lnTo>
                  <a:cubicBezTo>
                    <a:pt x="525" y="2441"/>
                    <a:pt x="703" y="2572"/>
                    <a:pt x="929" y="2572"/>
                  </a:cubicBezTo>
                  <a:cubicBezTo>
                    <a:pt x="1001" y="2572"/>
                    <a:pt x="1060" y="2560"/>
                    <a:pt x="1132" y="2524"/>
                  </a:cubicBezTo>
                  <a:lnTo>
                    <a:pt x="2894" y="1786"/>
                  </a:lnTo>
                  <a:cubicBezTo>
                    <a:pt x="3156" y="1679"/>
                    <a:pt x="3275" y="1370"/>
                    <a:pt x="3180" y="1096"/>
                  </a:cubicBezTo>
                  <a:lnTo>
                    <a:pt x="2846" y="322"/>
                  </a:lnTo>
                  <a:cubicBezTo>
                    <a:pt x="2763" y="131"/>
                    <a:pt x="2584" y="0"/>
                    <a:pt x="2358" y="0"/>
                  </a:cubicBezTo>
                  <a:close/>
                </a:path>
              </a:pathLst>
            </a:custGeom>
            <a:solidFill>
              <a:srgbClr val="171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1076461" y="2409176"/>
              <a:ext cx="79419" cy="60525"/>
            </a:xfrm>
            <a:custGeom>
              <a:avLst/>
              <a:gdLst/>
              <a:ahLst/>
              <a:cxnLst/>
              <a:rect l="l" t="t" r="r" b="b"/>
              <a:pathLst>
                <a:path w="2501" h="1906" extrusionOk="0">
                  <a:moveTo>
                    <a:pt x="1250" y="370"/>
                  </a:moveTo>
                  <a:cubicBezTo>
                    <a:pt x="1715" y="370"/>
                    <a:pt x="2119" y="620"/>
                    <a:pt x="2119" y="941"/>
                  </a:cubicBezTo>
                  <a:cubicBezTo>
                    <a:pt x="2119" y="1251"/>
                    <a:pt x="1715" y="1501"/>
                    <a:pt x="1250" y="1501"/>
                  </a:cubicBezTo>
                  <a:cubicBezTo>
                    <a:pt x="798" y="1501"/>
                    <a:pt x="393" y="1251"/>
                    <a:pt x="393" y="941"/>
                  </a:cubicBezTo>
                  <a:cubicBezTo>
                    <a:pt x="393" y="620"/>
                    <a:pt x="786" y="370"/>
                    <a:pt x="1250" y="370"/>
                  </a:cubicBezTo>
                  <a:close/>
                  <a:moveTo>
                    <a:pt x="1250" y="1"/>
                  </a:moveTo>
                  <a:cubicBezTo>
                    <a:pt x="929" y="1"/>
                    <a:pt x="631" y="96"/>
                    <a:pt x="393" y="251"/>
                  </a:cubicBezTo>
                  <a:cubicBezTo>
                    <a:pt x="143" y="429"/>
                    <a:pt x="0" y="691"/>
                    <a:pt x="0" y="953"/>
                  </a:cubicBezTo>
                  <a:cubicBezTo>
                    <a:pt x="0" y="1227"/>
                    <a:pt x="143" y="1465"/>
                    <a:pt x="393" y="1656"/>
                  </a:cubicBezTo>
                  <a:cubicBezTo>
                    <a:pt x="631" y="1822"/>
                    <a:pt x="929" y="1906"/>
                    <a:pt x="1250" y="1906"/>
                  </a:cubicBezTo>
                  <a:cubicBezTo>
                    <a:pt x="1584" y="1906"/>
                    <a:pt x="1881" y="1810"/>
                    <a:pt x="2119" y="1656"/>
                  </a:cubicBezTo>
                  <a:cubicBezTo>
                    <a:pt x="2369" y="1477"/>
                    <a:pt x="2500" y="1227"/>
                    <a:pt x="2500" y="953"/>
                  </a:cubicBezTo>
                  <a:cubicBezTo>
                    <a:pt x="2500" y="691"/>
                    <a:pt x="2358" y="429"/>
                    <a:pt x="2119" y="251"/>
                  </a:cubicBezTo>
                  <a:cubicBezTo>
                    <a:pt x="1881" y="96"/>
                    <a:pt x="1584" y="1"/>
                    <a:pt x="1250" y="1"/>
                  </a:cubicBezTo>
                  <a:close/>
                </a:path>
              </a:pathLst>
            </a:custGeom>
            <a:solidFill>
              <a:srgbClr val="171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985324" y="2448488"/>
              <a:ext cx="86628" cy="94185"/>
            </a:xfrm>
            <a:custGeom>
              <a:avLst/>
              <a:gdLst/>
              <a:ahLst/>
              <a:cxnLst/>
              <a:rect l="l" t="t" r="r" b="b"/>
              <a:pathLst>
                <a:path w="2728" h="2966" extrusionOk="0">
                  <a:moveTo>
                    <a:pt x="977" y="370"/>
                  </a:moveTo>
                  <a:lnTo>
                    <a:pt x="1537" y="430"/>
                  </a:lnTo>
                  <a:cubicBezTo>
                    <a:pt x="1608" y="442"/>
                    <a:pt x="1680" y="489"/>
                    <a:pt x="1715" y="561"/>
                  </a:cubicBezTo>
                  <a:lnTo>
                    <a:pt x="2287" y="1858"/>
                  </a:lnTo>
                  <a:cubicBezTo>
                    <a:pt x="2322" y="1918"/>
                    <a:pt x="2322" y="1977"/>
                    <a:pt x="2311" y="2037"/>
                  </a:cubicBezTo>
                  <a:cubicBezTo>
                    <a:pt x="2299" y="2096"/>
                    <a:pt x="2251" y="2144"/>
                    <a:pt x="2191" y="2156"/>
                  </a:cubicBezTo>
                  <a:lnTo>
                    <a:pt x="1310" y="2549"/>
                  </a:lnTo>
                  <a:cubicBezTo>
                    <a:pt x="1287" y="2561"/>
                    <a:pt x="1251" y="2561"/>
                    <a:pt x="1227" y="2561"/>
                  </a:cubicBezTo>
                  <a:cubicBezTo>
                    <a:pt x="1132" y="2561"/>
                    <a:pt x="1060" y="2513"/>
                    <a:pt x="1013" y="2430"/>
                  </a:cubicBezTo>
                  <a:lnTo>
                    <a:pt x="429" y="1132"/>
                  </a:lnTo>
                  <a:cubicBezTo>
                    <a:pt x="406" y="1061"/>
                    <a:pt x="406" y="977"/>
                    <a:pt x="465" y="906"/>
                  </a:cubicBezTo>
                  <a:lnTo>
                    <a:pt x="787" y="465"/>
                  </a:lnTo>
                  <a:cubicBezTo>
                    <a:pt x="834" y="406"/>
                    <a:pt x="906" y="370"/>
                    <a:pt x="977" y="370"/>
                  </a:cubicBezTo>
                  <a:close/>
                  <a:moveTo>
                    <a:pt x="965" y="1"/>
                  </a:moveTo>
                  <a:cubicBezTo>
                    <a:pt x="775" y="1"/>
                    <a:pt x="596" y="84"/>
                    <a:pt x="477" y="251"/>
                  </a:cubicBezTo>
                  <a:lnTo>
                    <a:pt x="156" y="703"/>
                  </a:lnTo>
                  <a:cubicBezTo>
                    <a:pt x="13" y="882"/>
                    <a:pt x="1" y="1096"/>
                    <a:pt x="84" y="1311"/>
                  </a:cubicBezTo>
                  <a:lnTo>
                    <a:pt x="667" y="2608"/>
                  </a:lnTo>
                  <a:cubicBezTo>
                    <a:pt x="775" y="2823"/>
                    <a:pt x="977" y="2966"/>
                    <a:pt x="1215" y="2966"/>
                  </a:cubicBezTo>
                  <a:cubicBezTo>
                    <a:pt x="1310" y="2966"/>
                    <a:pt x="1382" y="2942"/>
                    <a:pt x="1453" y="2906"/>
                  </a:cubicBezTo>
                  <a:lnTo>
                    <a:pt x="2334" y="2513"/>
                  </a:lnTo>
                  <a:cubicBezTo>
                    <a:pt x="2489" y="2454"/>
                    <a:pt x="2608" y="2335"/>
                    <a:pt x="2644" y="2168"/>
                  </a:cubicBezTo>
                  <a:cubicBezTo>
                    <a:pt x="2727" y="2025"/>
                    <a:pt x="2727" y="1858"/>
                    <a:pt x="2656" y="1715"/>
                  </a:cubicBezTo>
                  <a:lnTo>
                    <a:pt x="2072" y="418"/>
                  </a:lnTo>
                  <a:cubicBezTo>
                    <a:pt x="1977" y="227"/>
                    <a:pt x="1787" y="84"/>
                    <a:pt x="1572" y="61"/>
                  </a:cubicBezTo>
                  <a:cubicBezTo>
                    <a:pt x="1370" y="49"/>
                    <a:pt x="1156" y="1"/>
                    <a:pt x="965" y="1"/>
                  </a:cubicBezTo>
                  <a:close/>
                </a:path>
              </a:pathLst>
            </a:custGeom>
            <a:solidFill>
              <a:srgbClr val="171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1014062" y="2472336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171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866243" y="2291587"/>
              <a:ext cx="415546" cy="355053"/>
            </a:xfrm>
            <a:custGeom>
              <a:avLst/>
              <a:gdLst/>
              <a:ahLst/>
              <a:cxnLst/>
              <a:rect l="l" t="t" r="r" b="b"/>
              <a:pathLst>
                <a:path w="13086" h="11181" extrusionOk="0">
                  <a:moveTo>
                    <a:pt x="7620" y="1430"/>
                  </a:moveTo>
                  <a:lnTo>
                    <a:pt x="7620" y="1989"/>
                  </a:lnTo>
                  <a:lnTo>
                    <a:pt x="5453" y="1989"/>
                  </a:lnTo>
                  <a:lnTo>
                    <a:pt x="5453" y="1430"/>
                  </a:lnTo>
                  <a:close/>
                  <a:moveTo>
                    <a:pt x="7608" y="406"/>
                  </a:moveTo>
                  <a:cubicBezTo>
                    <a:pt x="8168" y="406"/>
                    <a:pt x="8632" y="858"/>
                    <a:pt x="8632" y="1430"/>
                  </a:cubicBezTo>
                  <a:lnTo>
                    <a:pt x="8632" y="1989"/>
                  </a:lnTo>
                  <a:lnTo>
                    <a:pt x="7989" y="1989"/>
                  </a:lnTo>
                  <a:lnTo>
                    <a:pt x="7989" y="1430"/>
                  </a:lnTo>
                  <a:cubicBezTo>
                    <a:pt x="7989" y="1215"/>
                    <a:pt x="7811" y="1037"/>
                    <a:pt x="7608" y="1037"/>
                  </a:cubicBezTo>
                  <a:lnTo>
                    <a:pt x="5453" y="1037"/>
                  </a:lnTo>
                  <a:cubicBezTo>
                    <a:pt x="5239" y="1037"/>
                    <a:pt x="5060" y="1215"/>
                    <a:pt x="5060" y="1430"/>
                  </a:cubicBezTo>
                  <a:lnTo>
                    <a:pt x="5060" y="1989"/>
                  </a:lnTo>
                  <a:lnTo>
                    <a:pt x="4417" y="1989"/>
                  </a:lnTo>
                  <a:lnTo>
                    <a:pt x="4417" y="1430"/>
                  </a:lnTo>
                  <a:cubicBezTo>
                    <a:pt x="4417" y="858"/>
                    <a:pt x="4882" y="406"/>
                    <a:pt x="5453" y="406"/>
                  </a:cubicBezTo>
                  <a:close/>
                  <a:moveTo>
                    <a:pt x="2929" y="2096"/>
                  </a:moveTo>
                  <a:cubicBezTo>
                    <a:pt x="3013" y="2096"/>
                    <a:pt x="3072" y="2156"/>
                    <a:pt x="3072" y="2227"/>
                  </a:cubicBezTo>
                  <a:lnTo>
                    <a:pt x="3072" y="3299"/>
                  </a:lnTo>
                  <a:cubicBezTo>
                    <a:pt x="3072" y="3382"/>
                    <a:pt x="3132" y="3454"/>
                    <a:pt x="3203" y="3478"/>
                  </a:cubicBezTo>
                  <a:cubicBezTo>
                    <a:pt x="3224" y="3486"/>
                    <a:pt x="3246" y="3490"/>
                    <a:pt x="3267" y="3490"/>
                  </a:cubicBezTo>
                  <a:cubicBezTo>
                    <a:pt x="3365" y="3490"/>
                    <a:pt x="3453" y="3406"/>
                    <a:pt x="3453" y="3299"/>
                  </a:cubicBezTo>
                  <a:lnTo>
                    <a:pt x="3453" y="2358"/>
                  </a:lnTo>
                  <a:lnTo>
                    <a:pt x="9632" y="2358"/>
                  </a:lnTo>
                  <a:lnTo>
                    <a:pt x="9632" y="10502"/>
                  </a:lnTo>
                  <a:lnTo>
                    <a:pt x="3453" y="10502"/>
                  </a:lnTo>
                  <a:lnTo>
                    <a:pt x="3453" y="4073"/>
                  </a:lnTo>
                  <a:cubicBezTo>
                    <a:pt x="3453" y="3978"/>
                    <a:pt x="3370" y="3882"/>
                    <a:pt x="3263" y="3882"/>
                  </a:cubicBezTo>
                  <a:cubicBezTo>
                    <a:pt x="3155" y="3882"/>
                    <a:pt x="3072" y="3978"/>
                    <a:pt x="3072" y="4073"/>
                  </a:cubicBezTo>
                  <a:lnTo>
                    <a:pt x="3072" y="10657"/>
                  </a:lnTo>
                  <a:cubicBezTo>
                    <a:pt x="3072" y="10728"/>
                    <a:pt x="3013" y="10788"/>
                    <a:pt x="2929" y="10788"/>
                  </a:cubicBezTo>
                  <a:lnTo>
                    <a:pt x="2310" y="10788"/>
                  </a:lnTo>
                  <a:cubicBezTo>
                    <a:pt x="2239" y="10788"/>
                    <a:pt x="2179" y="10728"/>
                    <a:pt x="2179" y="10657"/>
                  </a:cubicBezTo>
                  <a:lnTo>
                    <a:pt x="2179" y="2227"/>
                  </a:lnTo>
                  <a:cubicBezTo>
                    <a:pt x="2179" y="2156"/>
                    <a:pt x="2239" y="2096"/>
                    <a:pt x="2310" y="2096"/>
                  </a:cubicBezTo>
                  <a:close/>
                  <a:moveTo>
                    <a:pt x="10775" y="2096"/>
                  </a:moveTo>
                  <a:cubicBezTo>
                    <a:pt x="10847" y="2096"/>
                    <a:pt x="10906" y="2156"/>
                    <a:pt x="10906" y="2227"/>
                  </a:cubicBezTo>
                  <a:lnTo>
                    <a:pt x="10906" y="10657"/>
                  </a:lnTo>
                  <a:cubicBezTo>
                    <a:pt x="10906" y="10728"/>
                    <a:pt x="10847" y="10788"/>
                    <a:pt x="10775" y="10788"/>
                  </a:cubicBezTo>
                  <a:lnTo>
                    <a:pt x="10156" y="10788"/>
                  </a:lnTo>
                  <a:cubicBezTo>
                    <a:pt x="10073" y="10788"/>
                    <a:pt x="10013" y="10728"/>
                    <a:pt x="10013" y="10657"/>
                  </a:cubicBezTo>
                  <a:lnTo>
                    <a:pt x="10013" y="2227"/>
                  </a:lnTo>
                  <a:cubicBezTo>
                    <a:pt x="10013" y="2156"/>
                    <a:pt x="10073" y="2096"/>
                    <a:pt x="10156" y="2096"/>
                  </a:cubicBezTo>
                  <a:close/>
                  <a:moveTo>
                    <a:pt x="5465" y="1"/>
                  </a:moveTo>
                  <a:cubicBezTo>
                    <a:pt x="4691" y="1"/>
                    <a:pt x="4048" y="644"/>
                    <a:pt x="4048" y="1418"/>
                  </a:cubicBezTo>
                  <a:lnTo>
                    <a:pt x="4048" y="1977"/>
                  </a:lnTo>
                  <a:lnTo>
                    <a:pt x="3394" y="1977"/>
                  </a:lnTo>
                  <a:cubicBezTo>
                    <a:pt x="3310" y="1811"/>
                    <a:pt x="3132" y="1692"/>
                    <a:pt x="2929" y="1692"/>
                  </a:cubicBezTo>
                  <a:lnTo>
                    <a:pt x="2310" y="1692"/>
                  </a:lnTo>
                  <a:cubicBezTo>
                    <a:pt x="2096" y="1692"/>
                    <a:pt x="1941" y="1811"/>
                    <a:pt x="1846" y="1977"/>
                  </a:cubicBezTo>
                  <a:lnTo>
                    <a:pt x="1310" y="1977"/>
                  </a:lnTo>
                  <a:cubicBezTo>
                    <a:pt x="596" y="1977"/>
                    <a:pt x="0" y="2561"/>
                    <a:pt x="0" y="3287"/>
                  </a:cubicBezTo>
                  <a:lnTo>
                    <a:pt x="0" y="7990"/>
                  </a:lnTo>
                  <a:cubicBezTo>
                    <a:pt x="0" y="8097"/>
                    <a:pt x="96" y="8180"/>
                    <a:pt x="191" y="8180"/>
                  </a:cubicBezTo>
                  <a:cubicBezTo>
                    <a:pt x="298" y="8180"/>
                    <a:pt x="393" y="8097"/>
                    <a:pt x="393" y="7990"/>
                  </a:cubicBezTo>
                  <a:lnTo>
                    <a:pt x="393" y="3287"/>
                  </a:lnTo>
                  <a:cubicBezTo>
                    <a:pt x="393" y="2787"/>
                    <a:pt x="810" y="2370"/>
                    <a:pt x="1310" y="2370"/>
                  </a:cubicBezTo>
                  <a:lnTo>
                    <a:pt x="1786" y="2370"/>
                  </a:lnTo>
                  <a:lnTo>
                    <a:pt x="1786" y="10502"/>
                  </a:lnTo>
                  <a:lnTo>
                    <a:pt x="1310" y="10502"/>
                  </a:lnTo>
                  <a:cubicBezTo>
                    <a:pt x="810" y="10502"/>
                    <a:pt x="393" y="10085"/>
                    <a:pt x="393" y="9585"/>
                  </a:cubicBezTo>
                  <a:lnTo>
                    <a:pt x="393" y="8764"/>
                  </a:lnTo>
                  <a:cubicBezTo>
                    <a:pt x="393" y="8657"/>
                    <a:pt x="298" y="8573"/>
                    <a:pt x="191" y="8573"/>
                  </a:cubicBezTo>
                  <a:cubicBezTo>
                    <a:pt x="96" y="8573"/>
                    <a:pt x="0" y="8657"/>
                    <a:pt x="0" y="8764"/>
                  </a:cubicBezTo>
                  <a:lnTo>
                    <a:pt x="0" y="9585"/>
                  </a:lnTo>
                  <a:cubicBezTo>
                    <a:pt x="0" y="10300"/>
                    <a:pt x="584" y="10895"/>
                    <a:pt x="1310" y="10895"/>
                  </a:cubicBezTo>
                  <a:lnTo>
                    <a:pt x="1846" y="10895"/>
                  </a:lnTo>
                  <a:cubicBezTo>
                    <a:pt x="1941" y="11062"/>
                    <a:pt x="2120" y="11181"/>
                    <a:pt x="2310" y="11181"/>
                  </a:cubicBezTo>
                  <a:lnTo>
                    <a:pt x="2929" y="11181"/>
                  </a:lnTo>
                  <a:cubicBezTo>
                    <a:pt x="3144" y="11181"/>
                    <a:pt x="3310" y="11062"/>
                    <a:pt x="3394" y="10895"/>
                  </a:cubicBezTo>
                  <a:lnTo>
                    <a:pt x="9692" y="10895"/>
                  </a:lnTo>
                  <a:cubicBezTo>
                    <a:pt x="9775" y="11062"/>
                    <a:pt x="9954" y="11181"/>
                    <a:pt x="10156" y="11181"/>
                  </a:cubicBezTo>
                  <a:lnTo>
                    <a:pt x="10775" y="11181"/>
                  </a:lnTo>
                  <a:cubicBezTo>
                    <a:pt x="10978" y="11181"/>
                    <a:pt x="11145" y="11062"/>
                    <a:pt x="11240" y="10895"/>
                  </a:cubicBezTo>
                  <a:lnTo>
                    <a:pt x="11776" y="10895"/>
                  </a:lnTo>
                  <a:cubicBezTo>
                    <a:pt x="12490" y="10895"/>
                    <a:pt x="13085" y="10312"/>
                    <a:pt x="13085" y="9585"/>
                  </a:cubicBezTo>
                  <a:lnTo>
                    <a:pt x="13085" y="4894"/>
                  </a:lnTo>
                  <a:cubicBezTo>
                    <a:pt x="13085" y="4787"/>
                    <a:pt x="12990" y="4704"/>
                    <a:pt x="12883" y="4704"/>
                  </a:cubicBezTo>
                  <a:cubicBezTo>
                    <a:pt x="12788" y="4704"/>
                    <a:pt x="12692" y="4787"/>
                    <a:pt x="12692" y="4894"/>
                  </a:cubicBezTo>
                  <a:lnTo>
                    <a:pt x="12692" y="9585"/>
                  </a:lnTo>
                  <a:cubicBezTo>
                    <a:pt x="12692" y="10085"/>
                    <a:pt x="12276" y="10502"/>
                    <a:pt x="11776" y="10502"/>
                  </a:cubicBezTo>
                  <a:lnTo>
                    <a:pt x="11299" y="10502"/>
                  </a:lnTo>
                  <a:lnTo>
                    <a:pt x="11299" y="2370"/>
                  </a:lnTo>
                  <a:lnTo>
                    <a:pt x="11776" y="2370"/>
                  </a:lnTo>
                  <a:cubicBezTo>
                    <a:pt x="12276" y="2370"/>
                    <a:pt x="12692" y="2787"/>
                    <a:pt x="12692" y="3287"/>
                  </a:cubicBezTo>
                  <a:lnTo>
                    <a:pt x="12692" y="4120"/>
                  </a:lnTo>
                  <a:cubicBezTo>
                    <a:pt x="12692" y="4240"/>
                    <a:pt x="12788" y="4311"/>
                    <a:pt x="12895" y="4311"/>
                  </a:cubicBezTo>
                  <a:cubicBezTo>
                    <a:pt x="12990" y="4311"/>
                    <a:pt x="13085" y="4228"/>
                    <a:pt x="13085" y="4120"/>
                  </a:cubicBezTo>
                  <a:lnTo>
                    <a:pt x="13085" y="3287"/>
                  </a:lnTo>
                  <a:cubicBezTo>
                    <a:pt x="13085" y="2573"/>
                    <a:pt x="12502" y="1977"/>
                    <a:pt x="11776" y="1977"/>
                  </a:cubicBezTo>
                  <a:lnTo>
                    <a:pt x="11240" y="1977"/>
                  </a:lnTo>
                  <a:cubicBezTo>
                    <a:pt x="11145" y="1811"/>
                    <a:pt x="10966" y="1692"/>
                    <a:pt x="10775" y="1692"/>
                  </a:cubicBezTo>
                  <a:lnTo>
                    <a:pt x="10156" y="1692"/>
                  </a:lnTo>
                  <a:cubicBezTo>
                    <a:pt x="9942" y="1692"/>
                    <a:pt x="9775" y="1811"/>
                    <a:pt x="9692" y="1977"/>
                  </a:cubicBezTo>
                  <a:lnTo>
                    <a:pt x="9037" y="1977"/>
                  </a:lnTo>
                  <a:lnTo>
                    <a:pt x="9037" y="1418"/>
                  </a:lnTo>
                  <a:cubicBezTo>
                    <a:pt x="9037" y="644"/>
                    <a:pt x="8394" y="1"/>
                    <a:pt x="7620" y="1"/>
                  </a:cubicBezTo>
                  <a:close/>
                </a:path>
              </a:pathLst>
            </a:custGeom>
            <a:solidFill>
              <a:srgbClr val="171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9"/>
          <p:cNvGrpSpPr/>
          <p:nvPr/>
        </p:nvGrpSpPr>
        <p:grpSpPr>
          <a:xfrm>
            <a:off x="720329" y="2144425"/>
            <a:ext cx="1008545" cy="1066991"/>
            <a:chOff x="7144274" y="1500214"/>
            <a:chExt cx="282174" cy="355735"/>
          </a:xfrm>
        </p:grpSpPr>
        <p:sp>
          <p:nvSpPr>
            <p:cNvPr id="607" name="Google Shape;607;p39"/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171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171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171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rgbClr val="171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rgbClr val="171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rgbClr val="171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39"/>
          <p:cNvGrpSpPr/>
          <p:nvPr/>
        </p:nvGrpSpPr>
        <p:grpSpPr>
          <a:xfrm>
            <a:off x="2914708" y="2144436"/>
            <a:ext cx="1311494" cy="1067010"/>
            <a:chOff x="2623237" y="2431047"/>
            <a:chExt cx="355024" cy="332630"/>
          </a:xfrm>
        </p:grpSpPr>
        <p:sp>
          <p:nvSpPr>
            <p:cNvPr id="614" name="Google Shape;614;p39"/>
            <p:cNvSpPr/>
            <p:nvPr/>
          </p:nvSpPr>
          <p:spPr>
            <a:xfrm>
              <a:off x="2655856" y="2604370"/>
              <a:ext cx="48579" cy="64506"/>
            </a:xfrm>
            <a:custGeom>
              <a:avLst/>
              <a:gdLst/>
              <a:ahLst/>
              <a:cxnLst/>
              <a:rect l="l" t="t" r="r" b="b"/>
              <a:pathLst>
                <a:path w="1525" h="2025" extrusionOk="0">
                  <a:moveTo>
                    <a:pt x="762" y="346"/>
                  </a:moveTo>
                  <a:cubicBezTo>
                    <a:pt x="1000" y="346"/>
                    <a:pt x="1191" y="536"/>
                    <a:pt x="1191" y="774"/>
                  </a:cubicBezTo>
                  <a:lnTo>
                    <a:pt x="1191" y="1715"/>
                  </a:lnTo>
                  <a:lnTo>
                    <a:pt x="345" y="1715"/>
                  </a:lnTo>
                  <a:lnTo>
                    <a:pt x="345" y="774"/>
                  </a:lnTo>
                  <a:lnTo>
                    <a:pt x="334" y="774"/>
                  </a:lnTo>
                  <a:cubicBezTo>
                    <a:pt x="334" y="536"/>
                    <a:pt x="524" y="346"/>
                    <a:pt x="762" y="346"/>
                  </a:cubicBezTo>
                  <a:close/>
                  <a:moveTo>
                    <a:pt x="762" y="0"/>
                  </a:moveTo>
                  <a:cubicBezTo>
                    <a:pt x="345" y="0"/>
                    <a:pt x="0" y="346"/>
                    <a:pt x="0" y="762"/>
                  </a:cubicBezTo>
                  <a:lnTo>
                    <a:pt x="0" y="1858"/>
                  </a:lnTo>
                  <a:cubicBezTo>
                    <a:pt x="0" y="1953"/>
                    <a:pt x="72" y="2024"/>
                    <a:pt x="167" y="2024"/>
                  </a:cubicBezTo>
                  <a:lnTo>
                    <a:pt x="1357" y="2024"/>
                  </a:lnTo>
                  <a:cubicBezTo>
                    <a:pt x="1441" y="2024"/>
                    <a:pt x="1524" y="1953"/>
                    <a:pt x="1524" y="1858"/>
                  </a:cubicBezTo>
                  <a:lnTo>
                    <a:pt x="1524" y="762"/>
                  </a:lnTo>
                  <a:cubicBezTo>
                    <a:pt x="1524" y="346"/>
                    <a:pt x="1179" y="0"/>
                    <a:pt x="762" y="0"/>
                  </a:cubicBezTo>
                  <a:close/>
                </a:path>
              </a:pathLst>
            </a:custGeom>
            <a:solidFill>
              <a:srgbClr val="171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2623237" y="2431047"/>
              <a:ext cx="355024" cy="332630"/>
            </a:xfrm>
            <a:custGeom>
              <a:avLst/>
              <a:gdLst/>
              <a:ahLst/>
              <a:cxnLst/>
              <a:rect l="l" t="t" r="r" b="b"/>
              <a:pathLst>
                <a:path w="11145" h="10442" extrusionOk="0">
                  <a:moveTo>
                    <a:pt x="8692" y="2608"/>
                  </a:moveTo>
                  <a:cubicBezTo>
                    <a:pt x="8716" y="2608"/>
                    <a:pt x="8751" y="2643"/>
                    <a:pt x="8751" y="2667"/>
                  </a:cubicBezTo>
                  <a:lnTo>
                    <a:pt x="8751" y="3024"/>
                  </a:lnTo>
                  <a:cubicBezTo>
                    <a:pt x="8751" y="3060"/>
                    <a:pt x="8716" y="3084"/>
                    <a:pt x="8692" y="3084"/>
                  </a:cubicBezTo>
                  <a:lnTo>
                    <a:pt x="2453" y="3084"/>
                  </a:lnTo>
                  <a:cubicBezTo>
                    <a:pt x="2441" y="3084"/>
                    <a:pt x="2405" y="3060"/>
                    <a:pt x="2405" y="3024"/>
                  </a:cubicBezTo>
                  <a:lnTo>
                    <a:pt x="2405" y="2667"/>
                  </a:lnTo>
                  <a:cubicBezTo>
                    <a:pt x="2405" y="2643"/>
                    <a:pt x="2441" y="2608"/>
                    <a:pt x="2465" y="2608"/>
                  </a:cubicBezTo>
                  <a:close/>
                  <a:moveTo>
                    <a:pt x="8096" y="3405"/>
                  </a:moveTo>
                  <a:lnTo>
                    <a:pt x="8096" y="3834"/>
                  </a:lnTo>
                  <a:lnTo>
                    <a:pt x="7977" y="3953"/>
                  </a:lnTo>
                  <a:lnTo>
                    <a:pt x="7227" y="3953"/>
                  </a:lnTo>
                  <a:lnTo>
                    <a:pt x="7108" y="3834"/>
                  </a:lnTo>
                  <a:lnTo>
                    <a:pt x="7108" y="3405"/>
                  </a:lnTo>
                  <a:close/>
                  <a:moveTo>
                    <a:pt x="4048" y="3417"/>
                  </a:moveTo>
                  <a:lnTo>
                    <a:pt x="4048" y="3846"/>
                  </a:lnTo>
                  <a:lnTo>
                    <a:pt x="3929" y="3965"/>
                  </a:lnTo>
                  <a:lnTo>
                    <a:pt x="3179" y="3965"/>
                  </a:lnTo>
                  <a:lnTo>
                    <a:pt x="3060" y="3846"/>
                  </a:lnTo>
                  <a:lnTo>
                    <a:pt x="3060" y="3417"/>
                  </a:lnTo>
                  <a:close/>
                  <a:moveTo>
                    <a:pt x="2739" y="3417"/>
                  </a:moveTo>
                  <a:lnTo>
                    <a:pt x="2739" y="3905"/>
                  </a:lnTo>
                  <a:cubicBezTo>
                    <a:pt x="2739" y="3953"/>
                    <a:pt x="2751" y="4001"/>
                    <a:pt x="2774" y="4025"/>
                  </a:cubicBezTo>
                  <a:lnTo>
                    <a:pt x="2941" y="4191"/>
                  </a:lnTo>
                  <a:lnTo>
                    <a:pt x="2941" y="4667"/>
                  </a:lnTo>
                  <a:lnTo>
                    <a:pt x="357" y="4667"/>
                  </a:lnTo>
                  <a:lnTo>
                    <a:pt x="476" y="3453"/>
                  </a:lnTo>
                  <a:cubicBezTo>
                    <a:pt x="476" y="3429"/>
                    <a:pt x="500" y="3417"/>
                    <a:pt x="536" y="3417"/>
                  </a:cubicBezTo>
                  <a:close/>
                  <a:moveTo>
                    <a:pt x="10621" y="3417"/>
                  </a:moveTo>
                  <a:cubicBezTo>
                    <a:pt x="10656" y="3417"/>
                    <a:pt x="10668" y="3429"/>
                    <a:pt x="10680" y="3453"/>
                  </a:cubicBezTo>
                  <a:lnTo>
                    <a:pt x="10799" y="4667"/>
                  </a:lnTo>
                  <a:lnTo>
                    <a:pt x="8204" y="4667"/>
                  </a:lnTo>
                  <a:lnTo>
                    <a:pt x="8204" y="4191"/>
                  </a:lnTo>
                  <a:lnTo>
                    <a:pt x="8382" y="4025"/>
                  </a:lnTo>
                  <a:cubicBezTo>
                    <a:pt x="8406" y="4001"/>
                    <a:pt x="8418" y="3953"/>
                    <a:pt x="8418" y="3905"/>
                  </a:cubicBezTo>
                  <a:lnTo>
                    <a:pt x="8418" y="3417"/>
                  </a:lnTo>
                  <a:close/>
                  <a:moveTo>
                    <a:pt x="3834" y="4298"/>
                  </a:moveTo>
                  <a:lnTo>
                    <a:pt x="3834" y="7644"/>
                  </a:lnTo>
                  <a:lnTo>
                    <a:pt x="3286" y="7644"/>
                  </a:lnTo>
                  <a:lnTo>
                    <a:pt x="3286" y="4298"/>
                  </a:lnTo>
                  <a:close/>
                  <a:moveTo>
                    <a:pt x="7870" y="4298"/>
                  </a:moveTo>
                  <a:lnTo>
                    <a:pt x="7870" y="7644"/>
                  </a:lnTo>
                  <a:lnTo>
                    <a:pt x="7323" y="7644"/>
                  </a:lnTo>
                  <a:lnTo>
                    <a:pt x="7323" y="4298"/>
                  </a:lnTo>
                  <a:close/>
                  <a:moveTo>
                    <a:pt x="5563" y="6230"/>
                  </a:moveTo>
                  <a:cubicBezTo>
                    <a:pt x="5617" y="6230"/>
                    <a:pt x="5674" y="6245"/>
                    <a:pt x="5727" y="6275"/>
                  </a:cubicBezTo>
                  <a:lnTo>
                    <a:pt x="6013" y="6465"/>
                  </a:lnTo>
                  <a:cubicBezTo>
                    <a:pt x="6084" y="6513"/>
                    <a:pt x="6132" y="6596"/>
                    <a:pt x="6132" y="6692"/>
                  </a:cubicBezTo>
                  <a:lnTo>
                    <a:pt x="6132" y="8525"/>
                  </a:lnTo>
                  <a:lnTo>
                    <a:pt x="5013" y="8525"/>
                  </a:lnTo>
                  <a:lnTo>
                    <a:pt x="5013" y="6692"/>
                  </a:lnTo>
                  <a:cubicBezTo>
                    <a:pt x="5013" y="6596"/>
                    <a:pt x="5060" y="6513"/>
                    <a:pt x="5132" y="6465"/>
                  </a:cubicBezTo>
                  <a:lnTo>
                    <a:pt x="5418" y="6275"/>
                  </a:lnTo>
                  <a:cubicBezTo>
                    <a:pt x="5459" y="6245"/>
                    <a:pt x="5510" y="6230"/>
                    <a:pt x="5563" y="6230"/>
                  </a:cubicBezTo>
                  <a:close/>
                  <a:moveTo>
                    <a:pt x="3929" y="7989"/>
                  </a:moveTo>
                  <a:lnTo>
                    <a:pt x="4048" y="8108"/>
                  </a:lnTo>
                  <a:lnTo>
                    <a:pt x="4048" y="8537"/>
                  </a:lnTo>
                  <a:lnTo>
                    <a:pt x="3060" y="8537"/>
                  </a:lnTo>
                  <a:lnTo>
                    <a:pt x="3060" y="8108"/>
                  </a:lnTo>
                  <a:lnTo>
                    <a:pt x="3179" y="7989"/>
                  </a:lnTo>
                  <a:close/>
                  <a:moveTo>
                    <a:pt x="7954" y="7989"/>
                  </a:moveTo>
                  <a:lnTo>
                    <a:pt x="8073" y="8108"/>
                  </a:lnTo>
                  <a:lnTo>
                    <a:pt x="8073" y="8537"/>
                  </a:lnTo>
                  <a:lnTo>
                    <a:pt x="7096" y="8537"/>
                  </a:lnTo>
                  <a:lnTo>
                    <a:pt x="7096" y="8525"/>
                  </a:lnTo>
                  <a:lnTo>
                    <a:pt x="7096" y="8108"/>
                  </a:lnTo>
                  <a:lnTo>
                    <a:pt x="7215" y="7989"/>
                  </a:lnTo>
                  <a:close/>
                  <a:moveTo>
                    <a:pt x="6787" y="3429"/>
                  </a:moveTo>
                  <a:lnTo>
                    <a:pt x="6787" y="3917"/>
                  </a:lnTo>
                  <a:cubicBezTo>
                    <a:pt x="6787" y="3965"/>
                    <a:pt x="6799" y="4013"/>
                    <a:pt x="6834" y="4036"/>
                  </a:cubicBezTo>
                  <a:lnTo>
                    <a:pt x="7013" y="4215"/>
                  </a:lnTo>
                  <a:lnTo>
                    <a:pt x="7013" y="7763"/>
                  </a:lnTo>
                  <a:lnTo>
                    <a:pt x="6834" y="7942"/>
                  </a:lnTo>
                  <a:cubicBezTo>
                    <a:pt x="6799" y="7966"/>
                    <a:pt x="6787" y="8013"/>
                    <a:pt x="6787" y="8061"/>
                  </a:cubicBezTo>
                  <a:lnTo>
                    <a:pt x="6787" y="8549"/>
                  </a:lnTo>
                  <a:lnTo>
                    <a:pt x="6477" y="8525"/>
                  </a:lnTo>
                  <a:lnTo>
                    <a:pt x="6477" y="6692"/>
                  </a:lnTo>
                  <a:cubicBezTo>
                    <a:pt x="6477" y="6501"/>
                    <a:pt x="6370" y="6299"/>
                    <a:pt x="6203" y="6180"/>
                  </a:cubicBezTo>
                  <a:lnTo>
                    <a:pt x="5918" y="5989"/>
                  </a:lnTo>
                  <a:cubicBezTo>
                    <a:pt x="5816" y="5924"/>
                    <a:pt x="5703" y="5891"/>
                    <a:pt x="5589" y="5891"/>
                  </a:cubicBezTo>
                  <a:cubicBezTo>
                    <a:pt x="5474" y="5891"/>
                    <a:pt x="5358" y="5924"/>
                    <a:pt x="5251" y="5989"/>
                  </a:cubicBezTo>
                  <a:lnTo>
                    <a:pt x="4965" y="6180"/>
                  </a:lnTo>
                  <a:cubicBezTo>
                    <a:pt x="4810" y="6299"/>
                    <a:pt x="4703" y="6477"/>
                    <a:pt x="4703" y="6692"/>
                  </a:cubicBezTo>
                  <a:lnTo>
                    <a:pt x="4703" y="8525"/>
                  </a:lnTo>
                  <a:lnTo>
                    <a:pt x="4394" y="8525"/>
                  </a:lnTo>
                  <a:lnTo>
                    <a:pt x="4394" y="8025"/>
                  </a:lnTo>
                  <a:cubicBezTo>
                    <a:pt x="4394" y="7989"/>
                    <a:pt x="4370" y="7942"/>
                    <a:pt x="4346" y="7906"/>
                  </a:cubicBezTo>
                  <a:lnTo>
                    <a:pt x="4167" y="7751"/>
                  </a:lnTo>
                  <a:lnTo>
                    <a:pt x="4167" y="4203"/>
                  </a:lnTo>
                  <a:lnTo>
                    <a:pt x="4346" y="4036"/>
                  </a:lnTo>
                  <a:cubicBezTo>
                    <a:pt x="4370" y="4013"/>
                    <a:pt x="4394" y="3965"/>
                    <a:pt x="4394" y="3917"/>
                  </a:cubicBezTo>
                  <a:lnTo>
                    <a:pt x="4394" y="3429"/>
                  </a:lnTo>
                  <a:close/>
                  <a:moveTo>
                    <a:pt x="8525" y="8847"/>
                  </a:moveTo>
                  <a:lnTo>
                    <a:pt x="8525" y="9311"/>
                  </a:lnTo>
                  <a:lnTo>
                    <a:pt x="2631" y="9311"/>
                  </a:lnTo>
                  <a:lnTo>
                    <a:pt x="2631" y="8847"/>
                  </a:lnTo>
                  <a:close/>
                  <a:moveTo>
                    <a:pt x="1858" y="9632"/>
                  </a:moveTo>
                  <a:lnTo>
                    <a:pt x="1858" y="10097"/>
                  </a:lnTo>
                  <a:lnTo>
                    <a:pt x="607" y="10097"/>
                  </a:lnTo>
                  <a:lnTo>
                    <a:pt x="607" y="9632"/>
                  </a:lnTo>
                  <a:close/>
                  <a:moveTo>
                    <a:pt x="8978" y="9632"/>
                  </a:moveTo>
                  <a:lnTo>
                    <a:pt x="8978" y="10097"/>
                  </a:lnTo>
                  <a:lnTo>
                    <a:pt x="2203" y="10097"/>
                  </a:lnTo>
                  <a:lnTo>
                    <a:pt x="2203" y="9632"/>
                  </a:lnTo>
                  <a:close/>
                  <a:moveTo>
                    <a:pt x="10549" y="9632"/>
                  </a:moveTo>
                  <a:lnTo>
                    <a:pt x="10549" y="10097"/>
                  </a:lnTo>
                  <a:lnTo>
                    <a:pt x="9299" y="10097"/>
                  </a:lnTo>
                  <a:lnTo>
                    <a:pt x="9299" y="9632"/>
                  </a:lnTo>
                  <a:close/>
                  <a:moveTo>
                    <a:pt x="5566" y="0"/>
                  </a:moveTo>
                  <a:cubicBezTo>
                    <a:pt x="5531" y="0"/>
                    <a:pt x="5495" y="12"/>
                    <a:pt x="5465" y="36"/>
                  </a:cubicBezTo>
                  <a:lnTo>
                    <a:pt x="4417" y="857"/>
                  </a:lnTo>
                  <a:cubicBezTo>
                    <a:pt x="4346" y="917"/>
                    <a:pt x="4334" y="1024"/>
                    <a:pt x="4394" y="1096"/>
                  </a:cubicBezTo>
                  <a:cubicBezTo>
                    <a:pt x="4427" y="1136"/>
                    <a:pt x="4473" y="1158"/>
                    <a:pt x="4521" y="1158"/>
                  </a:cubicBezTo>
                  <a:cubicBezTo>
                    <a:pt x="4557" y="1158"/>
                    <a:pt x="4596" y="1145"/>
                    <a:pt x="4632" y="1119"/>
                  </a:cubicBezTo>
                  <a:lnTo>
                    <a:pt x="5560" y="393"/>
                  </a:lnTo>
                  <a:lnTo>
                    <a:pt x="8025" y="2298"/>
                  </a:lnTo>
                  <a:lnTo>
                    <a:pt x="3143" y="2298"/>
                  </a:lnTo>
                  <a:lnTo>
                    <a:pt x="4036" y="1596"/>
                  </a:lnTo>
                  <a:cubicBezTo>
                    <a:pt x="4108" y="1536"/>
                    <a:pt x="4120" y="1441"/>
                    <a:pt x="4060" y="1358"/>
                  </a:cubicBezTo>
                  <a:cubicBezTo>
                    <a:pt x="4026" y="1317"/>
                    <a:pt x="3977" y="1296"/>
                    <a:pt x="3928" y="1296"/>
                  </a:cubicBezTo>
                  <a:cubicBezTo>
                    <a:pt x="3891" y="1296"/>
                    <a:pt x="3853" y="1308"/>
                    <a:pt x="3822" y="1334"/>
                  </a:cubicBezTo>
                  <a:lnTo>
                    <a:pt x="2584" y="2298"/>
                  </a:lnTo>
                  <a:lnTo>
                    <a:pt x="2453" y="2298"/>
                  </a:lnTo>
                  <a:cubicBezTo>
                    <a:pt x="2250" y="2298"/>
                    <a:pt x="2072" y="2477"/>
                    <a:pt x="2072" y="2691"/>
                  </a:cubicBezTo>
                  <a:lnTo>
                    <a:pt x="2072" y="3048"/>
                  </a:lnTo>
                  <a:lnTo>
                    <a:pt x="2072" y="3108"/>
                  </a:lnTo>
                  <a:lnTo>
                    <a:pt x="524" y="3108"/>
                  </a:lnTo>
                  <a:cubicBezTo>
                    <a:pt x="322" y="3108"/>
                    <a:pt x="167" y="3251"/>
                    <a:pt x="131" y="3441"/>
                  </a:cubicBezTo>
                  <a:lnTo>
                    <a:pt x="0" y="4834"/>
                  </a:lnTo>
                  <a:cubicBezTo>
                    <a:pt x="0" y="4870"/>
                    <a:pt x="12" y="4918"/>
                    <a:pt x="48" y="4953"/>
                  </a:cubicBezTo>
                  <a:cubicBezTo>
                    <a:pt x="72" y="4977"/>
                    <a:pt x="119" y="5013"/>
                    <a:pt x="167" y="5013"/>
                  </a:cubicBezTo>
                  <a:lnTo>
                    <a:pt x="262" y="5013"/>
                  </a:lnTo>
                  <a:lnTo>
                    <a:pt x="262" y="5822"/>
                  </a:lnTo>
                  <a:cubicBezTo>
                    <a:pt x="262" y="5918"/>
                    <a:pt x="345" y="5989"/>
                    <a:pt x="429" y="5989"/>
                  </a:cubicBezTo>
                  <a:cubicBezTo>
                    <a:pt x="524" y="5989"/>
                    <a:pt x="596" y="5918"/>
                    <a:pt x="596" y="5822"/>
                  </a:cubicBezTo>
                  <a:lnTo>
                    <a:pt x="596" y="5013"/>
                  </a:lnTo>
                  <a:lnTo>
                    <a:pt x="2965" y="5013"/>
                  </a:lnTo>
                  <a:lnTo>
                    <a:pt x="2965" y="7763"/>
                  </a:lnTo>
                  <a:lnTo>
                    <a:pt x="2798" y="7930"/>
                  </a:lnTo>
                  <a:cubicBezTo>
                    <a:pt x="2762" y="7954"/>
                    <a:pt x="2751" y="8001"/>
                    <a:pt x="2751" y="8049"/>
                  </a:cubicBezTo>
                  <a:lnTo>
                    <a:pt x="2751" y="8537"/>
                  </a:lnTo>
                  <a:lnTo>
                    <a:pt x="2489" y="8537"/>
                  </a:lnTo>
                  <a:cubicBezTo>
                    <a:pt x="2393" y="8537"/>
                    <a:pt x="2322" y="8608"/>
                    <a:pt x="2322" y="8704"/>
                  </a:cubicBezTo>
                  <a:lnTo>
                    <a:pt x="2322" y="9323"/>
                  </a:lnTo>
                  <a:lnTo>
                    <a:pt x="643" y="9323"/>
                  </a:lnTo>
                  <a:lnTo>
                    <a:pt x="643" y="6584"/>
                  </a:lnTo>
                  <a:cubicBezTo>
                    <a:pt x="643" y="6501"/>
                    <a:pt x="560" y="6418"/>
                    <a:pt x="476" y="6418"/>
                  </a:cubicBezTo>
                  <a:cubicBezTo>
                    <a:pt x="381" y="6418"/>
                    <a:pt x="310" y="6501"/>
                    <a:pt x="310" y="6584"/>
                  </a:cubicBezTo>
                  <a:lnTo>
                    <a:pt x="310" y="10275"/>
                  </a:lnTo>
                  <a:cubicBezTo>
                    <a:pt x="310" y="10371"/>
                    <a:pt x="381" y="10442"/>
                    <a:pt x="476" y="10442"/>
                  </a:cubicBezTo>
                  <a:lnTo>
                    <a:pt x="10740" y="10442"/>
                  </a:lnTo>
                  <a:cubicBezTo>
                    <a:pt x="10835" y="10442"/>
                    <a:pt x="10906" y="10371"/>
                    <a:pt x="10906" y="10275"/>
                  </a:cubicBezTo>
                  <a:lnTo>
                    <a:pt x="10906" y="8347"/>
                  </a:lnTo>
                  <a:cubicBezTo>
                    <a:pt x="10906" y="8251"/>
                    <a:pt x="10835" y="8180"/>
                    <a:pt x="10740" y="8180"/>
                  </a:cubicBezTo>
                  <a:cubicBezTo>
                    <a:pt x="10656" y="8180"/>
                    <a:pt x="10585" y="8251"/>
                    <a:pt x="10585" y="8347"/>
                  </a:cubicBezTo>
                  <a:lnTo>
                    <a:pt x="10585" y="9323"/>
                  </a:lnTo>
                  <a:lnTo>
                    <a:pt x="8894" y="9323"/>
                  </a:lnTo>
                  <a:lnTo>
                    <a:pt x="8894" y="8704"/>
                  </a:lnTo>
                  <a:cubicBezTo>
                    <a:pt x="8894" y="8608"/>
                    <a:pt x="8823" y="8537"/>
                    <a:pt x="8739" y="8537"/>
                  </a:cubicBezTo>
                  <a:lnTo>
                    <a:pt x="8466" y="8537"/>
                  </a:lnTo>
                  <a:lnTo>
                    <a:pt x="8466" y="8049"/>
                  </a:lnTo>
                  <a:cubicBezTo>
                    <a:pt x="8466" y="8001"/>
                    <a:pt x="8454" y="7954"/>
                    <a:pt x="8418" y="7930"/>
                  </a:cubicBezTo>
                  <a:lnTo>
                    <a:pt x="8239" y="7763"/>
                  </a:lnTo>
                  <a:lnTo>
                    <a:pt x="8239" y="5013"/>
                  </a:lnTo>
                  <a:lnTo>
                    <a:pt x="10549" y="5013"/>
                  </a:lnTo>
                  <a:lnTo>
                    <a:pt x="10549" y="7585"/>
                  </a:lnTo>
                  <a:cubicBezTo>
                    <a:pt x="10549" y="7668"/>
                    <a:pt x="10621" y="7751"/>
                    <a:pt x="10716" y="7751"/>
                  </a:cubicBezTo>
                  <a:cubicBezTo>
                    <a:pt x="10799" y="7751"/>
                    <a:pt x="10883" y="7668"/>
                    <a:pt x="10883" y="7585"/>
                  </a:cubicBezTo>
                  <a:lnTo>
                    <a:pt x="10883" y="5013"/>
                  </a:lnTo>
                  <a:lnTo>
                    <a:pt x="10978" y="5013"/>
                  </a:lnTo>
                  <a:cubicBezTo>
                    <a:pt x="11025" y="5013"/>
                    <a:pt x="11073" y="4989"/>
                    <a:pt x="11097" y="4953"/>
                  </a:cubicBezTo>
                  <a:cubicBezTo>
                    <a:pt x="11133" y="4906"/>
                    <a:pt x="11144" y="4858"/>
                    <a:pt x="11133" y="4810"/>
                  </a:cubicBezTo>
                  <a:lnTo>
                    <a:pt x="11002" y="3429"/>
                  </a:lnTo>
                  <a:cubicBezTo>
                    <a:pt x="10978" y="3239"/>
                    <a:pt x="10811" y="3084"/>
                    <a:pt x="10609" y="3084"/>
                  </a:cubicBezTo>
                  <a:lnTo>
                    <a:pt x="9061" y="3084"/>
                  </a:lnTo>
                  <a:lnTo>
                    <a:pt x="9061" y="3024"/>
                  </a:lnTo>
                  <a:lnTo>
                    <a:pt x="9061" y="2667"/>
                  </a:lnTo>
                  <a:cubicBezTo>
                    <a:pt x="9061" y="2465"/>
                    <a:pt x="8882" y="2286"/>
                    <a:pt x="8680" y="2286"/>
                  </a:cubicBezTo>
                  <a:lnTo>
                    <a:pt x="8537" y="2286"/>
                  </a:lnTo>
                  <a:lnTo>
                    <a:pt x="5668" y="36"/>
                  </a:lnTo>
                  <a:cubicBezTo>
                    <a:pt x="5638" y="12"/>
                    <a:pt x="5602" y="0"/>
                    <a:pt x="5566" y="0"/>
                  </a:cubicBezTo>
                  <a:close/>
                </a:path>
              </a:pathLst>
            </a:custGeom>
            <a:solidFill>
              <a:srgbClr val="171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2897827" y="2604753"/>
              <a:ext cx="48197" cy="64506"/>
            </a:xfrm>
            <a:custGeom>
              <a:avLst/>
              <a:gdLst/>
              <a:ahLst/>
              <a:cxnLst/>
              <a:rect l="l" t="t" r="r" b="b"/>
              <a:pathLst>
                <a:path w="1513" h="2025" extrusionOk="0">
                  <a:moveTo>
                    <a:pt x="762" y="334"/>
                  </a:moveTo>
                  <a:cubicBezTo>
                    <a:pt x="989" y="334"/>
                    <a:pt x="1191" y="524"/>
                    <a:pt x="1191" y="762"/>
                  </a:cubicBezTo>
                  <a:lnTo>
                    <a:pt x="1191" y="1703"/>
                  </a:lnTo>
                  <a:lnTo>
                    <a:pt x="334" y="1703"/>
                  </a:lnTo>
                  <a:lnTo>
                    <a:pt x="334" y="762"/>
                  </a:lnTo>
                  <a:cubicBezTo>
                    <a:pt x="334" y="524"/>
                    <a:pt x="524" y="334"/>
                    <a:pt x="762" y="334"/>
                  </a:cubicBezTo>
                  <a:close/>
                  <a:moveTo>
                    <a:pt x="750" y="0"/>
                  </a:moveTo>
                  <a:cubicBezTo>
                    <a:pt x="334" y="0"/>
                    <a:pt x="0" y="346"/>
                    <a:pt x="0" y="762"/>
                  </a:cubicBezTo>
                  <a:lnTo>
                    <a:pt x="0" y="1858"/>
                  </a:lnTo>
                  <a:cubicBezTo>
                    <a:pt x="0" y="1953"/>
                    <a:pt x="72" y="2024"/>
                    <a:pt x="155" y="2024"/>
                  </a:cubicBezTo>
                  <a:lnTo>
                    <a:pt x="1346" y="2024"/>
                  </a:lnTo>
                  <a:cubicBezTo>
                    <a:pt x="1441" y="2024"/>
                    <a:pt x="1512" y="1953"/>
                    <a:pt x="1512" y="1858"/>
                  </a:cubicBezTo>
                  <a:lnTo>
                    <a:pt x="1512" y="762"/>
                  </a:lnTo>
                  <a:cubicBezTo>
                    <a:pt x="1512" y="346"/>
                    <a:pt x="1167" y="0"/>
                    <a:pt x="750" y="0"/>
                  </a:cubicBezTo>
                  <a:close/>
                </a:path>
              </a:pathLst>
            </a:custGeom>
            <a:solidFill>
              <a:srgbClr val="171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2775695" y="2551650"/>
              <a:ext cx="51223" cy="51223"/>
            </a:xfrm>
            <a:custGeom>
              <a:avLst/>
              <a:gdLst/>
              <a:ahLst/>
              <a:cxnLst/>
              <a:rect l="l" t="t" r="r" b="b"/>
              <a:pathLst>
                <a:path w="1608" h="1608" extrusionOk="0">
                  <a:moveTo>
                    <a:pt x="810" y="310"/>
                  </a:moveTo>
                  <a:cubicBezTo>
                    <a:pt x="1060" y="310"/>
                    <a:pt x="1286" y="524"/>
                    <a:pt x="1286" y="786"/>
                  </a:cubicBezTo>
                  <a:cubicBezTo>
                    <a:pt x="1263" y="1060"/>
                    <a:pt x="1060" y="1262"/>
                    <a:pt x="810" y="1262"/>
                  </a:cubicBezTo>
                  <a:cubicBezTo>
                    <a:pt x="560" y="1262"/>
                    <a:pt x="334" y="1060"/>
                    <a:pt x="334" y="786"/>
                  </a:cubicBezTo>
                  <a:cubicBezTo>
                    <a:pt x="334" y="536"/>
                    <a:pt x="536" y="310"/>
                    <a:pt x="810" y="310"/>
                  </a:cubicBezTo>
                  <a:close/>
                  <a:moveTo>
                    <a:pt x="810" y="0"/>
                  </a:moveTo>
                  <a:cubicBezTo>
                    <a:pt x="358" y="0"/>
                    <a:pt x="1" y="358"/>
                    <a:pt x="1" y="810"/>
                  </a:cubicBezTo>
                  <a:cubicBezTo>
                    <a:pt x="1" y="1251"/>
                    <a:pt x="358" y="1608"/>
                    <a:pt x="810" y="1608"/>
                  </a:cubicBezTo>
                  <a:cubicBezTo>
                    <a:pt x="1251" y="1608"/>
                    <a:pt x="1608" y="1251"/>
                    <a:pt x="1608" y="810"/>
                  </a:cubicBezTo>
                  <a:cubicBezTo>
                    <a:pt x="1596" y="358"/>
                    <a:pt x="1239" y="0"/>
                    <a:pt x="810" y="0"/>
                  </a:cubicBezTo>
                  <a:close/>
                </a:path>
              </a:pathLst>
            </a:custGeom>
            <a:solidFill>
              <a:srgbClr val="171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39"/>
          <p:cNvSpPr/>
          <p:nvPr/>
        </p:nvSpPr>
        <p:spPr>
          <a:xfrm>
            <a:off x="4960301" y="2124916"/>
            <a:ext cx="1198480" cy="110602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rgbClr val="1717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39"/>
          <p:cNvGrpSpPr/>
          <p:nvPr/>
        </p:nvGrpSpPr>
        <p:grpSpPr>
          <a:xfrm>
            <a:off x="7104335" y="2194308"/>
            <a:ext cx="1071244" cy="1017259"/>
            <a:chOff x="7144274" y="1500214"/>
            <a:chExt cx="282174" cy="355735"/>
          </a:xfrm>
        </p:grpSpPr>
        <p:sp>
          <p:nvSpPr>
            <p:cNvPr id="620" name="Google Shape;620;p39"/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171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171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 rot="10800000"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171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rgbClr val="171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rgbClr val="171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rgbClr val="171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39"/>
          <p:cNvGrpSpPr/>
          <p:nvPr/>
        </p:nvGrpSpPr>
        <p:grpSpPr>
          <a:xfrm>
            <a:off x="8419465" y="2105801"/>
            <a:ext cx="382152" cy="294453"/>
            <a:chOff x="1952836" y="3680964"/>
            <a:chExt cx="357720" cy="355148"/>
          </a:xfrm>
        </p:grpSpPr>
        <p:sp>
          <p:nvSpPr>
            <p:cNvPr id="627" name="Google Shape;627;p39"/>
            <p:cNvSpPr/>
            <p:nvPr/>
          </p:nvSpPr>
          <p:spPr>
            <a:xfrm>
              <a:off x="2054166" y="3814144"/>
              <a:ext cx="38233" cy="49188"/>
            </a:xfrm>
            <a:custGeom>
              <a:avLst/>
              <a:gdLst/>
              <a:ahLst/>
              <a:cxnLst/>
              <a:rect l="l" t="t" r="r" b="b"/>
              <a:pathLst>
                <a:path w="1204" h="1549" extrusionOk="0">
                  <a:moveTo>
                    <a:pt x="596" y="0"/>
                  </a:moveTo>
                  <a:cubicBezTo>
                    <a:pt x="275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75" y="1548"/>
                    <a:pt x="596" y="1548"/>
                  </a:cubicBezTo>
                  <a:cubicBezTo>
                    <a:pt x="929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203" y="596"/>
                    <a:pt x="1120" y="524"/>
                    <a:pt x="1037" y="524"/>
                  </a:cubicBezTo>
                  <a:cubicBezTo>
                    <a:pt x="941" y="524"/>
                    <a:pt x="870" y="596"/>
                    <a:pt x="870" y="691"/>
                  </a:cubicBezTo>
                  <a:lnTo>
                    <a:pt x="870" y="953"/>
                  </a:lnTo>
                  <a:cubicBezTo>
                    <a:pt x="870" y="1108"/>
                    <a:pt x="751" y="1227"/>
                    <a:pt x="596" y="1227"/>
                  </a:cubicBezTo>
                  <a:cubicBezTo>
                    <a:pt x="453" y="1227"/>
                    <a:pt x="334" y="1108"/>
                    <a:pt x="334" y="953"/>
                  </a:cubicBezTo>
                  <a:lnTo>
                    <a:pt x="334" y="596"/>
                  </a:lnTo>
                  <a:cubicBezTo>
                    <a:pt x="334" y="453"/>
                    <a:pt x="453" y="334"/>
                    <a:pt x="596" y="334"/>
                  </a:cubicBezTo>
                  <a:cubicBezTo>
                    <a:pt x="691" y="334"/>
                    <a:pt x="763" y="262"/>
                    <a:pt x="763" y="167"/>
                  </a:cubicBezTo>
                  <a:cubicBezTo>
                    <a:pt x="763" y="84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2170992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75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75" y="1548"/>
                    <a:pt x="596" y="1548"/>
                  </a:cubicBezTo>
                  <a:cubicBezTo>
                    <a:pt x="929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20" y="524"/>
                    <a:pt x="1037" y="524"/>
                  </a:cubicBezTo>
                  <a:cubicBezTo>
                    <a:pt x="941" y="524"/>
                    <a:pt x="870" y="596"/>
                    <a:pt x="870" y="691"/>
                  </a:cubicBezTo>
                  <a:lnTo>
                    <a:pt x="870" y="953"/>
                  </a:lnTo>
                  <a:cubicBezTo>
                    <a:pt x="870" y="1108"/>
                    <a:pt x="751" y="1227"/>
                    <a:pt x="596" y="1227"/>
                  </a:cubicBezTo>
                  <a:cubicBezTo>
                    <a:pt x="453" y="1227"/>
                    <a:pt x="334" y="1108"/>
                    <a:pt x="334" y="953"/>
                  </a:cubicBezTo>
                  <a:lnTo>
                    <a:pt x="334" y="596"/>
                  </a:lnTo>
                  <a:cubicBezTo>
                    <a:pt x="334" y="453"/>
                    <a:pt x="453" y="334"/>
                    <a:pt x="596" y="334"/>
                  </a:cubicBezTo>
                  <a:cubicBezTo>
                    <a:pt x="691" y="334"/>
                    <a:pt x="763" y="262"/>
                    <a:pt x="763" y="167"/>
                  </a:cubicBezTo>
                  <a:cubicBezTo>
                    <a:pt x="763" y="84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2070043" y="3908647"/>
              <a:ext cx="122924" cy="33311"/>
            </a:xfrm>
            <a:custGeom>
              <a:avLst/>
              <a:gdLst/>
              <a:ahLst/>
              <a:cxnLst/>
              <a:rect l="l" t="t" r="r" b="b"/>
              <a:pathLst>
                <a:path w="3871" h="1049" extrusionOk="0">
                  <a:moveTo>
                    <a:pt x="1930" y="1"/>
                  </a:moveTo>
                  <a:cubicBezTo>
                    <a:pt x="1191" y="1"/>
                    <a:pt x="489" y="287"/>
                    <a:pt x="60" y="763"/>
                  </a:cubicBezTo>
                  <a:cubicBezTo>
                    <a:pt x="1" y="822"/>
                    <a:pt x="1" y="930"/>
                    <a:pt x="72" y="1001"/>
                  </a:cubicBezTo>
                  <a:cubicBezTo>
                    <a:pt x="101" y="1029"/>
                    <a:pt x="140" y="1044"/>
                    <a:pt x="181" y="1044"/>
                  </a:cubicBezTo>
                  <a:cubicBezTo>
                    <a:pt x="226" y="1044"/>
                    <a:pt x="273" y="1026"/>
                    <a:pt x="310" y="989"/>
                  </a:cubicBezTo>
                  <a:cubicBezTo>
                    <a:pt x="679" y="584"/>
                    <a:pt x="1299" y="334"/>
                    <a:pt x="1953" y="334"/>
                  </a:cubicBezTo>
                  <a:cubicBezTo>
                    <a:pt x="2596" y="334"/>
                    <a:pt x="3215" y="572"/>
                    <a:pt x="3585" y="989"/>
                  </a:cubicBezTo>
                  <a:cubicBezTo>
                    <a:pt x="3620" y="1013"/>
                    <a:pt x="3656" y="1049"/>
                    <a:pt x="3704" y="1049"/>
                  </a:cubicBezTo>
                  <a:cubicBezTo>
                    <a:pt x="3751" y="1049"/>
                    <a:pt x="3775" y="1037"/>
                    <a:pt x="3811" y="1001"/>
                  </a:cubicBezTo>
                  <a:cubicBezTo>
                    <a:pt x="3870" y="930"/>
                    <a:pt x="3870" y="822"/>
                    <a:pt x="3811" y="763"/>
                  </a:cubicBezTo>
                  <a:cubicBezTo>
                    <a:pt x="3382" y="287"/>
                    <a:pt x="2680" y="1"/>
                    <a:pt x="1930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1952836" y="3680964"/>
              <a:ext cx="298338" cy="296528"/>
            </a:xfrm>
            <a:custGeom>
              <a:avLst/>
              <a:gdLst/>
              <a:ahLst/>
              <a:cxnLst/>
              <a:rect l="l" t="t" r="r" b="b"/>
              <a:pathLst>
                <a:path w="9395" h="9338" extrusionOk="0">
                  <a:moveTo>
                    <a:pt x="5654" y="0"/>
                  </a:moveTo>
                  <a:cubicBezTo>
                    <a:pt x="5591" y="0"/>
                    <a:pt x="5528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48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8" y="323"/>
                    <a:pt x="8120" y="796"/>
                    <a:pt x="9073" y="1634"/>
                  </a:cubicBezTo>
                  <a:cubicBezTo>
                    <a:pt x="9113" y="1663"/>
                    <a:pt x="9156" y="1678"/>
                    <a:pt x="9196" y="1678"/>
                  </a:cubicBezTo>
                  <a:cubicBezTo>
                    <a:pt x="9239" y="1678"/>
                    <a:pt x="9280" y="1660"/>
                    <a:pt x="9312" y="1623"/>
                  </a:cubicBezTo>
                  <a:cubicBezTo>
                    <a:pt x="9395" y="1551"/>
                    <a:pt x="9395" y="1444"/>
                    <a:pt x="9312" y="1384"/>
                  </a:cubicBezTo>
                  <a:cubicBezTo>
                    <a:pt x="8288" y="486"/>
                    <a:pt x="6992" y="0"/>
                    <a:pt x="5654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012217" y="3739075"/>
              <a:ext cx="298338" cy="297036"/>
            </a:xfrm>
            <a:custGeom>
              <a:avLst/>
              <a:gdLst/>
              <a:ahLst/>
              <a:cxnLst/>
              <a:rect l="l" t="t" r="r" b="b"/>
              <a:pathLst>
                <a:path w="9395" h="9354" extrusionOk="0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56" y="102"/>
                    <a:pt x="7656" y="209"/>
                    <a:pt x="7715" y="281"/>
                  </a:cubicBezTo>
                  <a:cubicBezTo>
                    <a:pt x="8585" y="1281"/>
                    <a:pt x="9073" y="2579"/>
                    <a:pt x="9025" y="3912"/>
                  </a:cubicBezTo>
                  <a:cubicBezTo>
                    <a:pt x="8977" y="5257"/>
                    <a:pt x="8442" y="6520"/>
                    <a:pt x="7489" y="7472"/>
                  </a:cubicBezTo>
                  <a:cubicBezTo>
                    <a:pt x="6537" y="8425"/>
                    <a:pt x="5275" y="8972"/>
                    <a:pt x="3929" y="9008"/>
                  </a:cubicBezTo>
                  <a:cubicBezTo>
                    <a:pt x="3881" y="9009"/>
                    <a:pt x="3834" y="9010"/>
                    <a:pt x="3786" y="9010"/>
                  </a:cubicBezTo>
                  <a:cubicBezTo>
                    <a:pt x="2503" y="9010"/>
                    <a:pt x="1262" y="8548"/>
                    <a:pt x="298" y="7698"/>
                  </a:cubicBezTo>
                  <a:cubicBezTo>
                    <a:pt x="264" y="7670"/>
                    <a:pt x="221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83" y="7948"/>
                  </a:cubicBezTo>
                  <a:cubicBezTo>
                    <a:pt x="1107" y="8853"/>
                    <a:pt x="2405" y="9353"/>
                    <a:pt x="3774" y="9353"/>
                  </a:cubicBezTo>
                  <a:lnTo>
                    <a:pt x="3929" y="9353"/>
                  </a:lnTo>
                  <a:cubicBezTo>
                    <a:pt x="5358" y="9306"/>
                    <a:pt x="6703" y="8722"/>
                    <a:pt x="7715" y="7710"/>
                  </a:cubicBezTo>
                  <a:cubicBezTo>
                    <a:pt x="8727" y="6698"/>
                    <a:pt x="9311" y="5365"/>
                    <a:pt x="9347" y="3936"/>
                  </a:cubicBezTo>
                  <a:cubicBezTo>
                    <a:pt x="9394" y="2507"/>
                    <a:pt x="8906" y="1126"/>
                    <a:pt x="7965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39"/>
          <p:cNvGrpSpPr/>
          <p:nvPr/>
        </p:nvGrpSpPr>
        <p:grpSpPr>
          <a:xfrm>
            <a:off x="8013917" y="1673074"/>
            <a:ext cx="405470" cy="262747"/>
            <a:chOff x="6849393" y="3733994"/>
            <a:chExt cx="355053" cy="248038"/>
          </a:xfrm>
        </p:grpSpPr>
        <p:sp>
          <p:nvSpPr>
            <p:cNvPr id="633" name="Google Shape;633;p39"/>
            <p:cNvSpPr/>
            <p:nvPr/>
          </p:nvSpPr>
          <p:spPr>
            <a:xfrm>
              <a:off x="6849393" y="3733994"/>
              <a:ext cx="355053" cy="248038"/>
            </a:xfrm>
            <a:custGeom>
              <a:avLst/>
              <a:gdLst/>
              <a:ahLst/>
              <a:cxnLst/>
              <a:rect l="l" t="t" r="r" b="b"/>
              <a:pathLst>
                <a:path w="11181" h="7811" extrusionOk="0">
                  <a:moveTo>
                    <a:pt x="10800" y="357"/>
                  </a:moveTo>
                  <a:cubicBezTo>
                    <a:pt x="10800" y="357"/>
                    <a:pt x="10823" y="357"/>
                    <a:pt x="10823" y="369"/>
                  </a:cubicBezTo>
                  <a:lnTo>
                    <a:pt x="10823" y="5227"/>
                  </a:lnTo>
                  <a:lnTo>
                    <a:pt x="346" y="5239"/>
                  </a:lnTo>
                  <a:cubicBezTo>
                    <a:pt x="346" y="5239"/>
                    <a:pt x="334" y="5239"/>
                    <a:pt x="334" y="5227"/>
                  </a:cubicBezTo>
                  <a:lnTo>
                    <a:pt x="334" y="369"/>
                  </a:lnTo>
                  <a:cubicBezTo>
                    <a:pt x="334" y="369"/>
                    <a:pt x="334" y="357"/>
                    <a:pt x="346" y="357"/>
                  </a:cubicBezTo>
                  <a:close/>
                  <a:moveTo>
                    <a:pt x="10835" y="5572"/>
                  </a:moveTo>
                  <a:lnTo>
                    <a:pt x="10823" y="5977"/>
                  </a:lnTo>
                  <a:lnTo>
                    <a:pt x="10252" y="5977"/>
                  </a:lnTo>
                  <a:cubicBezTo>
                    <a:pt x="10169" y="5977"/>
                    <a:pt x="10073" y="6060"/>
                    <a:pt x="10073" y="6156"/>
                  </a:cubicBezTo>
                  <a:cubicBezTo>
                    <a:pt x="10073" y="6263"/>
                    <a:pt x="10157" y="6334"/>
                    <a:pt x="10252" y="6334"/>
                  </a:cubicBezTo>
                  <a:lnTo>
                    <a:pt x="10823" y="6334"/>
                  </a:lnTo>
                  <a:lnTo>
                    <a:pt x="10823" y="6739"/>
                  </a:lnTo>
                  <a:lnTo>
                    <a:pt x="8014" y="6739"/>
                  </a:lnTo>
                  <a:cubicBezTo>
                    <a:pt x="7918" y="6739"/>
                    <a:pt x="7823" y="6811"/>
                    <a:pt x="7823" y="6918"/>
                  </a:cubicBezTo>
                  <a:cubicBezTo>
                    <a:pt x="7823" y="7013"/>
                    <a:pt x="7906" y="7096"/>
                    <a:pt x="8014" y="7096"/>
                  </a:cubicBezTo>
                  <a:lnTo>
                    <a:pt x="10823" y="7096"/>
                  </a:lnTo>
                  <a:lnTo>
                    <a:pt x="10823" y="7489"/>
                  </a:lnTo>
                  <a:cubicBezTo>
                    <a:pt x="10823" y="7489"/>
                    <a:pt x="10823" y="7501"/>
                    <a:pt x="10812" y="7501"/>
                  </a:cubicBezTo>
                  <a:lnTo>
                    <a:pt x="358" y="7501"/>
                  </a:lnTo>
                  <a:cubicBezTo>
                    <a:pt x="358" y="7501"/>
                    <a:pt x="346" y="7501"/>
                    <a:pt x="346" y="7489"/>
                  </a:cubicBezTo>
                  <a:lnTo>
                    <a:pt x="346" y="7096"/>
                  </a:lnTo>
                  <a:lnTo>
                    <a:pt x="7263" y="7096"/>
                  </a:lnTo>
                  <a:cubicBezTo>
                    <a:pt x="7359" y="7096"/>
                    <a:pt x="7442" y="7025"/>
                    <a:pt x="7442" y="6918"/>
                  </a:cubicBezTo>
                  <a:cubicBezTo>
                    <a:pt x="7442" y="6834"/>
                    <a:pt x="7371" y="6739"/>
                    <a:pt x="7263" y="6739"/>
                  </a:cubicBezTo>
                  <a:lnTo>
                    <a:pt x="346" y="6739"/>
                  </a:lnTo>
                  <a:lnTo>
                    <a:pt x="346" y="6334"/>
                  </a:lnTo>
                  <a:lnTo>
                    <a:pt x="9514" y="6334"/>
                  </a:lnTo>
                  <a:cubicBezTo>
                    <a:pt x="9597" y="6334"/>
                    <a:pt x="9692" y="6263"/>
                    <a:pt x="9692" y="6156"/>
                  </a:cubicBezTo>
                  <a:cubicBezTo>
                    <a:pt x="9692" y="6072"/>
                    <a:pt x="9621" y="5977"/>
                    <a:pt x="9514" y="5977"/>
                  </a:cubicBezTo>
                  <a:lnTo>
                    <a:pt x="346" y="5977"/>
                  </a:lnTo>
                  <a:lnTo>
                    <a:pt x="346" y="5572"/>
                  </a:lnTo>
                  <a:close/>
                  <a:moveTo>
                    <a:pt x="358" y="0"/>
                  </a:moveTo>
                  <a:cubicBezTo>
                    <a:pt x="167" y="0"/>
                    <a:pt x="1" y="167"/>
                    <a:pt x="1" y="357"/>
                  </a:cubicBezTo>
                  <a:lnTo>
                    <a:pt x="1" y="7453"/>
                  </a:lnTo>
                  <a:cubicBezTo>
                    <a:pt x="1" y="7644"/>
                    <a:pt x="167" y="7811"/>
                    <a:pt x="358" y="7811"/>
                  </a:cubicBezTo>
                  <a:lnTo>
                    <a:pt x="10823" y="7811"/>
                  </a:lnTo>
                  <a:cubicBezTo>
                    <a:pt x="11014" y="7811"/>
                    <a:pt x="11181" y="7644"/>
                    <a:pt x="11181" y="7453"/>
                  </a:cubicBezTo>
                  <a:lnTo>
                    <a:pt x="11181" y="357"/>
                  </a:lnTo>
                  <a:cubicBezTo>
                    <a:pt x="11181" y="167"/>
                    <a:pt x="11014" y="0"/>
                    <a:pt x="1082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7080411" y="3758192"/>
              <a:ext cx="100219" cy="129687"/>
            </a:xfrm>
            <a:custGeom>
              <a:avLst/>
              <a:gdLst/>
              <a:ahLst/>
              <a:cxnLst/>
              <a:rect l="l" t="t" r="r" b="b"/>
              <a:pathLst>
                <a:path w="3156" h="4084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2072" y="357"/>
                  </a:lnTo>
                  <a:cubicBezTo>
                    <a:pt x="2144" y="726"/>
                    <a:pt x="2429" y="1012"/>
                    <a:pt x="2798" y="1084"/>
                  </a:cubicBezTo>
                  <a:lnTo>
                    <a:pt x="2798" y="3001"/>
                  </a:lnTo>
                  <a:cubicBezTo>
                    <a:pt x="2429" y="3072"/>
                    <a:pt x="2144" y="3358"/>
                    <a:pt x="2072" y="3727"/>
                  </a:cubicBezTo>
                  <a:lnTo>
                    <a:pt x="179" y="3727"/>
                  </a:lnTo>
                  <a:cubicBezTo>
                    <a:pt x="96" y="3727"/>
                    <a:pt x="0" y="3810"/>
                    <a:pt x="0" y="3905"/>
                  </a:cubicBezTo>
                  <a:cubicBezTo>
                    <a:pt x="0" y="4013"/>
                    <a:pt x="84" y="4084"/>
                    <a:pt x="179" y="4084"/>
                  </a:cubicBezTo>
                  <a:lnTo>
                    <a:pt x="2239" y="4084"/>
                  </a:lnTo>
                  <a:cubicBezTo>
                    <a:pt x="2322" y="4084"/>
                    <a:pt x="2417" y="4013"/>
                    <a:pt x="2417" y="3905"/>
                  </a:cubicBezTo>
                  <a:cubicBezTo>
                    <a:pt x="2417" y="3596"/>
                    <a:pt x="2667" y="3346"/>
                    <a:pt x="2977" y="3346"/>
                  </a:cubicBezTo>
                  <a:cubicBezTo>
                    <a:pt x="3072" y="3346"/>
                    <a:pt x="3156" y="3274"/>
                    <a:pt x="3156" y="3167"/>
                  </a:cubicBezTo>
                  <a:lnTo>
                    <a:pt x="3156" y="917"/>
                  </a:lnTo>
                  <a:cubicBezTo>
                    <a:pt x="3156" y="810"/>
                    <a:pt x="3072" y="738"/>
                    <a:pt x="2977" y="738"/>
                  </a:cubicBezTo>
                  <a:cubicBezTo>
                    <a:pt x="2667" y="738"/>
                    <a:pt x="2417" y="488"/>
                    <a:pt x="2417" y="179"/>
                  </a:cubicBezTo>
                  <a:cubicBezTo>
                    <a:pt x="2417" y="83"/>
                    <a:pt x="2346" y="0"/>
                    <a:pt x="223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6873209" y="3757811"/>
              <a:ext cx="100219" cy="130068"/>
            </a:xfrm>
            <a:custGeom>
              <a:avLst/>
              <a:gdLst/>
              <a:ahLst/>
              <a:cxnLst/>
              <a:rect l="l" t="t" r="r" b="b"/>
              <a:pathLst>
                <a:path w="3156" h="4096" extrusionOk="0">
                  <a:moveTo>
                    <a:pt x="918" y="0"/>
                  </a:moveTo>
                  <a:cubicBezTo>
                    <a:pt x="834" y="0"/>
                    <a:pt x="739" y="84"/>
                    <a:pt x="739" y="191"/>
                  </a:cubicBezTo>
                  <a:cubicBezTo>
                    <a:pt x="739" y="500"/>
                    <a:pt x="489" y="750"/>
                    <a:pt x="179" y="750"/>
                  </a:cubicBezTo>
                  <a:cubicBezTo>
                    <a:pt x="84" y="750"/>
                    <a:pt x="1" y="822"/>
                    <a:pt x="1" y="929"/>
                  </a:cubicBezTo>
                  <a:lnTo>
                    <a:pt x="1" y="3179"/>
                  </a:lnTo>
                  <a:cubicBezTo>
                    <a:pt x="1" y="3263"/>
                    <a:pt x="72" y="3358"/>
                    <a:pt x="179" y="3358"/>
                  </a:cubicBezTo>
                  <a:cubicBezTo>
                    <a:pt x="489" y="3358"/>
                    <a:pt x="739" y="3608"/>
                    <a:pt x="739" y="3917"/>
                  </a:cubicBezTo>
                  <a:cubicBezTo>
                    <a:pt x="739" y="4013"/>
                    <a:pt x="810" y="4096"/>
                    <a:pt x="918" y="4096"/>
                  </a:cubicBezTo>
                  <a:lnTo>
                    <a:pt x="2977" y="4096"/>
                  </a:lnTo>
                  <a:cubicBezTo>
                    <a:pt x="3061" y="4096"/>
                    <a:pt x="3156" y="4025"/>
                    <a:pt x="3156" y="3917"/>
                  </a:cubicBezTo>
                  <a:cubicBezTo>
                    <a:pt x="3132" y="3822"/>
                    <a:pt x="3061" y="3739"/>
                    <a:pt x="2977" y="3739"/>
                  </a:cubicBezTo>
                  <a:lnTo>
                    <a:pt x="1084" y="3739"/>
                  </a:lnTo>
                  <a:cubicBezTo>
                    <a:pt x="1013" y="3370"/>
                    <a:pt x="727" y="3084"/>
                    <a:pt x="346" y="3013"/>
                  </a:cubicBezTo>
                  <a:lnTo>
                    <a:pt x="346" y="1096"/>
                  </a:lnTo>
                  <a:cubicBezTo>
                    <a:pt x="727" y="1024"/>
                    <a:pt x="1013" y="738"/>
                    <a:pt x="1084" y="369"/>
                  </a:cubicBezTo>
                  <a:lnTo>
                    <a:pt x="2977" y="369"/>
                  </a:lnTo>
                  <a:cubicBezTo>
                    <a:pt x="3061" y="369"/>
                    <a:pt x="3156" y="286"/>
                    <a:pt x="3156" y="191"/>
                  </a:cubicBezTo>
                  <a:cubicBezTo>
                    <a:pt x="3156" y="95"/>
                    <a:pt x="3073" y="0"/>
                    <a:pt x="29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6962060" y="3758192"/>
              <a:ext cx="129338" cy="129338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2037" y="334"/>
                  </a:moveTo>
                  <a:cubicBezTo>
                    <a:pt x="2977" y="334"/>
                    <a:pt x="3727" y="1096"/>
                    <a:pt x="3727" y="2036"/>
                  </a:cubicBezTo>
                  <a:cubicBezTo>
                    <a:pt x="3727" y="2977"/>
                    <a:pt x="2977" y="3727"/>
                    <a:pt x="2037" y="3727"/>
                  </a:cubicBezTo>
                  <a:cubicBezTo>
                    <a:pt x="1096" y="3727"/>
                    <a:pt x="334" y="2977"/>
                    <a:pt x="334" y="2036"/>
                  </a:cubicBezTo>
                  <a:cubicBezTo>
                    <a:pt x="334" y="1096"/>
                    <a:pt x="1096" y="334"/>
                    <a:pt x="2037" y="334"/>
                  </a:cubicBezTo>
                  <a:close/>
                  <a:moveTo>
                    <a:pt x="2037" y="0"/>
                  </a:moveTo>
                  <a:cubicBezTo>
                    <a:pt x="906" y="0"/>
                    <a:pt x="1" y="917"/>
                    <a:pt x="1" y="2036"/>
                  </a:cubicBezTo>
                  <a:cubicBezTo>
                    <a:pt x="1" y="3155"/>
                    <a:pt x="918" y="4072"/>
                    <a:pt x="2037" y="4072"/>
                  </a:cubicBezTo>
                  <a:cubicBezTo>
                    <a:pt x="3156" y="4072"/>
                    <a:pt x="4073" y="3155"/>
                    <a:pt x="4073" y="2036"/>
                  </a:cubicBezTo>
                  <a:cubicBezTo>
                    <a:pt x="4073" y="905"/>
                    <a:pt x="3168" y="0"/>
                    <a:pt x="203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6997244" y="3781627"/>
              <a:ext cx="59382" cy="82436"/>
            </a:xfrm>
            <a:custGeom>
              <a:avLst/>
              <a:gdLst/>
              <a:ahLst/>
              <a:cxnLst/>
              <a:rect l="l" t="t" r="r" b="b"/>
              <a:pathLst>
                <a:path w="1870" h="2596" extrusionOk="0">
                  <a:moveTo>
                    <a:pt x="750" y="536"/>
                  </a:moveTo>
                  <a:lnTo>
                    <a:pt x="750" y="1060"/>
                  </a:lnTo>
                  <a:cubicBezTo>
                    <a:pt x="452" y="965"/>
                    <a:pt x="345" y="881"/>
                    <a:pt x="345" y="762"/>
                  </a:cubicBezTo>
                  <a:cubicBezTo>
                    <a:pt x="345" y="691"/>
                    <a:pt x="500" y="584"/>
                    <a:pt x="750" y="536"/>
                  </a:cubicBezTo>
                  <a:close/>
                  <a:moveTo>
                    <a:pt x="1107" y="1524"/>
                  </a:moveTo>
                  <a:cubicBezTo>
                    <a:pt x="1405" y="1608"/>
                    <a:pt x="1512" y="1703"/>
                    <a:pt x="1512" y="1822"/>
                  </a:cubicBezTo>
                  <a:cubicBezTo>
                    <a:pt x="1512" y="1893"/>
                    <a:pt x="1357" y="2001"/>
                    <a:pt x="1107" y="2036"/>
                  </a:cubicBezTo>
                  <a:lnTo>
                    <a:pt x="1107" y="1524"/>
                  </a:lnTo>
                  <a:close/>
                  <a:moveTo>
                    <a:pt x="941" y="0"/>
                  </a:moveTo>
                  <a:cubicBezTo>
                    <a:pt x="857" y="0"/>
                    <a:pt x="762" y="72"/>
                    <a:pt x="762" y="179"/>
                  </a:cubicBezTo>
                  <a:lnTo>
                    <a:pt x="762" y="191"/>
                  </a:lnTo>
                  <a:cubicBezTo>
                    <a:pt x="333" y="238"/>
                    <a:pt x="24" y="477"/>
                    <a:pt x="24" y="774"/>
                  </a:cubicBezTo>
                  <a:cubicBezTo>
                    <a:pt x="24" y="1191"/>
                    <a:pt x="441" y="1346"/>
                    <a:pt x="762" y="1429"/>
                  </a:cubicBezTo>
                  <a:lnTo>
                    <a:pt x="762" y="2036"/>
                  </a:lnTo>
                  <a:cubicBezTo>
                    <a:pt x="512" y="2001"/>
                    <a:pt x="357" y="1893"/>
                    <a:pt x="357" y="1822"/>
                  </a:cubicBezTo>
                  <a:cubicBezTo>
                    <a:pt x="357" y="1727"/>
                    <a:pt x="286" y="1643"/>
                    <a:pt x="179" y="1643"/>
                  </a:cubicBezTo>
                  <a:cubicBezTo>
                    <a:pt x="83" y="1643"/>
                    <a:pt x="0" y="1715"/>
                    <a:pt x="0" y="1822"/>
                  </a:cubicBezTo>
                  <a:cubicBezTo>
                    <a:pt x="0" y="2120"/>
                    <a:pt x="310" y="2334"/>
                    <a:pt x="750" y="2393"/>
                  </a:cubicBezTo>
                  <a:lnTo>
                    <a:pt x="750" y="2417"/>
                  </a:lnTo>
                  <a:cubicBezTo>
                    <a:pt x="750" y="2501"/>
                    <a:pt x="822" y="2596"/>
                    <a:pt x="929" y="2596"/>
                  </a:cubicBezTo>
                  <a:cubicBezTo>
                    <a:pt x="1036" y="2596"/>
                    <a:pt x="1107" y="2513"/>
                    <a:pt x="1107" y="2417"/>
                  </a:cubicBezTo>
                  <a:lnTo>
                    <a:pt x="1107" y="2393"/>
                  </a:lnTo>
                  <a:cubicBezTo>
                    <a:pt x="1536" y="2358"/>
                    <a:pt x="1845" y="2120"/>
                    <a:pt x="1845" y="1822"/>
                  </a:cubicBezTo>
                  <a:cubicBezTo>
                    <a:pt x="1845" y="1417"/>
                    <a:pt x="1453" y="1250"/>
                    <a:pt x="1107" y="1167"/>
                  </a:cubicBezTo>
                  <a:lnTo>
                    <a:pt x="1107" y="548"/>
                  </a:lnTo>
                  <a:cubicBezTo>
                    <a:pt x="1357" y="596"/>
                    <a:pt x="1512" y="703"/>
                    <a:pt x="1512" y="774"/>
                  </a:cubicBezTo>
                  <a:cubicBezTo>
                    <a:pt x="1512" y="869"/>
                    <a:pt x="1584" y="953"/>
                    <a:pt x="1691" y="953"/>
                  </a:cubicBezTo>
                  <a:cubicBezTo>
                    <a:pt x="1774" y="953"/>
                    <a:pt x="1869" y="881"/>
                    <a:pt x="1869" y="774"/>
                  </a:cubicBezTo>
                  <a:cubicBezTo>
                    <a:pt x="1869" y="477"/>
                    <a:pt x="1548" y="250"/>
                    <a:pt x="1119" y="191"/>
                  </a:cubicBezTo>
                  <a:lnTo>
                    <a:pt x="1119" y="179"/>
                  </a:lnTo>
                  <a:cubicBezTo>
                    <a:pt x="1119" y="84"/>
                    <a:pt x="1048" y="0"/>
                    <a:pt x="941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39"/>
          <p:cNvGrpSpPr/>
          <p:nvPr/>
        </p:nvGrpSpPr>
        <p:grpSpPr>
          <a:xfrm>
            <a:off x="7104321" y="1582126"/>
            <a:ext cx="382152" cy="353704"/>
            <a:chOff x="7429366" y="3223183"/>
            <a:chExt cx="334634" cy="333904"/>
          </a:xfrm>
        </p:grpSpPr>
        <p:sp>
          <p:nvSpPr>
            <p:cNvPr id="639" name="Google Shape;639;p39"/>
            <p:cNvSpPr/>
            <p:nvPr/>
          </p:nvSpPr>
          <p:spPr>
            <a:xfrm>
              <a:off x="7429366" y="3223183"/>
              <a:ext cx="334634" cy="333904"/>
            </a:xfrm>
            <a:custGeom>
              <a:avLst/>
              <a:gdLst/>
              <a:ahLst/>
              <a:cxnLst/>
              <a:rect l="l" t="t" r="r" b="b"/>
              <a:pathLst>
                <a:path w="10538" h="10515" extrusionOk="0">
                  <a:moveTo>
                    <a:pt x="6978" y="322"/>
                  </a:moveTo>
                  <a:cubicBezTo>
                    <a:pt x="7930" y="322"/>
                    <a:pt x="8716" y="1096"/>
                    <a:pt x="8716" y="2061"/>
                  </a:cubicBezTo>
                  <a:cubicBezTo>
                    <a:pt x="8716" y="2334"/>
                    <a:pt x="8633" y="2644"/>
                    <a:pt x="8478" y="2942"/>
                  </a:cubicBezTo>
                  <a:cubicBezTo>
                    <a:pt x="8478" y="2954"/>
                    <a:pt x="8466" y="2977"/>
                    <a:pt x="8466" y="2977"/>
                  </a:cubicBezTo>
                  <a:cubicBezTo>
                    <a:pt x="8061" y="3823"/>
                    <a:pt x="7276" y="4704"/>
                    <a:pt x="6978" y="5025"/>
                  </a:cubicBezTo>
                  <a:cubicBezTo>
                    <a:pt x="6680" y="4716"/>
                    <a:pt x="5894" y="3835"/>
                    <a:pt x="5490" y="2989"/>
                  </a:cubicBezTo>
                  <a:cubicBezTo>
                    <a:pt x="5490" y="2977"/>
                    <a:pt x="5478" y="2954"/>
                    <a:pt x="5478" y="2942"/>
                  </a:cubicBezTo>
                  <a:cubicBezTo>
                    <a:pt x="5323" y="2632"/>
                    <a:pt x="5240" y="2334"/>
                    <a:pt x="5240" y="2061"/>
                  </a:cubicBezTo>
                  <a:cubicBezTo>
                    <a:pt x="5240" y="1096"/>
                    <a:pt x="6025" y="322"/>
                    <a:pt x="6978" y="322"/>
                  </a:cubicBezTo>
                  <a:close/>
                  <a:moveTo>
                    <a:pt x="5252" y="3227"/>
                  </a:moveTo>
                  <a:cubicBezTo>
                    <a:pt x="5728" y="4192"/>
                    <a:pt x="6597" y="5121"/>
                    <a:pt x="6811" y="5335"/>
                  </a:cubicBezTo>
                  <a:lnTo>
                    <a:pt x="6811" y="5811"/>
                  </a:lnTo>
                  <a:lnTo>
                    <a:pt x="3751" y="6728"/>
                  </a:lnTo>
                  <a:lnTo>
                    <a:pt x="3751" y="3668"/>
                  </a:lnTo>
                  <a:lnTo>
                    <a:pt x="5252" y="3227"/>
                  </a:lnTo>
                  <a:close/>
                  <a:moveTo>
                    <a:pt x="8704" y="3239"/>
                  </a:moveTo>
                  <a:lnTo>
                    <a:pt x="10205" y="3668"/>
                  </a:lnTo>
                  <a:lnTo>
                    <a:pt x="10205" y="6728"/>
                  </a:lnTo>
                  <a:lnTo>
                    <a:pt x="7145" y="5811"/>
                  </a:lnTo>
                  <a:lnTo>
                    <a:pt x="7145" y="5335"/>
                  </a:lnTo>
                  <a:cubicBezTo>
                    <a:pt x="7371" y="5121"/>
                    <a:pt x="8228" y="4192"/>
                    <a:pt x="8704" y="3239"/>
                  </a:cubicBezTo>
                  <a:close/>
                  <a:moveTo>
                    <a:pt x="358" y="2763"/>
                  </a:moveTo>
                  <a:lnTo>
                    <a:pt x="3418" y="3668"/>
                  </a:lnTo>
                  <a:lnTo>
                    <a:pt x="3418" y="6728"/>
                  </a:lnTo>
                  <a:lnTo>
                    <a:pt x="2263" y="6383"/>
                  </a:lnTo>
                  <a:cubicBezTo>
                    <a:pt x="2244" y="6375"/>
                    <a:pt x="2225" y="6372"/>
                    <a:pt x="2208" y="6372"/>
                  </a:cubicBezTo>
                  <a:cubicBezTo>
                    <a:pt x="2136" y="6372"/>
                    <a:pt x="2077" y="6425"/>
                    <a:pt x="2049" y="6502"/>
                  </a:cubicBezTo>
                  <a:cubicBezTo>
                    <a:pt x="2025" y="6585"/>
                    <a:pt x="2084" y="6680"/>
                    <a:pt x="2168" y="6704"/>
                  </a:cubicBezTo>
                  <a:lnTo>
                    <a:pt x="3418" y="7085"/>
                  </a:lnTo>
                  <a:lnTo>
                    <a:pt x="3418" y="10121"/>
                  </a:lnTo>
                  <a:lnTo>
                    <a:pt x="358" y="9204"/>
                  </a:lnTo>
                  <a:lnTo>
                    <a:pt x="358" y="6168"/>
                  </a:lnTo>
                  <a:lnTo>
                    <a:pt x="1513" y="6514"/>
                  </a:lnTo>
                  <a:lnTo>
                    <a:pt x="1561" y="6514"/>
                  </a:lnTo>
                  <a:cubicBezTo>
                    <a:pt x="1632" y="6514"/>
                    <a:pt x="1692" y="6466"/>
                    <a:pt x="1727" y="6394"/>
                  </a:cubicBezTo>
                  <a:cubicBezTo>
                    <a:pt x="1751" y="6311"/>
                    <a:pt x="1692" y="6216"/>
                    <a:pt x="1608" y="6192"/>
                  </a:cubicBezTo>
                  <a:lnTo>
                    <a:pt x="358" y="5811"/>
                  </a:lnTo>
                  <a:lnTo>
                    <a:pt x="358" y="2763"/>
                  </a:lnTo>
                  <a:close/>
                  <a:moveTo>
                    <a:pt x="7145" y="6156"/>
                  </a:moveTo>
                  <a:lnTo>
                    <a:pt x="10205" y="7061"/>
                  </a:lnTo>
                  <a:lnTo>
                    <a:pt x="10205" y="10121"/>
                  </a:lnTo>
                  <a:lnTo>
                    <a:pt x="7145" y="9204"/>
                  </a:lnTo>
                  <a:lnTo>
                    <a:pt x="7145" y="7990"/>
                  </a:lnTo>
                  <a:cubicBezTo>
                    <a:pt x="7145" y="7895"/>
                    <a:pt x="7073" y="7823"/>
                    <a:pt x="6978" y="7823"/>
                  </a:cubicBezTo>
                  <a:cubicBezTo>
                    <a:pt x="6895" y="7823"/>
                    <a:pt x="6811" y="7895"/>
                    <a:pt x="6811" y="7990"/>
                  </a:cubicBezTo>
                  <a:lnTo>
                    <a:pt x="6811" y="9204"/>
                  </a:lnTo>
                  <a:lnTo>
                    <a:pt x="3751" y="10121"/>
                  </a:lnTo>
                  <a:lnTo>
                    <a:pt x="3751" y="7061"/>
                  </a:lnTo>
                  <a:lnTo>
                    <a:pt x="6811" y="6156"/>
                  </a:lnTo>
                  <a:lnTo>
                    <a:pt x="6811" y="7311"/>
                  </a:lnTo>
                  <a:cubicBezTo>
                    <a:pt x="6811" y="7407"/>
                    <a:pt x="6895" y="7478"/>
                    <a:pt x="6978" y="7478"/>
                  </a:cubicBezTo>
                  <a:cubicBezTo>
                    <a:pt x="7073" y="7478"/>
                    <a:pt x="7145" y="7407"/>
                    <a:pt x="7145" y="7311"/>
                  </a:cubicBezTo>
                  <a:lnTo>
                    <a:pt x="7145" y="6156"/>
                  </a:lnTo>
                  <a:close/>
                  <a:moveTo>
                    <a:pt x="6966" y="1"/>
                  </a:moveTo>
                  <a:cubicBezTo>
                    <a:pt x="5823" y="1"/>
                    <a:pt x="4894" y="918"/>
                    <a:pt x="4894" y="2061"/>
                  </a:cubicBezTo>
                  <a:cubicBezTo>
                    <a:pt x="4894" y="2334"/>
                    <a:pt x="4966" y="2632"/>
                    <a:pt x="5085" y="2930"/>
                  </a:cubicBezTo>
                  <a:lnTo>
                    <a:pt x="3573" y="3370"/>
                  </a:lnTo>
                  <a:lnTo>
                    <a:pt x="215" y="2382"/>
                  </a:lnTo>
                  <a:cubicBezTo>
                    <a:pt x="205" y="2375"/>
                    <a:pt x="192" y="2372"/>
                    <a:pt x="179" y="2372"/>
                  </a:cubicBezTo>
                  <a:cubicBezTo>
                    <a:pt x="146" y="2372"/>
                    <a:pt x="106" y="2389"/>
                    <a:pt x="72" y="2406"/>
                  </a:cubicBezTo>
                  <a:cubicBezTo>
                    <a:pt x="25" y="2442"/>
                    <a:pt x="1" y="2477"/>
                    <a:pt x="1" y="2537"/>
                  </a:cubicBezTo>
                  <a:lnTo>
                    <a:pt x="1" y="5954"/>
                  </a:lnTo>
                  <a:lnTo>
                    <a:pt x="1" y="9335"/>
                  </a:lnTo>
                  <a:cubicBezTo>
                    <a:pt x="1" y="9419"/>
                    <a:pt x="37" y="9478"/>
                    <a:pt x="120" y="9502"/>
                  </a:cubicBezTo>
                  <a:lnTo>
                    <a:pt x="3513" y="10514"/>
                  </a:lnTo>
                  <a:lnTo>
                    <a:pt x="3573" y="10514"/>
                  </a:lnTo>
                  <a:lnTo>
                    <a:pt x="6847" y="9550"/>
                  </a:lnTo>
                  <a:cubicBezTo>
                    <a:pt x="6859" y="9562"/>
                    <a:pt x="6883" y="9562"/>
                    <a:pt x="6918" y="9562"/>
                  </a:cubicBezTo>
                  <a:cubicBezTo>
                    <a:pt x="6942" y="9562"/>
                    <a:pt x="6966" y="9562"/>
                    <a:pt x="6990" y="9550"/>
                  </a:cubicBezTo>
                  <a:lnTo>
                    <a:pt x="10264" y="10514"/>
                  </a:lnTo>
                  <a:lnTo>
                    <a:pt x="10312" y="10514"/>
                  </a:lnTo>
                  <a:cubicBezTo>
                    <a:pt x="10335" y="10514"/>
                    <a:pt x="10383" y="10502"/>
                    <a:pt x="10419" y="10490"/>
                  </a:cubicBezTo>
                  <a:cubicBezTo>
                    <a:pt x="10455" y="10454"/>
                    <a:pt x="10490" y="10407"/>
                    <a:pt x="10490" y="10347"/>
                  </a:cubicBezTo>
                  <a:lnTo>
                    <a:pt x="10538" y="6942"/>
                  </a:lnTo>
                  <a:lnTo>
                    <a:pt x="10538" y="3549"/>
                  </a:lnTo>
                  <a:cubicBezTo>
                    <a:pt x="10538" y="3477"/>
                    <a:pt x="10490" y="3418"/>
                    <a:pt x="10419" y="3394"/>
                  </a:cubicBezTo>
                  <a:lnTo>
                    <a:pt x="8835" y="2930"/>
                  </a:lnTo>
                  <a:cubicBezTo>
                    <a:pt x="8954" y="2632"/>
                    <a:pt x="9038" y="2334"/>
                    <a:pt x="9038" y="2061"/>
                  </a:cubicBezTo>
                  <a:cubicBezTo>
                    <a:pt x="9038" y="918"/>
                    <a:pt x="8109" y="1"/>
                    <a:pt x="6966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7613514" y="3251541"/>
              <a:ext cx="74878" cy="74529"/>
            </a:xfrm>
            <a:custGeom>
              <a:avLst/>
              <a:gdLst/>
              <a:ahLst/>
              <a:cxnLst/>
              <a:rect l="l" t="t" r="r" b="b"/>
              <a:pathLst>
                <a:path w="2358" h="2347" extrusionOk="0">
                  <a:moveTo>
                    <a:pt x="1179" y="322"/>
                  </a:moveTo>
                  <a:cubicBezTo>
                    <a:pt x="1643" y="322"/>
                    <a:pt x="2012" y="691"/>
                    <a:pt x="2012" y="1156"/>
                  </a:cubicBezTo>
                  <a:cubicBezTo>
                    <a:pt x="2012" y="1620"/>
                    <a:pt x="1643" y="1989"/>
                    <a:pt x="1179" y="1989"/>
                  </a:cubicBezTo>
                  <a:cubicBezTo>
                    <a:pt x="715" y="1989"/>
                    <a:pt x="345" y="1620"/>
                    <a:pt x="345" y="1156"/>
                  </a:cubicBezTo>
                  <a:cubicBezTo>
                    <a:pt x="334" y="703"/>
                    <a:pt x="715" y="322"/>
                    <a:pt x="1179" y="322"/>
                  </a:cubicBezTo>
                  <a:close/>
                  <a:moveTo>
                    <a:pt x="1179" y="1"/>
                  </a:moveTo>
                  <a:cubicBezTo>
                    <a:pt x="524" y="1"/>
                    <a:pt x="0" y="513"/>
                    <a:pt x="0" y="1168"/>
                  </a:cubicBezTo>
                  <a:cubicBezTo>
                    <a:pt x="0" y="1811"/>
                    <a:pt x="524" y="2346"/>
                    <a:pt x="1179" y="2346"/>
                  </a:cubicBezTo>
                  <a:cubicBezTo>
                    <a:pt x="1834" y="2346"/>
                    <a:pt x="2358" y="1822"/>
                    <a:pt x="2358" y="1168"/>
                  </a:cubicBezTo>
                  <a:cubicBezTo>
                    <a:pt x="2358" y="513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39"/>
          <p:cNvGrpSpPr/>
          <p:nvPr/>
        </p:nvGrpSpPr>
        <p:grpSpPr>
          <a:xfrm>
            <a:off x="6622113" y="2060704"/>
            <a:ext cx="434409" cy="384651"/>
            <a:chOff x="4126815" y="2760704"/>
            <a:chExt cx="380393" cy="363118"/>
          </a:xfrm>
        </p:grpSpPr>
        <p:sp>
          <p:nvSpPr>
            <p:cNvPr id="642" name="Google Shape;642;p39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6" name="Google Shape;646;p39"/>
          <p:cNvCxnSpPr/>
          <p:nvPr/>
        </p:nvCxnSpPr>
        <p:spPr>
          <a:xfrm rot="10800000">
            <a:off x="7339500" y="1947825"/>
            <a:ext cx="172500" cy="181800"/>
          </a:xfrm>
          <a:prstGeom prst="straightConnector1">
            <a:avLst/>
          </a:prstGeom>
          <a:noFill/>
          <a:ln w="28575" cap="flat" cmpd="sng">
            <a:solidFill>
              <a:srgbClr val="CFE4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" name="Google Shape;647;p39"/>
          <p:cNvCxnSpPr/>
          <p:nvPr/>
        </p:nvCxnSpPr>
        <p:spPr>
          <a:xfrm rot="10800000" flipH="1">
            <a:off x="8055807" y="2005964"/>
            <a:ext cx="121800" cy="188400"/>
          </a:xfrm>
          <a:prstGeom prst="straightConnector1">
            <a:avLst/>
          </a:prstGeom>
          <a:noFill/>
          <a:ln w="28575" cap="flat" cmpd="sng">
            <a:solidFill>
              <a:srgbClr val="CFE4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8" name="Google Shape;648;p39"/>
          <p:cNvCxnSpPr/>
          <p:nvPr/>
        </p:nvCxnSpPr>
        <p:spPr>
          <a:xfrm rot="10800000" flipH="1">
            <a:off x="8150392" y="2388746"/>
            <a:ext cx="249900" cy="93900"/>
          </a:xfrm>
          <a:prstGeom prst="straightConnector1">
            <a:avLst/>
          </a:prstGeom>
          <a:noFill/>
          <a:ln w="28575" cap="flat" cmpd="sng">
            <a:solidFill>
              <a:srgbClr val="CFE4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9" name="Google Shape;649;p39"/>
          <p:cNvCxnSpPr/>
          <p:nvPr/>
        </p:nvCxnSpPr>
        <p:spPr>
          <a:xfrm rot="10800000">
            <a:off x="7026200" y="2259400"/>
            <a:ext cx="233100" cy="103500"/>
          </a:xfrm>
          <a:prstGeom prst="straightConnector1">
            <a:avLst/>
          </a:prstGeom>
          <a:noFill/>
          <a:ln w="28575" cap="flat" cmpd="sng">
            <a:solidFill>
              <a:srgbClr val="CFE4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0" name="Google Shape;650;p39"/>
          <p:cNvSpPr/>
          <p:nvPr/>
        </p:nvSpPr>
        <p:spPr>
          <a:xfrm>
            <a:off x="2114503" y="2611600"/>
            <a:ext cx="542624" cy="132674"/>
          </a:xfrm>
          <a:custGeom>
            <a:avLst/>
            <a:gdLst/>
            <a:ahLst/>
            <a:cxnLst/>
            <a:rect l="l" t="t" r="r" b="b"/>
            <a:pathLst>
              <a:path w="2222" h="2179" extrusionOk="0">
                <a:moveTo>
                  <a:pt x="477" y="1"/>
                </a:moveTo>
                <a:lnTo>
                  <a:pt x="895" y="513"/>
                </a:lnTo>
                <a:lnTo>
                  <a:pt x="1" y="513"/>
                </a:lnTo>
                <a:lnTo>
                  <a:pt x="1" y="1659"/>
                </a:lnTo>
                <a:lnTo>
                  <a:pt x="895" y="1659"/>
                </a:lnTo>
                <a:lnTo>
                  <a:pt x="477" y="2179"/>
                </a:lnTo>
                <a:lnTo>
                  <a:pt x="1234" y="2179"/>
                </a:lnTo>
                <a:lnTo>
                  <a:pt x="2222" y="1090"/>
                </a:lnTo>
                <a:lnTo>
                  <a:pt x="1234" y="1"/>
                </a:lnTo>
                <a:close/>
              </a:path>
            </a:pathLst>
          </a:custGeom>
          <a:solidFill>
            <a:srgbClr val="FCFCCA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9"/>
          <p:cNvSpPr/>
          <p:nvPr/>
        </p:nvSpPr>
        <p:spPr>
          <a:xfrm>
            <a:off x="6396816" y="2611600"/>
            <a:ext cx="542624" cy="132674"/>
          </a:xfrm>
          <a:custGeom>
            <a:avLst/>
            <a:gdLst/>
            <a:ahLst/>
            <a:cxnLst/>
            <a:rect l="l" t="t" r="r" b="b"/>
            <a:pathLst>
              <a:path w="2222" h="2179" extrusionOk="0">
                <a:moveTo>
                  <a:pt x="477" y="1"/>
                </a:moveTo>
                <a:lnTo>
                  <a:pt x="895" y="513"/>
                </a:lnTo>
                <a:lnTo>
                  <a:pt x="1" y="513"/>
                </a:lnTo>
                <a:lnTo>
                  <a:pt x="1" y="1659"/>
                </a:lnTo>
                <a:lnTo>
                  <a:pt x="895" y="1659"/>
                </a:lnTo>
                <a:lnTo>
                  <a:pt x="477" y="2179"/>
                </a:lnTo>
                <a:lnTo>
                  <a:pt x="1234" y="2179"/>
                </a:lnTo>
                <a:lnTo>
                  <a:pt x="2222" y="1090"/>
                </a:lnTo>
                <a:lnTo>
                  <a:pt x="1234" y="1"/>
                </a:lnTo>
                <a:close/>
              </a:path>
            </a:pathLst>
          </a:custGeom>
          <a:solidFill>
            <a:srgbClr val="FCFCCA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9"/>
          <p:cNvSpPr/>
          <p:nvPr/>
        </p:nvSpPr>
        <p:spPr>
          <a:xfrm>
            <a:off x="4375203" y="2611588"/>
            <a:ext cx="542624" cy="132674"/>
          </a:xfrm>
          <a:custGeom>
            <a:avLst/>
            <a:gdLst/>
            <a:ahLst/>
            <a:cxnLst/>
            <a:rect l="l" t="t" r="r" b="b"/>
            <a:pathLst>
              <a:path w="2222" h="2179" extrusionOk="0">
                <a:moveTo>
                  <a:pt x="477" y="1"/>
                </a:moveTo>
                <a:lnTo>
                  <a:pt x="895" y="513"/>
                </a:lnTo>
                <a:lnTo>
                  <a:pt x="1" y="513"/>
                </a:lnTo>
                <a:lnTo>
                  <a:pt x="1" y="1659"/>
                </a:lnTo>
                <a:lnTo>
                  <a:pt x="895" y="1659"/>
                </a:lnTo>
                <a:lnTo>
                  <a:pt x="477" y="2179"/>
                </a:lnTo>
                <a:lnTo>
                  <a:pt x="1234" y="2179"/>
                </a:lnTo>
                <a:lnTo>
                  <a:pt x="2222" y="1090"/>
                </a:lnTo>
                <a:lnTo>
                  <a:pt x="1234" y="1"/>
                </a:lnTo>
                <a:close/>
              </a:path>
            </a:pathLst>
          </a:custGeom>
          <a:solidFill>
            <a:srgbClr val="FCFCCA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9"/>
          <p:cNvSpPr txBox="1"/>
          <p:nvPr/>
        </p:nvSpPr>
        <p:spPr>
          <a:xfrm>
            <a:off x="2971200" y="1816500"/>
            <a:ext cx="1198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Boston</a:t>
            </a: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4" name="Google Shape;654;p39"/>
          <p:cNvSpPr txBox="1"/>
          <p:nvPr/>
        </p:nvSpPr>
        <p:spPr>
          <a:xfrm>
            <a:off x="580375" y="1820525"/>
            <a:ext cx="1311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Hello! I’m Jacob</a:t>
            </a:r>
            <a:endParaRPr sz="1100" b="1" i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5" name="Google Shape;655;p39"/>
          <p:cNvSpPr txBox="1"/>
          <p:nvPr/>
        </p:nvSpPr>
        <p:spPr>
          <a:xfrm>
            <a:off x="5566575" y="3315525"/>
            <a:ext cx="3384600" cy="14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Char char="●"/>
            </a:pPr>
            <a:r>
              <a:rPr lang="en" sz="11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Where do I find the house? - Neighbourhood</a:t>
            </a:r>
            <a:endParaRPr sz="11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Char char="●"/>
            </a:pPr>
            <a:r>
              <a:rPr lang="en" sz="11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Boston is expensive! - Price</a:t>
            </a:r>
            <a:endParaRPr sz="11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Char char="●"/>
            </a:pPr>
            <a:r>
              <a:rPr lang="en" sz="11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Are the properties legit? - IsZillowOwned, IsShowcaselisting</a:t>
            </a:r>
            <a:endParaRPr sz="11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Char char="●"/>
            </a:pPr>
            <a:r>
              <a:rPr lang="en" sz="11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Is the rent price justified? - Zestimate</a:t>
            </a:r>
            <a:endParaRPr sz="11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Char char="●"/>
            </a:pPr>
            <a:r>
              <a:rPr lang="en" sz="11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Should I stay with my friends? - Bedrooms, bathrooms </a:t>
            </a:r>
            <a:endParaRPr sz="11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56" name="Google Shape;656;p39"/>
          <p:cNvPicPr preferRelativeResize="0"/>
          <p:nvPr/>
        </p:nvPicPr>
        <p:blipFill rotWithShape="1">
          <a:blip r:embed="rId3">
            <a:alphaModFix/>
          </a:blip>
          <a:srcRect b="16331"/>
          <a:stretch/>
        </p:blipFill>
        <p:spPr>
          <a:xfrm>
            <a:off x="8013925" y="101533"/>
            <a:ext cx="1008551" cy="124344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39"/>
          <p:cNvSpPr txBox="1"/>
          <p:nvPr/>
        </p:nvSpPr>
        <p:spPr>
          <a:xfrm>
            <a:off x="6526550" y="101525"/>
            <a:ext cx="1444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We are here to help :)</a:t>
            </a:r>
            <a:endParaRPr sz="9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8" name="Google Shape;658;p39"/>
          <p:cNvSpPr txBox="1"/>
          <p:nvPr/>
        </p:nvSpPr>
        <p:spPr>
          <a:xfrm>
            <a:off x="262150" y="3513925"/>
            <a:ext cx="2158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 got into Northeastern University, Hooray! </a:t>
            </a:r>
            <a:endParaRPr sz="1100" b="1" i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9" name="Google Shape;659;p39"/>
          <p:cNvSpPr txBox="1"/>
          <p:nvPr/>
        </p:nvSpPr>
        <p:spPr>
          <a:xfrm>
            <a:off x="4772638" y="1542850"/>
            <a:ext cx="1573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 need to find accommodation!</a:t>
            </a:r>
            <a:endParaRPr sz="1100" b="1" i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457875" y="82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b="1" u="sng" dirty="0">
                <a:latin typeface="Times New Roman"/>
                <a:ea typeface="Times New Roman"/>
                <a:cs typeface="Times New Roman"/>
                <a:sym typeface="Times New Roman"/>
              </a:rPr>
              <a:t>Results &amp; Visuals </a:t>
            </a:r>
            <a:endParaRPr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sz="36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5" name="Google Shape;665;p40"/>
          <p:cNvSpPr txBox="1"/>
          <p:nvPr/>
        </p:nvSpPr>
        <p:spPr>
          <a:xfrm>
            <a:off x="993525" y="3211725"/>
            <a:ext cx="20280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E56747A-544A-FC92-A283-CB7C16D2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71"/>
          <a:stretch/>
        </p:blipFill>
        <p:spPr>
          <a:xfrm>
            <a:off x="1779300" y="790413"/>
            <a:ext cx="6371175" cy="40162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1"/>
          <p:cNvSpPr txBox="1">
            <a:spLocks noGrp="1"/>
          </p:cNvSpPr>
          <p:nvPr>
            <p:ph type="title"/>
          </p:nvPr>
        </p:nvSpPr>
        <p:spPr>
          <a:xfrm>
            <a:off x="457875" y="82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3600" b="1" u="sng">
                <a:latin typeface="Times New Roman"/>
                <a:ea typeface="Times New Roman"/>
                <a:cs typeface="Times New Roman"/>
                <a:sym typeface="Times New Roman"/>
              </a:rPr>
              <a:t>Results &amp; Visuals </a:t>
            </a:r>
            <a:endParaRPr sz="3600" b="1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2" name="Google Shape;672;p41"/>
          <p:cNvSpPr txBox="1"/>
          <p:nvPr/>
        </p:nvSpPr>
        <p:spPr>
          <a:xfrm>
            <a:off x="993525" y="3211725"/>
            <a:ext cx="20280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73" name="Google Shape;673;p41"/>
          <p:cNvGrpSpPr/>
          <p:nvPr/>
        </p:nvGrpSpPr>
        <p:grpSpPr>
          <a:xfrm>
            <a:off x="159649" y="4382083"/>
            <a:ext cx="609971" cy="672874"/>
            <a:chOff x="4246593" y="503852"/>
            <a:chExt cx="902056" cy="901976"/>
          </a:xfrm>
        </p:grpSpPr>
        <p:grpSp>
          <p:nvGrpSpPr>
            <p:cNvPr id="674" name="Google Shape;674;p41"/>
            <p:cNvGrpSpPr/>
            <p:nvPr/>
          </p:nvGrpSpPr>
          <p:grpSpPr>
            <a:xfrm>
              <a:off x="4246593" y="503900"/>
              <a:ext cx="901831" cy="901928"/>
              <a:chOff x="5998919" y="3270921"/>
              <a:chExt cx="1426046" cy="1426198"/>
            </a:xfrm>
          </p:grpSpPr>
          <p:sp>
            <p:nvSpPr>
              <p:cNvPr id="675" name="Google Shape;675;p41"/>
              <p:cNvSpPr/>
              <p:nvPr/>
            </p:nvSpPr>
            <p:spPr>
              <a:xfrm>
                <a:off x="5998919" y="3270921"/>
                <a:ext cx="713137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713137" h="713137" extrusionOk="0">
                    <a:moveTo>
                      <a:pt x="713137" y="521407"/>
                    </a:move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lnTo>
                      <a:pt x="521408" y="713137"/>
                    </a:lnTo>
                    <a:cubicBezTo>
                      <a:pt x="521408" y="607245"/>
                      <a:pt x="607245" y="521407"/>
                      <a:pt x="713137" y="521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41"/>
              <p:cNvSpPr/>
              <p:nvPr/>
            </p:nvSpPr>
            <p:spPr>
              <a:xfrm>
                <a:off x="5998919" y="3983982"/>
                <a:ext cx="1426046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713137" extrusionOk="0">
                    <a:moveTo>
                      <a:pt x="904715" y="5165"/>
                    </a:moveTo>
                    <a:cubicBezTo>
                      <a:pt x="901981" y="108702"/>
                      <a:pt x="817282" y="191730"/>
                      <a:pt x="713137" y="191730"/>
                    </a:cubicBezTo>
                    <a:cubicBezTo>
                      <a:pt x="607245" y="191730"/>
                      <a:pt x="521408" y="105892"/>
                      <a:pt x="521408" y="0"/>
                    </a:cubicBezTo>
                    <a:lnTo>
                      <a:pt x="0" y="0"/>
                    </a:lnTo>
                    <a:cubicBezTo>
                      <a:pt x="0" y="393866"/>
                      <a:pt x="319271" y="713137"/>
                      <a:pt x="713137" y="713137"/>
                    </a:cubicBezTo>
                    <a:cubicBezTo>
                      <a:pt x="1100623" y="713137"/>
                      <a:pt x="1415867" y="404121"/>
                      <a:pt x="1426047" y="19067"/>
                    </a:cubicBezTo>
                    <a:lnTo>
                      <a:pt x="904715" y="516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7" name="Google Shape;677;p41"/>
            <p:cNvSpPr/>
            <p:nvPr/>
          </p:nvSpPr>
          <p:spPr>
            <a:xfrm>
              <a:off x="4783305" y="636091"/>
              <a:ext cx="365344" cy="330991"/>
            </a:xfrm>
            <a:custGeom>
              <a:avLst/>
              <a:gdLst/>
              <a:ahLst/>
              <a:cxnLst/>
              <a:rect l="l" t="t" r="r" b="b"/>
              <a:pathLst>
                <a:path w="577619" h="523306" extrusionOk="0">
                  <a:moveTo>
                    <a:pt x="56213" y="504164"/>
                  </a:moveTo>
                  <a:cubicBezTo>
                    <a:pt x="56213" y="505911"/>
                    <a:pt x="56136" y="507582"/>
                    <a:pt x="56060" y="509329"/>
                  </a:cubicBezTo>
                  <a:lnTo>
                    <a:pt x="577392" y="523306"/>
                  </a:lnTo>
                  <a:cubicBezTo>
                    <a:pt x="577544" y="516926"/>
                    <a:pt x="577620" y="510621"/>
                    <a:pt x="577620" y="504240"/>
                  </a:cubicBezTo>
                  <a:cubicBezTo>
                    <a:pt x="577620" y="307345"/>
                    <a:pt x="497783" y="129060"/>
                    <a:pt x="368722" y="0"/>
                  </a:cubicBezTo>
                  <a:lnTo>
                    <a:pt x="0" y="368722"/>
                  </a:lnTo>
                  <a:cubicBezTo>
                    <a:pt x="34791" y="403286"/>
                    <a:pt x="56213" y="451218"/>
                    <a:pt x="56213" y="5041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4810784" y="788761"/>
              <a:ext cx="309659" cy="122566"/>
            </a:xfrm>
            <a:custGeom>
              <a:avLst/>
              <a:gdLst/>
              <a:ahLst/>
              <a:cxnLst/>
              <a:rect l="l" t="t" r="r" b="b"/>
              <a:pathLst>
                <a:path w="489579" h="193780" extrusionOk="0">
                  <a:moveTo>
                    <a:pt x="0" y="193781"/>
                  </a:moveTo>
                  <a:lnTo>
                    <a:pt x="48957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9" name="Google Shape;679;p41"/>
            <p:cNvGrpSpPr/>
            <p:nvPr/>
          </p:nvGrpSpPr>
          <p:grpSpPr>
            <a:xfrm>
              <a:off x="4246593" y="503852"/>
              <a:ext cx="901928" cy="901976"/>
              <a:chOff x="5998919" y="3270845"/>
              <a:chExt cx="1426198" cy="1426274"/>
            </a:xfrm>
          </p:grpSpPr>
          <p:sp>
            <p:nvSpPr>
              <p:cNvPr id="680" name="Google Shape;680;p41"/>
              <p:cNvSpPr/>
              <p:nvPr/>
            </p:nvSpPr>
            <p:spPr>
              <a:xfrm>
                <a:off x="6712056" y="3270845"/>
                <a:ext cx="504239" cy="577619"/>
              </a:xfrm>
              <a:custGeom>
                <a:avLst/>
                <a:gdLst/>
                <a:ahLst/>
                <a:cxnLst/>
                <a:rect l="l" t="t" r="r" b="b"/>
                <a:pathLst>
                  <a:path w="504239" h="577619" extrusionOk="0">
                    <a:moveTo>
                      <a:pt x="135518" y="577620"/>
                    </a:moveTo>
                    <a:lnTo>
                      <a:pt x="504240" y="208897"/>
                    </a:lnTo>
                    <a:cubicBezTo>
                      <a:pt x="375179" y="79837"/>
                      <a:pt x="196895" y="0"/>
                      <a:pt x="0" y="0"/>
                    </a:cubicBezTo>
                    <a:lnTo>
                      <a:pt x="0" y="521408"/>
                    </a:lnTo>
                    <a:cubicBezTo>
                      <a:pt x="52946" y="521483"/>
                      <a:pt x="100879" y="542905"/>
                      <a:pt x="135518" y="57762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41"/>
              <p:cNvSpPr/>
              <p:nvPr/>
            </p:nvSpPr>
            <p:spPr>
              <a:xfrm>
                <a:off x="6847498" y="3479895"/>
                <a:ext cx="577619" cy="523306"/>
              </a:xfrm>
              <a:custGeom>
                <a:avLst/>
                <a:gdLst/>
                <a:ahLst/>
                <a:cxnLst/>
                <a:rect l="l" t="t" r="r" b="b"/>
                <a:pathLst>
                  <a:path w="577619" h="523306" extrusionOk="0">
                    <a:moveTo>
                      <a:pt x="56213" y="504164"/>
                    </a:moveTo>
                    <a:cubicBezTo>
                      <a:pt x="56213" y="505911"/>
                      <a:pt x="56136" y="507582"/>
                      <a:pt x="56060" y="509329"/>
                    </a:cubicBezTo>
                    <a:lnTo>
                      <a:pt x="577392" y="523306"/>
                    </a:lnTo>
                    <a:cubicBezTo>
                      <a:pt x="577544" y="516926"/>
                      <a:pt x="577620" y="510621"/>
                      <a:pt x="577620" y="504240"/>
                    </a:cubicBezTo>
                    <a:cubicBezTo>
                      <a:pt x="577620" y="307345"/>
                      <a:pt x="497783" y="129060"/>
                      <a:pt x="368722" y="0"/>
                    </a:cubicBezTo>
                    <a:lnTo>
                      <a:pt x="0" y="368722"/>
                    </a:lnTo>
                    <a:cubicBezTo>
                      <a:pt x="34791" y="403286"/>
                      <a:pt x="56213" y="451218"/>
                      <a:pt x="56213" y="50416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41"/>
              <p:cNvSpPr/>
              <p:nvPr/>
            </p:nvSpPr>
            <p:spPr>
              <a:xfrm>
                <a:off x="5998919" y="3270845"/>
                <a:ext cx="1426046" cy="1426274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1426274" extrusionOk="0">
                    <a:moveTo>
                      <a:pt x="904715" y="718303"/>
                    </a:moveTo>
                    <a:cubicBezTo>
                      <a:pt x="901981" y="821840"/>
                      <a:pt x="817282" y="904867"/>
                      <a:pt x="713137" y="904867"/>
                    </a:cubicBezTo>
                    <a:cubicBezTo>
                      <a:pt x="607245" y="904867"/>
                      <a:pt x="521408" y="819029"/>
                      <a:pt x="521408" y="713137"/>
                    </a:cubicBezTo>
                    <a:cubicBezTo>
                      <a:pt x="521408" y="607245"/>
                      <a:pt x="607245" y="521408"/>
                      <a:pt x="713137" y="521408"/>
                    </a:cubicBez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cubicBezTo>
                      <a:pt x="0" y="1107003"/>
                      <a:pt x="319271" y="1426274"/>
                      <a:pt x="713137" y="1426274"/>
                    </a:cubicBezTo>
                    <a:cubicBezTo>
                      <a:pt x="1100623" y="1426274"/>
                      <a:pt x="1415867" y="1117258"/>
                      <a:pt x="1426047" y="732204"/>
                    </a:cubicBezTo>
                    <a:lnTo>
                      <a:pt x="904715" y="71830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683" name="Google Shape;683;p41"/>
          <p:cNvPicPr preferRelativeResize="0"/>
          <p:nvPr/>
        </p:nvPicPr>
        <p:blipFill rotWithShape="1">
          <a:blip r:embed="rId3">
            <a:alphaModFix/>
          </a:blip>
          <a:srcRect l="2028" t="9412"/>
          <a:stretch/>
        </p:blipFill>
        <p:spPr>
          <a:xfrm>
            <a:off x="769625" y="3794925"/>
            <a:ext cx="5457326" cy="1010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41"/>
          <p:cNvSpPr txBox="1"/>
          <p:nvPr/>
        </p:nvSpPr>
        <p:spPr>
          <a:xfrm>
            <a:off x="769625" y="3414225"/>
            <a:ext cx="12393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Predictions:</a:t>
            </a:r>
            <a:endParaRPr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5" name="Google Shape;685;p41"/>
          <p:cNvSpPr txBox="1"/>
          <p:nvPr/>
        </p:nvSpPr>
        <p:spPr>
          <a:xfrm>
            <a:off x="769625" y="861225"/>
            <a:ext cx="16119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Summary stats:</a:t>
            </a:r>
            <a:endParaRPr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86" name="Google Shape;68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625" y="1185225"/>
            <a:ext cx="2931185" cy="20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sz="36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2" name="Google Shape;692;p42"/>
          <p:cNvSpPr txBox="1"/>
          <p:nvPr/>
        </p:nvSpPr>
        <p:spPr>
          <a:xfrm>
            <a:off x="720000" y="1423325"/>
            <a:ext cx="5204400" cy="227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hlink"/>
                </a:solidFill>
              </a:rPr>
              <a:t>Interesting Insights using Tableau for Jacob</a:t>
            </a:r>
            <a:r>
              <a:rPr lang="en" sz="1100" dirty="0">
                <a:solidFill>
                  <a:schemeClr val="hlink"/>
                </a:solidFill>
              </a:rPr>
              <a:t>: </a:t>
            </a:r>
            <a:endParaRPr sz="1100" dirty="0">
              <a:solidFill>
                <a:schemeClr val="hlink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Char char="-"/>
            </a:pPr>
            <a:r>
              <a:rPr lang="en" sz="1100" dirty="0">
                <a:solidFill>
                  <a:schemeClr val="hlink"/>
                </a:solidFill>
              </a:rPr>
              <a:t>Zestimate(2372)  &gt; price(3100) for “South end”</a:t>
            </a:r>
            <a:endParaRPr sz="1100" dirty="0">
              <a:solidFill>
                <a:schemeClr val="hlink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Char char="-"/>
            </a:pPr>
            <a:r>
              <a:rPr lang="en" sz="1100" dirty="0">
                <a:solidFill>
                  <a:schemeClr val="hlink"/>
                </a:solidFill>
              </a:rPr>
              <a:t>Proximity is low for Fenway/Kenmore - 1.4 </a:t>
            </a:r>
            <a:endParaRPr sz="1100" dirty="0">
              <a:solidFill>
                <a:schemeClr val="hlink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Char char="-"/>
            </a:pPr>
            <a:r>
              <a:rPr lang="en" sz="1100" dirty="0">
                <a:solidFill>
                  <a:schemeClr val="hlink"/>
                </a:solidFill>
              </a:rPr>
              <a:t>Highest average score is for Seaport District – 67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Char char="-"/>
            </a:pPr>
            <a:r>
              <a:rPr lang="en" sz="1100" dirty="0">
                <a:solidFill>
                  <a:schemeClr val="hlink"/>
                </a:solidFill>
              </a:rPr>
              <a:t>Fenway/Kenmore, Roxbury, Parts of Chinatown &amp; South </a:t>
            </a:r>
            <a:r>
              <a:rPr lang="en" sz="1100" dirty="0" err="1">
                <a:solidFill>
                  <a:schemeClr val="hlink"/>
                </a:solidFill>
              </a:rPr>
              <a:t>boston</a:t>
            </a:r>
            <a:r>
              <a:rPr lang="en" sz="1100" dirty="0">
                <a:solidFill>
                  <a:schemeClr val="hlink"/>
                </a:solidFill>
              </a:rPr>
              <a:t> lie in 2 mile radius from NEU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Char char="-"/>
            </a:pPr>
            <a:r>
              <a:rPr lang="en" sz="1100" dirty="0">
                <a:solidFill>
                  <a:schemeClr val="hlink"/>
                </a:solidFill>
              </a:rPr>
              <a:t>The least median price is Brighton </a:t>
            </a:r>
            <a:r>
              <a:rPr lang="en" sz="1100" dirty="0" err="1">
                <a:solidFill>
                  <a:schemeClr val="hlink"/>
                </a:solidFill>
              </a:rPr>
              <a:t>i.e</a:t>
            </a:r>
            <a:r>
              <a:rPr lang="en" sz="1100" dirty="0">
                <a:solidFill>
                  <a:schemeClr val="hlink"/>
                </a:solidFill>
              </a:rPr>
              <a:t> 1100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hlink"/>
                </a:solidFill>
              </a:rPr>
              <a:t>Price Predictive Accuracy using ML model: </a:t>
            </a:r>
            <a:endParaRPr sz="1100" dirty="0">
              <a:solidFill>
                <a:schemeClr val="hlink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●"/>
            </a:pPr>
            <a:r>
              <a:rPr lang="en" sz="1100" dirty="0">
                <a:solidFill>
                  <a:schemeClr val="hlink"/>
                </a:solidFill>
              </a:rPr>
              <a:t>The developed simple price prediction model as and feature to replace Zestimate</a:t>
            </a:r>
            <a:endParaRPr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93" name="Google Shape;693;p42"/>
          <p:cNvGrpSpPr/>
          <p:nvPr/>
        </p:nvGrpSpPr>
        <p:grpSpPr>
          <a:xfrm>
            <a:off x="6969841" y="1287497"/>
            <a:ext cx="1888696" cy="1269548"/>
            <a:chOff x="3577367" y="1677509"/>
            <a:chExt cx="1393254" cy="851132"/>
          </a:xfrm>
        </p:grpSpPr>
        <p:sp>
          <p:nvSpPr>
            <p:cNvPr id="694" name="Google Shape;694;p42"/>
            <p:cNvSpPr/>
            <p:nvPr/>
          </p:nvSpPr>
          <p:spPr>
            <a:xfrm>
              <a:off x="3605409" y="1677509"/>
              <a:ext cx="1365212" cy="851132"/>
            </a:xfrm>
            <a:custGeom>
              <a:avLst/>
              <a:gdLst/>
              <a:ahLst/>
              <a:cxnLst/>
              <a:rect l="l" t="t" r="r" b="b"/>
              <a:pathLst>
                <a:path w="2829455" h="1764004" extrusionOk="0">
                  <a:moveTo>
                    <a:pt x="2699484" y="1764004"/>
                  </a:moveTo>
                  <a:lnTo>
                    <a:pt x="129972" y="1764004"/>
                  </a:lnTo>
                  <a:cubicBezTo>
                    <a:pt x="58187" y="1764004"/>
                    <a:pt x="0" y="1705817"/>
                    <a:pt x="0" y="1634032"/>
                  </a:cubicBezTo>
                  <a:lnTo>
                    <a:pt x="0" y="129972"/>
                  </a:lnTo>
                  <a:cubicBezTo>
                    <a:pt x="0" y="58187"/>
                    <a:pt x="58187" y="0"/>
                    <a:pt x="129972" y="0"/>
                  </a:cubicBezTo>
                  <a:lnTo>
                    <a:pt x="2699484" y="0"/>
                  </a:lnTo>
                  <a:cubicBezTo>
                    <a:pt x="2771268" y="0"/>
                    <a:pt x="2829456" y="58187"/>
                    <a:pt x="2829456" y="129972"/>
                  </a:cubicBezTo>
                  <a:lnTo>
                    <a:pt x="2829456" y="1634032"/>
                  </a:lnTo>
                  <a:cubicBezTo>
                    <a:pt x="2829379" y="1705817"/>
                    <a:pt x="2771192" y="1764004"/>
                    <a:pt x="2699484" y="17640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4660956" y="2269904"/>
              <a:ext cx="172521" cy="33830"/>
            </a:xfrm>
            <a:custGeom>
              <a:avLst/>
              <a:gdLst/>
              <a:ahLst/>
              <a:cxnLst/>
              <a:rect l="l" t="t" r="r" b="b"/>
              <a:pathLst>
                <a:path w="357556" h="70113" extrusionOk="0">
                  <a:moveTo>
                    <a:pt x="0" y="0"/>
                  </a:moveTo>
                  <a:lnTo>
                    <a:pt x="357556" y="0"/>
                  </a:lnTo>
                  <a:lnTo>
                    <a:pt x="357556" y="70113"/>
                  </a:lnTo>
                  <a:lnTo>
                    <a:pt x="0" y="70113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4660956" y="2102017"/>
              <a:ext cx="172520" cy="127878"/>
            </a:xfrm>
            <a:custGeom>
              <a:avLst/>
              <a:gdLst/>
              <a:ahLst/>
              <a:cxnLst/>
              <a:rect l="l" t="t" r="r" b="b"/>
              <a:pathLst>
                <a:path w="357555" h="265033" extrusionOk="0">
                  <a:moveTo>
                    <a:pt x="294583" y="265034"/>
                  </a:moveTo>
                  <a:lnTo>
                    <a:pt x="62973" y="265034"/>
                  </a:lnTo>
                  <a:cubicBezTo>
                    <a:pt x="28182" y="265034"/>
                    <a:pt x="0" y="236851"/>
                    <a:pt x="0" y="202061"/>
                  </a:cubicBezTo>
                  <a:lnTo>
                    <a:pt x="0" y="62973"/>
                  </a:lnTo>
                  <a:cubicBezTo>
                    <a:pt x="0" y="28182"/>
                    <a:pt x="28182" y="0"/>
                    <a:pt x="62973" y="0"/>
                  </a:cubicBezTo>
                  <a:lnTo>
                    <a:pt x="294583" y="0"/>
                  </a:lnTo>
                  <a:cubicBezTo>
                    <a:pt x="329374" y="0"/>
                    <a:pt x="357556" y="28182"/>
                    <a:pt x="357556" y="62973"/>
                  </a:cubicBezTo>
                  <a:lnTo>
                    <a:pt x="357556" y="202061"/>
                  </a:lnTo>
                  <a:cubicBezTo>
                    <a:pt x="357556" y="236851"/>
                    <a:pt x="329374" y="265034"/>
                    <a:pt x="294583" y="2650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4660956" y="2337139"/>
              <a:ext cx="110506" cy="3665"/>
            </a:xfrm>
            <a:custGeom>
              <a:avLst/>
              <a:gdLst/>
              <a:ahLst/>
              <a:cxnLst/>
              <a:rect l="l" t="t" r="r" b="b"/>
              <a:pathLst>
                <a:path w="229027" h="7596" extrusionOk="0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4660956" y="2359661"/>
              <a:ext cx="110506" cy="3665"/>
            </a:xfrm>
            <a:custGeom>
              <a:avLst/>
              <a:gdLst/>
              <a:ahLst/>
              <a:cxnLst/>
              <a:rect l="l" t="t" r="r" b="b"/>
              <a:pathLst>
                <a:path w="229027" h="7596" extrusionOk="0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4660956" y="2382146"/>
              <a:ext cx="110506" cy="3665"/>
            </a:xfrm>
            <a:custGeom>
              <a:avLst/>
              <a:gdLst/>
              <a:ahLst/>
              <a:cxnLst/>
              <a:rect l="l" t="t" r="r" b="b"/>
              <a:pathLst>
                <a:path w="229027" h="7596" extrusionOk="0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4561547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4402508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4243504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4084465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3925425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42"/>
            <p:cNvSpPr/>
            <p:nvPr/>
          </p:nvSpPr>
          <p:spPr>
            <a:xfrm>
              <a:off x="3766423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3605409" y="1916202"/>
              <a:ext cx="958485" cy="400277"/>
            </a:xfrm>
            <a:custGeom>
              <a:avLst/>
              <a:gdLst/>
              <a:ahLst/>
              <a:cxnLst/>
              <a:rect l="l" t="t" r="r" b="b"/>
              <a:pathLst>
                <a:path w="1986498" h="829589" extrusionOk="0">
                  <a:moveTo>
                    <a:pt x="0" y="607196"/>
                  </a:moveTo>
                  <a:lnTo>
                    <a:pt x="299065" y="409465"/>
                  </a:lnTo>
                  <a:cubicBezTo>
                    <a:pt x="320486" y="395336"/>
                    <a:pt x="348289" y="395716"/>
                    <a:pt x="369330" y="410377"/>
                  </a:cubicBezTo>
                  <a:lnTo>
                    <a:pt x="590229" y="565112"/>
                  </a:lnTo>
                  <a:cubicBezTo>
                    <a:pt x="621754" y="587142"/>
                    <a:pt x="665508" y="575747"/>
                    <a:pt x="682220" y="541184"/>
                  </a:cubicBezTo>
                  <a:lnTo>
                    <a:pt x="926896" y="35273"/>
                  </a:lnTo>
                  <a:cubicBezTo>
                    <a:pt x="951508" y="-15622"/>
                    <a:pt x="1025647" y="-10228"/>
                    <a:pt x="1042663" y="43629"/>
                  </a:cubicBezTo>
                  <a:lnTo>
                    <a:pt x="1277084" y="785936"/>
                  </a:lnTo>
                  <a:cubicBezTo>
                    <a:pt x="1294251" y="840401"/>
                    <a:pt x="1369454" y="845111"/>
                    <a:pt x="1393306" y="793228"/>
                  </a:cubicBezTo>
                  <a:lnTo>
                    <a:pt x="1610635" y="321424"/>
                  </a:lnTo>
                  <a:cubicBezTo>
                    <a:pt x="1630765" y="277670"/>
                    <a:pt x="1690776" y="272277"/>
                    <a:pt x="1718426" y="311701"/>
                  </a:cubicBezTo>
                  <a:lnTo>
                    <a:pt x="1986499" y="69379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42"/>
            <p:cNvSpPr/>
            <p:nvPr/>
          </p:nvSpPr>
          <p:spPr>
            <a:xfrm>
              <a:off x="3972662" y="2024069"/>
              <a:ext cx="45595" cy="45595"/>
            </a:xfrm>
            <a:custGeom>
              <a:avLst/>
              <a:gdLst/>
              <a:ahLst/>
              <a:cxnLst/>
              <a:rect l="l" t="t" r="r" b="b"/>
              <a:pathLst>
                <a:path w="94497" h="94497" extrusionOk="0">
                  <a:moveTo>
                    <a:pt x="94497" y="47249"/>
                  </a:moveTo>
                  <a:cubicBezTo>
                    <a:pt x="94497" y="73344"/>
                    <a:pt x="73343" y="94498"/>
                    <a:pt x="47249" y="94498"/>
                  </a:cubicBezTo>
                  <a:cubicBezTo>
                    <a:pt x="21154" y="94498"/>
                    <a:pt x="0" y="73344"/>
                    <a:pt x="0" y="47249"/>
                  </a:cubicBezTo>
                  <a:cubicBezTo>
                    <a:pt x="0" y="21154"/>
                    <a:pt x="21154" y="0"/>
                    <a:pt x="47249" y="0"/>
                  </a:cubicBezTo>
                  <a:cubicBezTo>
                    <a:pt x="73343" y="0"/>
                    <a:pt x="94497" y="21154"/>
                    <a:pt x="94497" y="472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42"/>
            <p:cNvSpPr/>
            <p:nvPr/>
          </p:nvSpPr>
          <p:spPr>
            <a:xfrm>
              <a:off x="3664089" y="1827628"/>
              <a:ext cx="317443" cy="189754"/>
            </a:xfrm>
            <a:custGeom>
              <a:avLst/>
              <a:gdLst/>
              <a:ahLst/>
              <a:cxnLst/>
              <a:rect l="l" t="t" r="r" b="b"/>
              <a:pathLst>
                <a:path w="657912" h="393272" extrusionOk="0">
                  <a:moveTo>
                    <a:pt x="622286" y="386954"/>
                  </a:moveTo>
                  <a:lnTo>
                    <a:pt x="552324" y="315397"/>
                  </a:lnTo>
                  <a:lnTo>
                    <a:pt x="50059" y="315397"/>
                  </a:lnTo>
                  <a:cubicBezTo>
                    <a:pt x="22409" y="315397"/>
                    <a:pt x="0" y="292988"/>
                    <a:pt x="0" y="265337"/>
                  </a:cubicBezTo>
                  <a:lnTo>
                    <a:pt x="0" y="50059"/>
                  </a:lnTo>
                  <a:cubicBezTo>
                    <a:pt x="0" y="22409"/>
                    <a:pt x="22409" y="0"/>
                    <a:pt x="50059" y="0"/>
                  </a:cubicBezTo>
                  <a:lnTo>
                    <a:pt x="607853" y="0"/>
                  </a:lnTo>
                  <a:cubicBezTo>
                    <a:pt x="635503" y="0"/>
                    <a:pt x="657912" y="22409"/>
                    <a:pt x="657912" y="50059"/>
                  </a:cubicBezTo>
                  <a:lnTo>
                    <a:pt x="657912" y="315397"/>
                  </a:lnTo>
                  <a:lnTo>
                    <a:pt x="657912" y="372445"/>
                  </a:lnTo>
                  <a:cubicBezTo>
                    <a:pt x="657912" y="391056"/>
                    <a:pt x="635275" y="400323"/>
                    <a:pt x="622286" y="3869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42"/>
            <p:cNvSpPr/>
            <p:nvPr/>
          </p:nvSpPr>
          <p:spPr>
            <a:xfrm>
              <a:off x="3577367" y="2429163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3577367" y="2318238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3577367" y="2207348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3577367" y="2096423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3577367" y="1985534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3577367" y="1874608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3577367" y="1763720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4293447" y="2127573"/>
              <a:ext cx="83273" cy="83273"/>
            </a:xfrm>
            <a:custGeom>
              <a:avLst/>
              <a:gdLst/>
              <a:ahLst/>
              <a:cxnLst/>
              <a:rect l="l" t="t" r="r" b="b"/>
              <a:pathLst>
                <a:path w="172587" h="172587" extrusionOk="0">
                  <a:moveTo>
                    <a:pt x="172587" y="86294"/>
                  </a:moveTo>
                  <a:cubicBezTo>
                    <a:pt x="172587" y="133952"/>
                    <a:pt x="133952" y="172587"/>
                    <a:pt x="86293" y="172587"/>
                  </a:cubicBezTo>
                  <a:cubicBezTo>
                    <a:pt x="38635" y="172587"/>
                    <a:pt x="0" y="133952"/>
                    <a:pt x="0" y="86294"/>
                  </a:cubicBezTo>
                  <a:cubicBezTo>
                    <a:pt x="0" y="38635"/>
                    <a:pt x="38635" y="0"/>
                    <a:pt x="86293" y="0"/>
                  </a:cubicBezTo>
                  <a:cubicBezTo>
                    <a:pt x="133952" y="0"/>
                    <a:pt x="172587" y="38635"/>
                    <a:pt x="172587" y="862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4561547" y="1738602"/>
              <a:ext cx="406653" cy="3665"/>
            </a:xfrm>
            <a:custGeom>
              <a:avLst/>
              <a:gdLst/>
              <a:ahLst/>
              <a:cxnLst/>
              <a:rect l="l" t="t" r="r" b="b"/>
              <a:pathLst>
                <a:path w="842805" h="7596" extrusionOk="0">
                  <a:moveTo>
                    <a:pt x="842805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8" name="Google Shape;718;p42"/>
          <p:cNvSpPr txBox="1">
            <a:spLocks noGrp="1"/>
          </p:cNvSpPr>
          <p:nvPr>
            <p:ph type="title"/>
          </p:nvPr>
        </p:nvSpPr>
        <p:spPr>
          <a:xfrm>
            <a:off x="720000" y="3789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 dirty="0">
                <a:latin typeface="Times New Roman"/>
                <a:ea typeface="Times New Roman"/>
                <a:cs typeface="Times New Roman"/>
                <a:sym typeface="Times New Roman"/>
              </a:rPr>
              <a:t>Thank you! </a:t>
            </a:r>
            <a:endParaRPr sz="36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465575" y="498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6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1495300" y="1227200"/>
            <a:ext cx="63276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- Problem statement &amp; Key objectives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9"/>
          <p:cNvSpPr txBox="1">
            <a:spLocks noGrp="1"/>
          </p:cNvSpPr>
          <p:nvPr>
            <p:ph type="subTitle" idx="7"/>
          </p:nvPr>
        </p:nvSpPr>
        <p:spPr>
          <a:xfrm>
            <a:off x="1571500" y="2726050"/>
            <a:ext cx="48237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- Introduce an User to do case study for the problem.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9"/>
          <p:cNvSpPr txBox="1">
            <a:spLocks noGrp="1"/>
          </p:cNvSpPr>
          <p:nvPr>
            <p:ph type="subTitle" idx="13"/>
          </p:nvPr>
        </p:nvSpPr>
        <p:spPr>
          <a:xfrm>
            <a:off x="1571500" y="3556250"/>
            <a:ext cx="49578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- Plots, charts &amp; Dashboard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9"/>
          <p:cNvSpPr txBox="1">
            <a:spLocks noGrp="1"/>
          </p:cNvSpPr>
          <p:nvPr>
            <p:ph type="title" idx="2"/>
          </p:nvPr>
        </p:nvSpPr>
        <p:spPr>
          <a:xfrm>
            <a:off x="720000" y="1075575"/>
            <a:ext cx="73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01.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29"/>
          <p:cNvSpPr txBox="1">
            <a:spLocks noGrp="1"/>
          </p:cNvSpPr>
          <p:nvPr>
            <p:ph type="title" idx="8"/>
          </p:nvPr>
        </p:nvSpPr>
        <p:spPr>
          <a:xfrm>
            <a:off x="720000" y="2621500"/>
            <a:ext cx="73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03.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29"/>
          <p:cNvSpPr txBox="1">
            <a:spLocks noGrp="1"/>
          </p:cNvSpPr>
          <p:nvPr>
            <p:ph type="title" idx="14"/>
          </p:nvPr>
        </p:nvSpPr>
        <p:spPr>
          <a:xfrm>
            <a:off x="720000" y="3451688"/>
            <a:ext cx="73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04.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29"/>
          <p:cNvSpPr txBox="1">
            <a:spLocks noGrp="1"/>
          </p:cNvSpPr>
          <p:nvPr>
            <p:ph type="subTitle" idx="3"/>
          </p:nvPr>
        </p:nvSpPr>
        <p:spPr>
          <a:xfrm>
            <a:off x="1571500" y="999375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Recap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Google Shape;470;p29"/>
          <p:cNvSpPr txBox="1">
            <a:spLocks noGrp="1"/>
          </p:cNvSpPr>
          <p:nvPr>
            <p:ph type="subTitle" idx="4"/>
          </p:nvPr>
        </p:nvSpPr>
        <p:spPr>
          <a:xfrm>
            <a:off x="1495300" y="1972050"/>
            <a:ext cx="61431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- Data source, Attributes and Pre-processing(Calculated field - parameters)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9"/>
          <p:cNvSpPr txBox="1">
            <a:spLocks noGrp="1"/>
          </p:cNvSpPr>
          <p:nvPr>
            <p:ph type="subTitle" idx="6"/>
          </p:nvPr>
        </p:nvSpPr>
        <p:spPr>
          <a:xfrm>
            <a:off x="1571500" y="1737113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29"/>
          <p:cNvSpPr txBox="1">
            <a:spLocks noGrp="1"/>
          </p:cNvSpPr>
          <p:nvPr>
            <p:ph type="title" idx="5"/>
          </p:nvPr>
        </p:nvSpPr>
        <p:spPr>
          <a:xfrm>
            <a:off x="720000" y="1813313"/>
            <a:ext cx="73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02.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29"/>
          <p:cNvSpPr txBox="1">
            <a:spLocks noGrp="1"/>
          </p:cNvSpPr>
          <p:nvPr>
            <p:ph type="subTitle" idx="9"/>
          </p:nvPr>
        </p:nvSpPr>
        <p:spPr>
          <a:xfrm>
            <a:off x="1571500" y="254530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Story telling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4" name="Google Shape;474;p29"/>
          <p:cNvSpPr txBox="1">
            <a:spLocks noGrp="1"/>
          </p:cNvSpPr>
          <p:nvPr>
            <p:ph type="subTitle" idx="15"/>
          </p:nvPr>
        </p:nvSpPr>
        <p:spPr>
          <a:xfrm>
            <a:off x="1571500" y="3375488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Results &amp; Visuals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75" name="Google Shape;475;p29"/>
          <p:cNvGrpSpPr/>
          <p:nvPr/>
        </p:nvGrpSpPr>
        <p:grpSpPr>
          <a:xfrm>
            <a:off x="8359257" y="757947"/>
            <a:ext cx="1269123" cy="979170"/>
            <a:chOff x="713232" y="1645097"/>
            <a:chExt cx="1269123" cy="979170"/>
          </a:xfrm>
        </p:grpSpPr>
        <p:sp>
          <p:nvSpPr>
            <p:cNvPr id="476" name="Google Shape;476;p29"/>
            <p:cNvSpPr/>
            <p:nvPr/>
          </p:nvSpPr>
          <p:spPr>
            <a:xfrm>
              <a:off x="713232" y="1645097"/>
              <a:ext cx="1269098" cy="979170"/>
            </a:xfrm>
            <a:custGeom>
              <a:avLst/>
              <a:gdLst/>
              <a:ahLst/>
              <a:cxnLst/>
              <a:rect l="l" t="t" r="r" b="b"/>
              <a:pathLst>
                <a:path w="1762636" h="1359958" extrusionOk="0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757776" y="1689040"/>
              <a:ext cx="1224578" cy="870877"/>
            </a:xfrm>
            <a:custGeom>
              <a:avLst/>
              <a:gdLst/>
              <a:ahLst/>
              <a:cxnLst/>
              <a:rect l="l" t="t" r="r" b="b"/>
              <a:pathLst>
                <a:path w="1700803" h="1209552" extrusionOk="0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895406" y="1822018"/>
              <a:ext cx="1015268" cy="621368"/>
            </a:xfrm>
            <a:custGeom>
              <a:avLst/>
              <a:gdLst/>
              <a:ahLst/>
              <a:cxnLst/>
              <a:rect l="l" t="t" r="r" b="b"/>
              <a:pathLst>
                <a:path w="1410094" h="863011" extrusionOk="0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895406" y="1928400"/>
              <a:ext cx="1015268" cy="515044"/>
            </a:xfrm>
            <a:custGeom>
              <a:avLst/>
              <a:gdLst/>
              <a:ahLst/>
              <a:cxnLst/>
              <a:rect l="l" t="t" r="r" b="b"/>
              <a:pathLst>
                <a:path w="1410094" h="715339" extrusionOk="0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017604" y="22938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1575619" y="203937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1819686" y="1961125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1293848" y="21982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991282" y="1857861"/>
              <a:ext cx="278114" cy="54528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85" name="Google Shape;485;p29"/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486" name="Google Shape;486;p29"/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7" name="Google Shape;487;p29"/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8" name="Google Shape;488;p29"/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489" name="Google Shape;489;p29"/>
          <p:cNvSpPr txBox="1">
            <a:spLocks noGrp="1"/>
          </p:cNvSpPr>
          <p:nvPr>
            <p:ph type="subTitle" idx="13"/>
          </p:nvPr>
        </p:nvSpPr>
        <p:spPr>
          <a:xfrm>
            <a:off x="1571500" y="4538850"/>
            <a:ext cx="48237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Results &amp; conclusions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9"/>
          <p:cNvSpPr txBox="1">
            <a:spLocks noGrp="1"/>
          </p:cNvSpPr>
          <p:nvPr>
            <p:ph type="title" idx="14"/>
          </p:nvPr>
        </p:nvSpPr>
        <p:spPr>
          <a:xfrm>
            <a:off x="720000" y="4281900"/>
            <a:ext cx="73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05.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29"/>
          <p:cNvSpPr txBox="1">
            <a:spLocks noGrp="1"/>
          </p:cNvSpPr>
          <p:nvPr>
            <p:ph type="subTitle" idx="15"/>
          </p:nvPr>
        </p:nvSpPr>
        <p:spPr>
          <a:xfrm>
            <a:off x="1571500" y="420570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0"/>
          <p:cNvSpPr txBox="1">
            <a:spLocks noGrp="1"/>
          </p:cNvSpPr>
          <p:nvPr>
            <p:ph type="subTitle" idx="1"/>
          </p:nvPr>
        </p:nvSpPr>
        <p:spPr>
          <a:xfrm>
            <a:off x="720000" y="1017725"/>
            <a:ext cx="7704000" cy="3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 b="1">
                <a:latin typeface="Arial"/>
                <a:ea typeface="Arial"/>
                <a:cs typeface="Arial"/>
                <a:sym typeface="Arial"/>
              </a:rPr>
              <a:t>Context:</a:t>
            </a:r>
            <a:endParaRPr sz="600" b="1">
              <a:latin typeface="Arial"/>
              <a:ea typeface="Arial"/>
              <a:cs typeface="Arial"/>
              <a:sym typeface="Arial"/>
            </a:endParaRPr>
          </a:p>
          <a:p>
            <a:pPr marL="13716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Many people face difficulties in finding affordable, suitable housing near a particular landmark.</a:t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Current housing search methods are fragmented, making it hard for users to find options that match their needs.</a:t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Most of users use random websites for searching brokers and apartments.</a:t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 b="1">
                <a:latin typeface="Arial"/>
                <a:ea typeface="Arial"/>
                <a:cs typeface="Arial"/>
                <a:sym typeface="Arial"/>
              </a:rPr>
              <a:t>Challenge: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13716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Optimizing idle property type and aligning availability with demand surges. </a:t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Enhance customer satisfaction by minimizing search hunt and ensuring a smooth user experience in housing searches.</a:t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0"/>
          <p:cNvSpPr txBox="1">
            <a:spLocks noGrp="1"/>
          </p:cNvSpPr>
          <p:nvPr>
            <p:ph type="title"/>
          </p:nvPr>
        </p:nvSpPr>
        <p:spPr>
          <a:xfrm>
            <a:off x="457850" y="749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latin typeface="Times New Roman"/>
                <a:ea typeface="Times New Roman"/>
                <a:cs typeface="Times New Roman"/>
                <a:sym typeface="Times New Roman"/>
              </a:rPr>
              <a:t>Recap</a:t>
            </a:r>
            <a:endParaRPr sz="36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8" name="Google Shape;4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88400"/>
            <a:ext cx="1355075" cy="13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1"/>
          <p:cNvSpPr txBox="1">
            <a:spLocks noGrp="1"/>
          </p:cNvSpPr>
          <p:nvPr>
            <p:ph type="subTitle" idx="1"/>
          </p:nvPr>
        </p:nvSpPr>
        <p:spPr>
          <a:xfrm>
            <a:off x="720000" y="1017725"/>
            <a:ext cx="7704000" cy="3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 b="1">
                <a:latin typeface="Arial"/>
                <a:ea typeface="Arial"/>
                <a:cs typeface="Arial"/>
                <a:sym typeface="Arial"/>
              </a:rPr>
              <a:t>Key Objective: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1371600" lvl="1" indent="-31750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Optimize housing recommendations by analyzing demand patterns.</a:t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1750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Develop a streamlined dashboard for users to search housing based on:</a:t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lvl="0" indent="-2984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Landmark proximity</a:t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lvl="0" indent="-2984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Budget</a:t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lvl="0" indent="-2984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Living preferences (shared, private, etc.)</a:t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lvl="0" indent="-2984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Number of bedrooms and bathrooms</a:t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 b="1">
                <a:latin typeface="Arial"/>
                <a:ea typeface="Arial"/>
                <a:cs typeface="Arial"/>
                <a:sym typeface="Arial"/>
              </a:rPr>
              <a:t>Expected Outcomes: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1371600" marR="0" lvl="1" indent="-31750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Identify housing units across the city to meet user’s demand efficiently. </a:t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1" indent="-31750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Use Data to build user-friendly housing search dashboard. </a:t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1" indent="-31750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Ensure affordability, proximity to landmark, and suitable living arrangements.</a:t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/>
          </p:nvPr>
        </p:nvSpPr>
        <p:spPr>
          <a:xfrm>
            <a:off x="457850" y="826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latin typeface="Times New Roman"/>
                <a:ea typeface="Times New Roman"/>
                <a:cs typeface="Times New Roman"/>
                <a:sym typeface="Times New Roman"/>
              </a:rPr>
              <a:t>Recap</a:t>
            </a:r>
            <a:endParaRPr sz="36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5" name="Google Shape;5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88400"/>
            <a:ext cx="1355075" cy="13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2"/>
          <p:cNvSpPr txBox="1">
            <a:spLocks noGrp="1"/>
          </p:cNvSpPr>
          <p:nvPr>
            <p:ph type="title"/>
          </p:nvPr>
        </p:nvSpPr>
        <p:spPr>
          <a:xfrm>
            <a:off x="457875" y="50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3600" b="1" u="sng">
                <a:latin typeface="Times New Roman"/>
                <a:ea typeface="Times New Roman"/>
                <a:cs typeface="Times New Roman"/>
                <a:sym typeface="Times New Roman"/>
              </a:rPr>
              <a:t>How to get the Data</a:t>
            </a: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11" name="Google Shape;511;p32"/>
          <p:cNvGrpSpPr/>
          <p:nvPr/>
        </p:nvGrpSpPr>
        <p:grpSpPr>
          <a:xfrm>
            <a:off x="7866974" y="223114"/>
            <a:ext cx="1127620" cy="915600"/>
            <a:chOff x="7329141" y="362469"/>
            <a:chExt cx="1022136" cy="829949"/>
          </a:xfrm>
        </p:grpSpPr>
        <p:sp>
          <p:nvSpPr>
            <p:cNvPr id="512" name="Google Shape;512;p32"/>
            <p:cNvSpPr/>
            <p:nvPr/>
          </p:nvSpPr>
          <p:spPr>
            <a:xfrm>
              <a:off x="7329141" y="362469"/>
              <a:ext cx="1022136" cy="829949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7479397" y="507863"/>
              <a:ext cx="275724" cy="489918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4" name="Google Shape;514;p32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515" name="Google Shape;515;p32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32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7" name="Google Shape;517;p32"/>
            <p:cNvSpPr/>
            <p:nvPr/>
          </p:nvSpPr>
          <p:spPr>
            <a:xfrm>
              <a:off x="7755275" y="507863"/>
              <a:ext cx="222278" cy="438881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7918481" y="577354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7986379" y="855683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8078706" y="664248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8078706" y="691415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8078706" y="718541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8078706" y="946989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8078706" y="974156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8078706" y="1001323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26" name="Google Shape;526;p32"/>
          <p:cNvPicPr preferRelativeResize="0"/>
          <p:nvPr/>
        </p:nvPicPr>
        <p:blipFill rotWithShape="1">
          <a:blip r:embed="rId3">
            <a:alphaModFix/>
          </a:blip>
          <a:srcRect t="16138" r="2553" b="12166"/>
          <a:stretch/>
        </p:blipFill>
        <p:spPr>
          <a:xfrm>
            <a:off x="233275" y="3898550"/>
            <a:ext cx="1481700" cy="124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7375" y="775275"/>
            <a:ext cx="5471224" cy="4323599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2"/>
          <p:cNvSpPr/>
          <p:nvPr/>
        </p:nvSpPr>
        <p:spPr>
          <a:xfrm>
            <a:off x="372725" y="2182275"/>
            <a:ext cx="1391700" cy="423600"/>
          </a:xfrm>
          <a:prstGeom prst="roundRect">
            <a:avLst>
              <a:gd name="adj" fmla="val 16667"/>
            </a:avLst>
          </a:prstGeom>
          <a:solidFill>
            <a:srgbClr val="FCFCCA"/>
          </a:solidFill>
          <a:ln w="9525" cap="flat" cmpd="sng">
            <a:solidFill>
              <a:srgbClr val="CFE4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~18k records</a:t>
            </a: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22 columns</a:t>
            </a:r>
            <a:endParaRPr sz="13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9" name="Google Shape;529;p32"/>
          <p:cNvSpPr/>
          <p:nvPr/>
        </p:nvSpPr>
        <p:spPr>
          <a:xfrm>
            <a:off x="7379575" y="2182275"/>
            <a:ext cx="1391700" cy="423600"/>
          </a:xfrm>
          <a:prstGeom prst="roundRect">
            <a:avLst>
              <a:gd name="adj" fmla="val 16667"/>
            </a:avLst>
          </a:prstGeom>
          <a:solidFill>
            <a:srgbClr val="FCFCCA"/>
          </a:solidFill>
          <a:ln w="9525" cap="flat" cmpd="sng">
            <a:solidFill>
              <a:srgbClr val="CFE4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Inter"/>
                <a:ea typeface="Inter"/>
                <a:cs typeface="Inter"/>
                <a:sym typeface="Inter"/>
              </a:rPr>
              <a:t>~8k records</a:t>
            </a:r>
            <a:endParaRPr sz="13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Inter"/>
                <a:ea typeface="Inter"/>
                <a:cs typeface="Inter"/>
                <a:sym typeface="Inter"/>
              </a:rPr>
              <a:t>22 columns</a:t>
            </a:r>
            <a:endParaRPr sz="1300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30" name="Google Shape;530;p32"/>
          <p:cNvSpPr/>
          <p:nvPr/>
        </p:nvSpPr>
        <p:spPr>
          <a:xfrm>
            <a:off x="5429850" y="4392200"/>
            <a:ext cx="1391700" cy="423600"/>
          </a:xfrm>
          <a:prstGeom prst="roundRect">
            <a:avLst>
              <a:gd name="adj" fmla="val 16667"/>
            </a:avLst>
          </a:prstGeom>
          <a:solidFill>
            <a:srgbClr val="FCFCCA"/>
          </a:solidFill>
          <a:ln w="9525" cap="flat" cmpd="sng">
            <a:solidFill>
              <a:srgbClr val="CFE4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~26k records</a:t>
            </a: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31 columns</a:t>
            </a:r>
            <a:endParaRPr sz="13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title"/>
          </p:nvPr>
        </p:nvSpPr>
        <p:spPr>
          <a:xfrm>
            <a:off x="457875" y="50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latin typeface="Times New Roman"/>
                <a:ea typeface="Times New Roman"/>
                <a:cs typeface="Times New Roman"/>
                <a:sym typeface="Times New Roman"/>
              </a:rPr>
              <a:t>Pre-processing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36" name="Google Shape;536;p33"/>
          <p:cNvGrpSpPr/>
          <p:nvPr/>
        </p:nvGrpSpPr>
        <p:grpSpPr>
          <a:xfrm>
            <a:off x="7866974" y="223114"/>
            <a:ext cx="1127620" cy="915600"/>
            <a:chOff x="7329141" y="362469"/>
            <a:chExt cx="1022136" cy="829949"/>
          </a:xfrm>
        </p:grpSpPr>
        <p:sp>
          <p:nvSpPr>
            <p:cNvPr id="537" name="Google Shape;537;p33"/>
            <p:cNvSpPr/>
            <p:nvPr/>
          </p:nvSpPr>
          <p:spPr>
            <a:xfrm>
              <a:off x="7329141" y="362469"/>
              <a:ext cx="1022136" cy="829949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7479397" y="507863"/>
              <a:ext cx="275724" cy="489918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9" name="Google Shape;539;p33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540" name="Google Shape;540;p33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33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42" name="Google Shape;542;p33"/>
            <p:cNvSpPr/>
            <p:nvPr/>
          </p:nvSpPr>
          <p:spPr>
            <a:xfrm>
              <a:off x="7755275" y="507863"/>
              <a:ext cx="222278" cy="438881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7918481" y="577354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7986379" y="855683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8078706" y="664248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8078706" y="691415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8078706" y="718541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8078706" y="946989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8078706" y="974156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8078706" y="1001323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51" name="Google Shape;551;p33"/>
          <p:cNvPicPr preferRelativeResize="0"/>
          <p:nvPr/>
        </p:nvPicPr>
        <p:blipFill rotWithShape="1">
          <a:blip r:embed="rId3">
            <a:alphaModFix/>
          </a:blip>
          <a:srcRect t="16138" r="2553" b="12166"/>
          <a:stretch/>
        </p:blipFill>
        <p:spPr>
          <a:xfrm>
            <a:off x="233275" y="3898550"/>
            <a:ext cx="1481700" cy="12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33"/>
          <p:cNvSpPr/>
          <p:nvPr/>
        </p:nvSpPr>
        <p:spPr>
          <a:xfrm>
            <a:off x="2035425" y="1169575"/>
            <a:ext cx="2135700" cy="1428600"/>
          </a:xfrm>
          <a:prstGeom prst="roundRect">
            <a:avLst>
              <a:gd name="adj" fmla="val 16667"/>
            </a:avLst>
          </a:prstGeom>
          <a:solidFill>
            <a:srgbClr val="FCFCC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b="1">
                <a:solidFill>
                  <a:schemeClr val="hlink"/>
                </a:solidFill>
              </a:rPr>
              <a:t>Loading Data</a:t>
            </a:r>
            <a:endParaRPr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hlink"/>
                </a:solidFill>
              </a:rPr>
              <a:t>-  Scraping Data</a:t>
            </a:r>
            <a:endParaRPr sz="110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hlink"/>
                </a:solidFill>
              </a:rPr>
              <a:t>-  Feature Selection</a:t>
            </a:r>
            <a:endParaRPr sz="110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hlink"/>
                </a:solidFill>
              </a:rPr>
              <a:t>-  Json to csv file conversion </a:t>
            </a:r>
            <a:endParaRPr sz="110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hlink"/>
                </a:solidFill>
              </a:rPr>
              <a:t>- Data concatenation</a:t>
            </a:r>
            <a:endParaRPr sz="1100"/>
          </a:p>
        </p:txBody>
      </p:sp>
      <p:sp>
        <p:nvSpPr>
          <p:cNvPr id="553" name="Google Shape;553;p33"/>
          <p:cNvSpPr/>
          <p:nvPr/>
        </p:nvSpPr>
        <p:spPr>
          <a:xfrm>
            <a:off x="5094525" y="1169575"/>
            <a:ext cx="2723400" cy="1428600"/>
          </a:xfrm>
          <a:prstGeom prst="roundRect">
            <a:avLst>
              <a:gd name="adj" fmla="val 16667"/>
            </a:avLst>
          </a:prstGeom>
          <a:solidFill>
            <a:srgbClr val="FCFCC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b="1">
                <a:solidFill>
                  <a:schemeClr val="hlink"/>
                </a:solidFill>
              </a:rPr>
              <a:t>Data Cleaning</a:t>
            </a:r>
            <a:endParaRPr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</a:rPr>
              <a:t>- Missing Data (Area)</a:t>
            </a:r>
            <a:endParaRPr sz="120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</a:rPr>
              <a:t>- Remove redundant data</a:t>
            </a:r>
            <a:endParaRPr sz="120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hlink"/>
                </a:solidFill>
              </a:rPr>
              <a:t>- Handling Inconsistencies(Area, bedroom, bathroom)</a:t>
            </a:r>
            <a:endParaRPr sz="120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hlink"/>
                </a:solidFill>
              </a:rPr>
              <a:t>- Treating Outliers (Bedroom) </a:t>
            </a:r>
            <a:endParaRPr sz="1200"/>
          </a:p>
        </p:txBody>
      </p:sp>
      <p:sp>
        <p:nvSpPr>
          <p:cNvPr id="554" name="Google Shape;554;p33"/>
          <p:cNvSpPr/>
          <p:nvPr/>
        </p:nvSpPr>
        <p:spPr>
          <a:xfrm>
            <a:off x="2390100" y="3075475"/>
            <a:ext cx="4363800" cy="1302900"/>
          </a:xfrm>
          <a:prstGeom prst="roundRect">
            <a:avLst>
              <a:gd name="adj" fmla="val 16667"/>
            </a:avLst>
          </a:prstGeom>
          <a:solidFill>
            <a:srgbClr val="CFE4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b="1">
                <a:solidFill>
                  <a:schemeClr val="hlink"/>
                </a:solidFill>
              </a:rPr>
              <a:t>Data Transformation</a:t>
            </a:r>
            <a:endParaRPr b="1">
              <a:solidFill>
                <a:schemeClr val="hlink"/>
              </a:solidFill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-"/>
            </a:pPr>
            <a:r>
              <a:rPr lang="en" sz="1200">
                <a:solidFill>
                  <a:schemeClr val="hlink"/>
                </a:solidFill>
              </a:rPr>
              <a:t>Zip Code to neighbourhood mapping (Covering Boston, Cambridge &amp; Brookline) </a:t>
            </a:r>
            <a:endParaRPr sz="1200">
              <a:solidFill>
                <a:schemeClr val="hlink"/>
              </a:solidFill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-"/>
            </a:pPr>
            <a:r>
              <a:rPr lang="en" sz="1200">
                <a:solidFill>
                  <a:schemeClr val="hlink"/>
                </a:solidFill>
              </a:rPr>
              <a:t>Correlation Analysis (Street name &amp; Street address)</a:t>
            </a:r>
            <a:endParaRPr sz="1200">
              <a:solidFill>
                <a:schemeClr val="hlink"/>
              </a:solidFill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-"/>
            </a:pPr>
            <a:r>
              <a:rPr lang="en" sz="1200">
                <a:solidFill>
                  <a:schemeClr val="hlink"/>
                </a:solidFill>
              </a:rPr>
              <a:t>Distance calculation from the landmarks</a:t>
            </a:r>
            <a:endParaRPr sz="1200">
              <a:solidFill>
                <a:schemeClr val="hlink"/>
              </a:solidFill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-"/>
            </a:pPr>
            <a:r>
              <a:rPr lang="en" sz="1200">
                <a:solidFill>
                  <a:schemeClr val="hlink"/>
                </a:solidFill>
              </a:rPr>
              <a:t>“Score” feature Imputation</a:t>
            </a:r>
            <a:endParaRPr sz="1200"/>
          </a:p>
        </p:txBody>
      </p:sp>
      <p:cxnSp>
        <p:nvCxnSpPr>
          <p:cNvPr id="555" name="Google Shape;555;p33"/>
          <p:cNvCxnSpPr>
            <a:stCxn id="552" idx="3"/>
            <a:endCxn id="553" idx="1"/>
          </p:cNvCxnSpPr>
          <p:nvPr/>
        </p:nvCxnSpPr>
        <p:spPr>
          <a:xfrm>
            <a:off x="4171125" y="1883875"/>
            <a:ext cx="923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6" name="Google Shape;556;p33"/>
          <p:cNvCxnSpPr>
            <a:stCxn id="553" idx="3"/>
            <a:endCxn id="554" idx="3"/>
          </p:cNvCxnSpPr>
          <p:nvPr/>
        </p:nvCxnSpPr>
        <p:spPr>
          <a:xfrm flipH="1">
            <a:off x="6753825" y="1883875"/>
            <a:ext cx="1064100" cy="1843200"/>
          </a:xfrm>
          <a:prstGeom prst="bentConnector3">
            <a:avLst>
              <a:gd name="adj1" fmla="val -22378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 txBox="1">
            <a:spLocks noGrp="1"/>
          </p:cNvSpPr>
          <p:nvPr>
            <p:ph type="title"/>
          </p:nvPr>
        </p:nvSpPr>
        <p:spPr>
          <a:xfrm>
            <a:off x="457875" y="50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latin typeface="Times New Roman"/>
                <a:ea typeface="Times New Roman"/>
                <a:cs typeface="Times New Roman"/>
                <a:sym typeface="Times New Roman"/>
              </a:rPr>
              <a:t>EDA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2" name="Google Shape;562;p34"/>
          <p:cNvPicPr preferRelativeResize="0"/>
          <p:nvPr/>
        </p:nvPicPr>
        <p:blipFill rotWithShape="1">
          <a:blip r:embed="rId3">
            <a:alphaModFix/>
          </a:blip>
          <a:srcRect t="16138" r="2553" b="12166"/>
          <a:stretch/>
        </p:blipFill>
        <p:spPr>
          <a:xfrm>
            <a:off x="233275" y="3898550"/>
            <a:ext cx="1481700" cy="124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3126" y="622875"/>
            <a:ext cx="6558751" cy="436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5"/>
          <p:cNvSpPr txBox="1">
            <a:spLocks noGrp="1"/>
          </p:cNvSpPr>
          <p:nvPr>
            <p:ph type="title"/>
          </p:nvPr>
        </p:nvSpPr>
        <p:spPr>
          <a:xfrm>
            <a:off x="457875" y="50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latin typeface="Times New Roman"/>
                <a:ea typeface="Times New Roman"/>
                <a:cs typeface="Times New Roman"/>
                <a:sym typeface="Times New Roman"/>
              </a:rPr>
              <a:t>EDA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9" name="Google Shape;569;p35"/>
          <p:cNvPicPr preferRelativeResize="0"/>
          <p:nvPr/>
        </p:nvPicPr>
        <p:blipFill rotWithShape="1">
          <a:blip r:embed="rId3">
            <a:alphaModFix/>
          </a:blip>
          <a:srcRect t="16138" r="2553" b="12166"/>
          <a:stretch/>
        </p:blipFill>
        <p:spPr>
          <a:xfrm>
            <a:off x="233275" y="3898550"/>
            <a:ext cx="1481700" cy="124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488" y="839200"/>
            <a:ext cx="7371027" cy="29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6"/>
          <p:cNvSpPr txBox="1">
            <a:spLocks noGrp="1"/>
          </p:cNvSpPr>
          <p:nvPr>
            <p:ph type="title"/>
          </p:nvPr>
        </p:nvSpPr>
        <p:spPr>
          <a:xfrm>
            <a:off x="457850" y="167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latin typeface="Times New Roman"/>
                <a:ea typeface="Times New Roman"/>
                <a:cs typeface="Times New Roman"/>
                <a:sym typeface="Times New Roman"/>
              </a:rPr>
              <a:t>Property Attributes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6" name="Google Shape;576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963" t="-22828" r="28447" b="-23884"/>
          <a:stretch/>
        </p:blipFill>
        <p:spPr>
          <a:xfrm>
            <a:off x="8347875" y="0"/>
            <a:ext cx="796200" cy="1708800"/>
          </a:xfrm>
          <a:prstGeom prst="round1Rect">
            <a:avLst>
              <a:gd name="adj" fmla="val 16667"/>
            </a:avLst>
          </a:prstGeom>
          <a:noFill/>
          <a:ln>
            <a:noFill/>
          </a:ln>
        </p:spPr>
      </p:pic>
      <p:graphicFrame>
        <p:nvGraphicFramePr>
          <p:cNvPr id="577" name="Google Shape;577;p36"/>
          <p:cNvGraphicFramePr/>
          <p:nvPr/>
        </p:nvGraphicFramePr>
        <p:xfrm>
          <a:off x="2143125" y="1116150"/>
          <a:ext cx="4857750" cy="2934190"/>
        </p:xfrm>
        <a:graphic>
          <a:graphicData uri="http://schemas.openxmlformats.org/drawingml/2006/table">
            <a:tbl>
              <a:tblPr>
                <a:noFill/>
                <a:tableStyleId>{FF44BF5D-A47B-4850-8FF2-C93A6ADEE8E7}</a:tableStyleId>
              </a:tblPr>
              <a:tblGrid>
                <a:gridCol w="178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Street name</a:t>
                      </a:r>
                      <a:endParaRPr sz="1200" b="1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FC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Address of the property (Unique)</a:t>
                      </a:r>
                      <a:endParaRPr sz="1200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Zip Code</a:t>
                      </a:r>
                      <a:endParaRPr sz="1200" b="1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FC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Zip Code of the property</a:t>
                      </a:r>
                      <a:endParaRPr sz="1200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Neighbourhood</a:t>
                      </a:r>
                      <a:endParaRPr sz="1200" b="1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FC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Neighbourhood of the property</a:t>
                      </a:r>
                      <a:endParaRPr sz="1200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Lat/Long</a:t>
                      </a:r>
                      <a:endParaRPr sz="1200" b="1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FC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Properties Geographical coordinates</a:t>
                      </a:r>
                      <a:endParaRPr sz="1200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Price</a:t>
                      </a:r>
                      <a:endParaRPr sz="1200" b="1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FC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Listing Price of the property</a:t>
                      </a:r>
                      <a:endParaRPr sz="1200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Listing type</a:t>
                      </a:r>
                      <a:endParaRPr sz="1200" b="1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FC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Rental/Sales</a:t>
                      </a:r>
                      <a:endParaRPr sz="1200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Home type</a:t>
                      </a:r>
                      <a:endParaRPr sz="1200" b="1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FC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Type of home (e.g., single-family, condo)</a:t>
                      </a:r>
                      <a:endParaRPr sz="1200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Area</a:t>
                      </a:r>
                      <a:endParaRPr sz="1200" b="1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FC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Area of the unit in sq ft or acres</a:t>
                      </a:r>
                      <a:endParaRPr sz="1200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Bedrooms</a:t>
                      </a:r>
                      <a:endParaRPr sz="1200" b="1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FC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Number of Bedrooms</a:t>
                      </a:r>
                      <a:endParaRPr sz="1200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Bathrooms</a:t>
                      </a:r>
                      <a:endParaRPr sz="1200" b="1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FC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Number of Bathrooms</a:t>
                      </a:r>
                      <a:endParaRPr sz="1200"/>
                    </a:p>
                  </a:txBody>
                  <a:tcPr marL="9525" marR="9525" marT="9525" marB="91425" anchor="ctr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ata Analysis and Statistics - 4th grade by Slidesgo">
  <a:themeElements>
    <a:clrScheme name="Simple Light">
      <a:dk1>
        <a:srgbClr val="17175A"/>
      </a:dk1>
      <a:lt1>
        <a:srgbClr val="FFFFFF"/>
      </a:lt1>
      <a:dk2>
        <a:srgbClr val="F6F2CC"/>
      </a:dk2>
      <a:lt2>
        <a:srgbClr val="FCBD0E"/>
      </a:lt2>
      <a:accent1>
        <a:srgbClr val="FA9D02"/>
      </a:accent1>
      <a:accent2>
        <a:srgbClr val="FC81FD"/>
      </a:accent2>
      <a:accent3>
        <a:srgbClr val="7CE1CF"/>
      </a:accent3>
      <a:accent4>
        <a:srgbClr val="6E6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977</Words>
  <Application>Microsoft Macintosh PowerPoint</Application>
  <PresentationFormat>On-screen Show (16:9)</PresentationFormat>
  <Paragraphs>173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Inter</vt:lpstr>
      <vt:lpstr>Times New Roman</vt:lpstr>
      <vt:lpstr>Calibri</vt:lpstr>
      <vt:lpstr>Bebas Neue</vt:lpstr>
      <vt:lpstr>Darker Grotesque SemiBold</vt:lpstr>
      <vt:lpstr>Passion One</vt:lpstr>
      <vt:lpstr>Data Analysis and Statistics - 4th grade by Slidesgo</vt:lpstr>
      <vt:lpstr>PropertyNest:  Cracking Boston’s Housing Code</vt:lpstr>
      <vt:lpstr>Contents</vt:lpstr>
      <vt:lpstr>Recap</vt:lpstr>
      <vt:lpstr>Recap</vt:lpstr>
      <vt:lpstr>How to get the Data?</vt:lpstr>
      <vt:lpstr>Pre-processing</vt:lpstr>
      <vt:lpstr>EDA</vt:lpstr>
      <vt:lpstr>EDA</vt:lpstr>
      <vt:lpstr>Property Attributes</vt:lpstr>
      <vt:lpstr>Zillow Attributes</vt:lpstr>
      <vt:lpstr>Attributes created in Tableau</vt:lpstr>
      <vt:lpstr>User story:</vt:lpstr>
      <vt:lpstr>Results &amp; Visuals   </vt:lpstr>
      <vt:lpstr>Results &amp; Visuals 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Shreyashri Vishwanath Athani</cp:lastModifiedBy>
  <cp:revision>3</cp:revision>
  <dcterms:modified xsi:type="dcterms:W3CDTF">2024-10-25T03:40:41Z</dcterms:modified>
</cp:coreProperties>
</file>