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2" r:id="rId5"/>
    <p:sldId id="275" r:id="rId6"/>
    <p:sldId id="293" r:id="rId7"/>
    <p:sldId id="294" r:id="rId8"/>
    <p:sldId id="295" r:id="rId9"/>
    <p:sldId id="312" r:id="rId10"/>
    <p:sldId id="314" r:id="rId11"/>
    <p:sldId id="298" r:id="rId12"/>
    <p:sldId id="299" r:id="rId13"/>
    <p:sldId id="302" r:id="rId14"/>
    <p:sldId id="313" r:id="rId15"/>
    <p:sldId id="301" r:id="rId16"/>
    <p:sldId id="305" r:id="rId17"/>
    <p:sldId id="307" r:id="rId18"/>
    <p:sldId id="30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B3A"/>
    <a:srgbClr val="728DAB"/>
    <a:srgbClr val="AEC2D8"/>
    <a:srgbClr val="2D4C6C"/>
    <a:srgbClr val="446992"/>
    <a:srgbClr val="D84400"/>
    <a:srgbClr val="98432A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bitcoin/btc-candlestick-chart-angle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6049-stock-market-graph-up-fil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candlestick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63" y="883364"/>
            <a:ext cx="6397117" cy="1958650"/>
          </a:xfrm>
        </p:spPr>
        <p:txBody>
          <a:bodyPr/>
          <a:lstStyle/>
          <a:p>
            <a:r>
              <a:rPr lang="en-US" altLang="zh-CN" sz="4800" dirty="0"/>
              <a:t>Stock Market Analysis</a:t>
            </a:r>
            <a:endParaRPr lang="en-US" sz="4800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015" r="21015"/>
          <a:stretch/>
        </p:blipFill>
        <p:spPr>
          <a:xfrm>
            <a:off x="7079783" y="659232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94475" y="3653818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21257" y="725272"/>
            <a:ext cx="1325303" cy="151617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BF69B2-C48C-AACE-2B45-4A60711DA5C9}"/>
              </a:ext>
            </a:extLst>
          </p:cNvPr>
          <p:cNvSpPr txBox="1"/>
          <p:nvPr/>
        </p:nvSpPr>
        <p:spPr>
          <a:xfrm>
            <a:off x="2920482" y="3718679"/>
            <a:ext cx="3012720" cy="17851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Presented By :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031- Sanket S. Patil.</a:t>
            </a:r>
            <a:endParaRPr lang="en-IN" sz="9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036- Rajesh Pant.</a:t>
            </a:r>
          </a:p>
          <a:p>
            <a:pPr algn="l">
              <a:spcBef>
                <a:spcPts val="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050- Sudarshan Satish Jadhav.</a:t>
            </a:r>
          </a:p>
          <a:p>
            <a:pPr algn="l">
              <a:spcBef>
                <a:spcPts val="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052- Sushil Kumar.</a:t>
            </a:r>
            <a:endParaRPr lang="en-IN" sz="18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7D293-84B3-C696-C5D2-96960CB0FD0F}"/>
              </a:ext>
            </a:extLst>
          </p:cNvPr>
          <p:cNvSpPr txBox="1"/>
          <p:nvPr/>
        </p:nvSpPr>
        <p:spPr>
          <a:xfrm>
            <a:off x="106888" y="4973584"/>
            <a:ext cx="2738851" cy="12311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+mj-lt"/>
              <a:ea typeface="微软雅黑"/>
              <a:cs typeface="Posterama" panose="020B0504020200020000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+mj-lt"/>
                <a:ea typeface="微软雅黑"/>
                <a:cs typeface="Posterama" panose="020B0504020200020000" pitchFamily="34" charset="0"/>
              </a:rPr>
              <a:t>Mentored By :</a:t>
            </a:r>
          </a:p>
          <a:p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Shivam Pandey</a:t>
            </a:r>
          </a:p>
          <a:p>
            <a:endParaRPr lang="en-IN" sz="18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0261-3022-23BF-E0ED-EE2E43C3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Power Bi Graphical Representation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40E2F-079C-9ED8-A5AD-BB3078CE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0" y="1622510"/>
            <a:ext cx="7764379" cy="452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3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0261-3022-23BF-E0ED-EE2E43C3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Power Bi Graphical Representation: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B014B-E701-9110-EF13-8812F64F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37" y="1519236"/>
            <a:ext cx="9293290" cy="47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6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0261-3022-23BF-E0ED-EE2E43C3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Insights: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E37CA9-BF4B-79FE-0EAB-B8CDDD5CE665}"/>
              </a:ext>
            </a:extLst>
          </p:cNvPr>
          <p:cNvSpPr/>
          <p:nvPr/>
        </p:nvSpPr>
        <p:spPr>
          <a:xfrm>
            <a:off x="406400" y="2272149"/>
            <a:ext cx="11369964" cy="4525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IN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2. From the year 2020 the IT has showed drastic growth and positioned to 2nd.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84631D-6E85-DF26-2073-9FCBF91381ED}"/>
              </a:ext>
            </a:extLst>
          </p:cNvPr>
          <p:cNvSpPr/>
          <p:nvPr/>
        </p:nvSpPr>
        <p:spPr>
          <a:xfrm>
            <a:off x="406400" y="1700366"/>
            <a:ext cx="11369964" cy="4525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1. From the year 2012 to 2020 the IT has positioned In the last.</a:t>
            </a:r>
            <a:endParaRPr lang="en-IN" sz="28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298C01-3716-1172-3503-AFA370DEC512}"/>
              </a:ext>
            </a:extLst>
          </p:cNvPr>
          <p:cNvSpPr/>
          <p:nvPr/>
        </p:nvSpPr>
        <p:spPr>
          <a:xfrm>
            <a:off x="406400" y="2826006"/>
            <a:ext cx="11369964" cy="4525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3. Pharmaceuticals &amp; Drugs has all time growth since 2012.</a:t>
            </a:r>
            <a:endParaRPr lang="en-IN" sz="28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C8BA5A-0CDE-DACC-15FD-B871EC4C7AC7}"/>
              </a:ext>
            </a:extLst>
          </p:cNvPr>
          <p:cNvSpPr/>
          <p:nvPr/>
        </p:nvSpPr>
        <p:spPr>
          <a:xfrm>
            <a:off x="406400" y="3371411"/>
            <a:ext cx="11369964" cy="4525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4. IT has all time market cap.</a:t>
            </a:r>
            <a:endParaRPr lang="en-IN" sz="28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207D9C-62FA-382D-F20A-B8C23E3E9FC0}"/>
              </a:ext>
            </a:extLst>
          </p:cNvPr>
          <p:cNvSpPr/>
          <p:nvPr/>
        </p:nvSpPr>
        <p:spPr>
          <a:xfrm>
            <a:off x="406400" y="3925914"/>
            <a:ext cx="11369964" cy="4525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IN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5. All sectors shown decline in the graph after 2021 due to Russian-Ukraine War.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5D1BC5-23CD-9F0D-13BF-B71BB2F7F2AB}"/>
              </a:ext>
            </a:extLst>
          </p:cNvPr>
          <p:cNvSpPr/>
          <p:nvPr/>
        </p:nvSpPr>
        <p:spPr>
          <a:xfrm>
            <a:off x="406400" y="4494412"/>
            <a:ext cx="11369964" cy="4525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6. Banking Sector remained all time consistent.</a:t>
            </a:r>
            <a:endParaRPr lang="en-IN" sz="28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64D5DE-1F84-2E3E-21A2-37408ABDC750}"/>
              </a:ext>
            </a:extLst>
          </p:cNvPr>
          <p:cNvSpPr/>
          <p:nvPr/>
        </p:nvSpPr>
        <p:spPr>
          <a:xfrm>
            <a:off x="406400" y="5043976"/>
            <a:ext cx="11369964" cy="4525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7. Automobile sector remained good till 2019, but then it showed decline in the shares.</a:t>
            </a:r>
            <a:endParaRPr lang="en-IN" sz="28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6D70AB-BBFB-BEF8-E9B6-ECCEC1C30942}"/>
              </a:ext>
            </a:extLst>
          </p:cNvPr>
          <p:cNvSpPr/>
          <p:nvPr/>
        </p:nvSpPr>
        <p:spPr>
          <a:xfrm>
            <a:off x="406400" y="5593540"/>
            <a:ext cx="11369964" cy="4525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8. Fast moving Consumers Goods has steady growth.</a:t>
            </a:r>
            <a:endParaRPr lang="en-IN" sz="28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6E2E7A-62B4-AF71-96EA-85B4F889D2CC}"/>
              </a:ext>
            </a:extLst>
          </p:cNvPr>
          <p:cNvSpPr/>
          <p:nvPr/>
        </p:nvSpPr>
        <p:spPr>
          <a:xfrm>
            <a:off x="406400" y="6124632"/>
            <a:ext cx="11369964" cy="4525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9. All sector market cap down after 2021.</a:t>
            </a:r>
            <a:endParaRPr lang="en-IN" sz="28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729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0261-3022-23BF-E0ED-EE2E43C3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Key Performance Indicators: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8D230E-66F4-3C64-7EE0-DF33D0A1FFC7}"/>
              </a:ext>
            </a:extLst>
          </p:cNvPr>
          <p:cNvSpPr/>
          <p:nvPr/>
        </p:nvSpPr>
        <p:spPr>
          <a:xfrm>
            <a:off x="406400" y="1622511"/>
            <a:ext cx="11369964" cy="493530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800" b="1" dirty="0">
                <a:solidFill>
                  <a:schemeClr val="tx1"/>
                </a:solidFill>
                <a:effectLst/>
                <a:latin typeface="+mj-lt"/>
              </a:rPr>
              <a:t>Above 5% growth company.</a:t>
            </a:r>
          </a:p>
          <a:p>
            <a:pPr marL="8001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800" b="1" dirty="0">
                <a:solidFill>
                  <a:schemeClr val="tx1"/>
                </a:solidFill>
                <a:effectLst/>
                <a:latin typeface="+mj-lt"/>
              </a:rPr>
              <a:t>Below 5% down company.</a:t>
            </a:r>
          </a:p>
          <a:p>
            <a:pPr marL="8001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800" b="1" dirty="0">
                <a:solidFill>
                  <a:schemeClr val="tx1"/>
                </a:solidFill>
                <a:effectLst/>
                <a:latin typeface="+mj-lt"/>
              </a:rPr>
              <a:t>5% growth company.</a:t>
            </a:r>
          </a:p>
          <a:p>
            <a:pPr marL="8001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800" b="1" dirty="0">
                <a:solidFill>
                  <a:schemeClr val="tx1"/>
                </a:solidFill>
                <a:effectLst/>
                <a:latin typeface="+mj-lt"/>
              </a:rPr>
              <a:t>5% down company .</a:t>
            </a:r>
          </a:p>
          <a:p>
            <a:pPr marL="8001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800" b="1" dirty="0">
                <a:solidFill>
                  <a:schemeClr val="tx1"/>
                </a:solidFill>
                <a:effectLst/>
                <a:latin typeface="+mj-lt"/>
              </a:rPr>
              <a:t>Sector-wise highest growth companies.</a:t>
            </a:r>
          </a:p>
          <a:p>
            <a:pPr marL="8001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800" b="1" dirty="0">
                <a:solidFill>
                  <a:schemeClr val="tx1"/>
                </a:solidFill>
                <a:latin typeface="+mj-lt"/>
              </a:rPr>
              <a:t>S</a:t>
            </a:r>
            <a:r>
              <a:rPr lang="en-IN" sz="2800" b="1" dirty="0">
                <a:solidFill>
                  <a:schemeClr val="tx1"/>
                </a:solidFill>
                <a:effectLst/>
                <a:latin typeface="+mj-lt"/>
              </a:rPr>
              <a:t>ector-wise lowest growth companies.</a:t>
            </a:r>
          </a:p>
        </p:txBody>
      </p:sp>
      <p:pic>
        <p:nvPicPr>
          <p:cNvPr id="5" name="Graphic 4" descr="Presentation with pie chart with solid fill">
            <a:extLst>
              <a:ext uri="{FF2B5EF4-FFF2-40B4-BE49-F238E27FC236}">
                <a16:creationId xmlns:a16="http://schemas.microsoft.com/office/drawing/2014/main" id="{27465DF3-8C0E-0BD9-D558-C43973616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0591" y="4606360"/>
            <a:ext cx="1402838" cy="140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0261-3022-23BF-E0ED-EE2E43C3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Conclusion: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8D230E-66F4-3C64-7EE0-DF33D0A1FFC7}"/>
              </a:ext>
            </a:extLst>
          </p:cNvPr>
          <p:cNvSpPr/>
          <p:nvPr/>
        </p:nvSpPr>
        <p:spPr>
          <a:xfrm>
            <a:off x="406400" y="1876509"/>
            <a:ext cx="11369964" cy="468131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2400" b="1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806E3-4132-E606-3787-5ECBA6132D94}"/>
              </a:ext>
            </a:extLst>
          </p:cNvPr>
          <p:cNvSpPr txBox="1"/>
          <p:nvPr/>
        </p:nvSpPr>
        <p:spPr>
          <a:xfrm>
            <a:off x="1073426" y="2623930"/>
            <a:ext cx="10030003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solidFill>
                  <a:schemeClr val="tx1"/>
                </a:solidFill>
                <a:effectLst/>
                <a:latin typeface="+mj-lt"/>
              </a:rPr>
              <a:t>So in this project, we have analysed the data from each sectors and provided this information to the investors who wants to take better decision when buying stocks.</a:t>
            </a:r>
            <a:endParaRPr lang="en-IN" sz="3600" b="1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36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8" name="Graphic 7" descr="Research with solid fill">
            <a:extLst>
              <a:ext uri="{FF2B5EF4-FFF2-40B4-BE49-F238E27FC236}">
                <a16:creationId xmlns:a16="http://schemas.microsoft.com/office/drawing/2014/main" id="{F9FF62CD-7CAC-A524-D068-CC36ED81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4635" y="4611757"/>
            <a:ext cx="1341782" cy="134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994" y="3578087"/>
            <a:ext cx="4077207" cy="2147491"/>
          </a:xfrm>
        </p:spPr>
        <p:txBody>
          <a:bodyPr/>
          <a:lstStyle/>
          <a:p>
            <a:r>
              <a:rPr lang="en-US" altLang="zh-CN" sz="6000" dirty="0">
                <a:solidFill>
                  <a:srgbClr val="FF0000"/>
                </a:solidFill>
              </a:rPr>
              <a:t>THANK YOU!</a:t>
            </a:r>
            <a:endParaRPr lang="en-US" sz="6000" dirty="0">
              <a:solidFill>
                <a:srgbClr val="FF0000"/>
              </a:solidFill>
            </a:endParaRP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373" r="6373"/>
          <a:stretch/>
        </p:blipFill>
        <p:spPr>
          <a:xfrm>
            <a:off x="7079783" y="659232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94475" y="3653818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11926" y="659232"/>
            <a:ext cx="1325303" cy="151617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38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solidFill>
                  <a:srgbClr val="FF0000"/>
                </a:solidFill>
              </a:rPr>
              <a:t>Agenda: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Tools &amp; Technologies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KPI’S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0261-3022-23BF-E0ED-EE2E43C3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Introduction: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B5A5F1-A4C8-4F35-894D-244FE1792ED9}"/>
              </a:ext>
            </a:extLst>
          </p:cNvPr>
          <p:cNvSpPr/>
          <p:nvPr/>
        </p:nvSpPr>
        <p:spPr>
          <a:xfrm>
            <a:off x="812800" y="1967346"/>
            <a:ext cx="10515600" cy="92363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Noto Sans CJK SC Regular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Noto Sans CJK SC Regular"/>
              </a:rPr>
              <a:t>Stock market plays a pivotal role in financial aspect of the nation's growth, but stock market is highly volatile and complex in nature.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endParaRPr lang="en-IN" sz="2000" dirty="0"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A01E07-0A18-4E5C-137C-F399C82612A4}"/>
              </a:ext>
            </a:extLst>
          </p:cNvPr>
          <p:cNvSpPr/>
          <p:nvPr/>
        </p:nvSpPr>
        <p:spPr>
          <a:xfrm>
            <a:off x="812800" y="3235818"/>
            <a:ext cx="10515600" cy="92363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Noto Sans CJK SC Regular"/>
              </a:rPr>
              <a:t>It is affected by significant political issues, analyst calls, news articles, company's future plans of expansions and growth and many more.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770848-CF4C-91A6-1414-3A8989CA3A53}"/>
              </a:ext>
            </a:extLst>
          </p:cNvPr>
          <p:cNvSpPr/>
          <p:nvPr/>
        </p:nvSpPr>
        <p:spPr>
          <a:xfrm>
            <a:off x="812800" y="4616654"/>
            <a:ext cx="10515600" cy="92363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Noto Sans CJK SC Regular"/>
              </a:rPr>
              <a:t>Hence, any investor would be interested in understanding the stock market over time and how the factors mentioned above affect the behaviour of the stock market.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165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0261-3022-23BF-E0ED-EE2E43C3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Objective: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CB991C-5569-DA19-3C7C-81EBC4A03783}"/>
              </a:ext>
            </a:extLst>
          </p:cNvPr>
          <p:cNvSpPr/>
          <p:nvPr/>
        </p:nvSpPr>
        <p:spPr>
          <a:xfrm>
            <a:off x="406400" y="2007061"/>
            <a:ext cx="11369964" cy="437434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BD67F-24A6-7876-2A91-93AC87BD6F23}"/>
              </a:ext>
            </a:extLst>
          </p:cNvPr>
          <p:cNvSpPr txBox="1"/>
          <p:nvPr/>
        </p:nvSpPr>
        <p:spPr>
          <a:xfrm>
            <a:off x="962108" y="2544417"/>
            <a:ext cx="10440062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  <a:latin typeface="+mj-lt"/>
              </a:rPr>
              <a:t>The motive of the project is to analyse the historical sector wise data and get key insights through visualizations so that investors can make better decisions while buying stocks.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  <a:latin typeface="+mj-lt"/>
              </a:rPr>
              <a:t>The project also encompasses historical stocks data fetched through Yahoo Finance API. 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0" name="Graphic 9" descr="Bullseye with solid fill">
            <a:extLst>
              <a:ext uri="{FF2B5EF4-FFF2-40B4-BE49-F238E27FC236}">
                <a16:creationId xmlns:a16="http://schemas.microsoft.com/office/drawing/2014/main" id="{3D71CB75-B4BD-4CDE-140F-ABCAD6366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3891" y="4806194"/>
            <a:ext cx="1353047" cy="135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2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0261-3022-23BF-E0ED-EE2E43C3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Tools &amp; Technologies: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CB991C-5569-DA19-3C7C-81EBC4A03783}"/>
              </a:ext>
            </a:extLst>
          </p:cNvPr>
          <p:cNvSpPr/>
          <p:nvPr/>
        </p:nvSpPr>
        <p:spPr>
          <a:xfrm>
            <a:off x="2884763" y="1622510"/>
            <a:ext cx="5689600" cy="357513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FC5E3-A35F-BDF1-35C9-7D28C345AA0F}"/>
              </a:ext>
            </a:extLst>
          </p:cNvPr>
          <p:cNvSpPr txBox="1"/>
          <p:nvPr/>
        </p:nvSpPr>
        <p:spPr>
          <a:xfrm>
            <a:off x="3514295" y="2428732"/>
            <a:ext cx="4811557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3200" b="1" dirty="0">
                <a:latin typeface="+mj-lt"/>
                <a:cs typeface="Calibri" panose="020F0502020204030204" charset="0"/>
              </a:rPr>
              <a:t>Python (Google Colab)</a:t>
            </a:r>
            <a:endParaRPr lang="en-IN" sz="32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3200" b="1" dirty="0">
                <a:latin typeface="+mj-lt"/>
                <a:cs typeface="Calibri" panose="020F0502020204030204" charset="0"/>
              </a:rPr>
              <a:t>Py 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3200" b="1" dirty="0">
                <a:latin typeface="+mj-lt"/>
                <a:cs typeface="Calibri" panose="020F0502020204030204" charset="0"/>
              </a:rPr>
              <a:t>Power Bi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3200" b="1" dirty="0">
              <a:solidFill>
                <a:prstClr val="white"/>
              </a:solidFill>
              <a:latin typeface="+mj-lt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2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15" y="1300480"/>
            <a:ext cx="6851568" cy="2246047"/>
          </a:xfrm>
        </p:spPr>
        <p:txBody>
          <a:bodyPr/>
          <a:lstStyle/>
          <a:p>
            <a:r>
              <a:rPr lang="en-US" altLang="zh-CN" sz="5400" dirty="0">
                <a:solidFill>
                  <a:srgbClr val="FF0000"/>
                </a:solidFill>
              </a:rPr>
              <a:t>Historical Data Analysis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015" r="21015"/>
          <a:stretch/>
        </p:blipFill>
        <p:spPr>
          <a:xfrm>
            <a:off x="7079783" y="659232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94475" y="3653818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21257" y="725272"/>
            <a:ext cx="1325303" cy="151617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383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DDEB-D390-FD94-CBD0-FCBFD05F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94782"/>
            <a:ext cx="10515600" cy="78807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Architecture: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7E99B83-F793-E9BF-B3A9-0B06705B3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4876" b="7538"/>
          <a:stretch/>
        </p:blipFill>
        <p:spPr bwMode="auto">
          <a:xfrm>
            <a:off x="383371" y="1182858"/>
            <a:ext cx="1056860" cy="13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wnloadable Memory Stick Files! 21Gb of space required! – Welcome to  Britannica Restorations Ltd">
            <a:extLst>
              <a:ext uri="{FF2B5EF4-FFF2-40B4-BE49-F238E27FC236}">
                <a16:creationId xmlns:a16="http://schemas.microsoft.com/office/drawing/2014/main" id="{E8C3713A-5379-A314-FB6B-75D39D36F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2489233"/>
            <a:ext cx="510098" cy="48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5716DB-3281-806F-1FF8-6C8C8801BA10}"/>
              </a:ext>
            </a:extLst>
          </p:cNvPr>
          <p:cNvSpPr txBox="1"/>
          <p:nvPr/>
        </p:nvSpPr>
        <p:spPr>
          <a:xfrm>
            <a:off x="278138" y="2976139"/>
            <a:ext cx="1267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Download</a:t>
            </a:r>
          </a:p>
          <a:p>
            <a:r>
              <a:rPr lang="en-IN" b="1" dirty="0">
                <a:solidFill>
                  <a:schemeClr val="bg1"/>
                </a:solidFill>
              </a:rPr>
              <a:t> BSE Data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425614-2784-4072-8C7A-68951FB8B4D2}"/>
              </a:ext>
            </a:extLst>
          </p:cNvPr>
          <p:cNvSpPr/>
          <p:nvPr/>
        </p:nvSpPr>
        <p:spPr>
          <a:xfrm>
            <a:off x="1661034" y="1560455"/>
            <a:ext cx="1388110" cy="551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10" name="Picture 9" descr="Python Code Icon #280500 - Free Icons Library">
            <a:extLst>
              <a:ext uri="{FF2B5EF4-FFF2-40B4-BE49-F238E27FC236}">
                <a16:creationId xmlns:a16="http://schemas.microsoft.com/office/drawing/2014/main" id="{B1DC5674-CE47-2825-5655-E0FA87E56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44" y="817710"/>
            <a:ext cx="1674280" cy="167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E5824C-7308-25FA-2ACC-8E4567B8E207}"/>
              </a:ext>
            </a:extLst>
          </p:cNvPr>
          <p:cNvSpPr txBox="1"/>
          <p:nvPr/>
        </p:nvSpPr>
        <p:spPr>
          <a:xfrm>
            <a:off x="3352800" y="29121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Read File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3C498F5-9452-E9B8-3BB9-C72AA23B6D50}"/>
              </a:ext>
            </a:extLst>
          </p:cNvPr>
          <p:cNvSpPr/>
          <p:nvPr/>
        </p:nvSpPr>
        <p:spPr>
          <a:xfrm>
            <a:off x="4944227" y="1653471"/>
            <a:ext cx="1388110" cy="551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pic>
        <p:nvPicPr>
          <p:cNvPr id="16" name="Picture 2" descr="Data cleaning in flat outline icon, editable vector 6094871 Vector Art at  Vecteezy">
            <a:extLst>
              <a:ext uri="{FF2B5EF4-FFF2-40B4-BE49-F238E27FC236}">
                <a16:creationId xmlns:a16="http://schemas.microsoft.com/office/drawing/2014/main" id="{30C138DF-9248-2834-679D-234EC7966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67" y="865909"/>
            <a:ext cx="1944343" cy="21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11A6B482-3E6B-C586-2C22-823EE5588CFE}"/>
              </a:ext>
            </a:extLst>
          </p:cNvPr>
          <p:cNvSpPr/>
          <p:nvPr/>
        </p:nvSpPr>
        <p:spPr>
          <a:xfrm>
            <a:off x="8839392" y="1658308"/>
            <a:ext cx="1388110" cy="551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18" name="Picture 17" descr="Concatenate, merge, table, two to one, unite icon - Download on Iconfinder">
            <a:extLst>
              <a:ext uri="{FF2B5EF4-FFF2-40B4-BE49-F238E27FC236}">
                <a16:creationId xmlns:a16="http://schemas.microsoft.com/office/drawing/2014/main" id="{6E122284-E595-FC7E-4B8E-91D0EFA4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374" y="1124646"/>
            <a:ext cx="1388110" cy="160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A10D47FF-D827-8A77-5E82-60EC363BC99E}"/>
              </a:ext>
            </a:extLst>
          </p:cNvPr>
          <p:cNvSpPr/>
          <p:nvPr/>
        </p:nvSpPr>
        <p:spPr>
          <a:xfrm>
            <a:off x="10813869" y="3429000"/>
            <a:ext cx="579120" cy="998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pic>
        <p:nvPicPr>
          <p:cNvPr id="20" name="Picture 6" descr="Data Preprocessing Using PySpark - Filter Operations - Analytics Vidhya">
            <a:extLst>
              <a:ext uri="{FF2B5EF4-FFF2-40B4-BE49-F238E27FC236}">
                <a16:creationId xmlns:a16="http://schemas.microsoft.com/office/drawing/2014/main" id="{2455F324-AD07-4F22-6723-AF2D70BE7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43" y="4492294"/>
            <a:ext cx="2133601" cy="17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52D591-7701-A16E-E5C5-8485D7359069}"/>
              </a:ext>
            </a:extLst>
          </p:cNvPr>
          <p:cNvSpPr txBox="1"/>
          <p:nvPr/>
        </p:nvSpPr>
        <p:spPr>
          <a:xfrm>
            <a:off x="10227502" y="2840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Combine all data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0E848E2-6796-A819-4669-6169AD1377BE}"/>
              </a:ext>
            </a:extLst>
          </p:cNvPr>
          <p:cNvSpPr/>
          <p:nvPr/>
        </p:nvSpPr>
        <p:spPr>
          <a:xfrm rot="10800000">
            <a:off x="8145337" y="5085808"/>
            <a:ext cx="1388110" cy="551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24" name="Picture 23" descr="Data Frame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7D6B60C1-7C2C-A9A9-FA7F-D7F89F8E6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177" y="4799645"/>
            <a:ext cx="1738312" cy="11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9AEF74-781F-ED29-3863-F64C115D3BB7}"/>
              </a:ext>
            </a:extLst>
          </p:cNvPr>
          <p:cNvSpPr/>
          <p:nvPr/>
        </p:nvSpPr>
        <p:spPr>
          <a:xfrm rot="10800000">
            <a:off x="4683020" y="5085807"/>
            <a:ext cx="1388110" cy="551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26" name="Picture 4" descr="Power BI Logo">
            <a:extLst>
              <a:ext uri="{FF2B5EF4-FFF2-40B4-BE49-F238E27FC236}">
                <a16:creationId xmlns:a16="http://schemas.microsoft.com/office/drawing/2014/main" id="{C2E8269A-1FC9-F999-D07C-537C5ACC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86" y="4746366"/>
            <a:ext cx="2262948" cy="119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DA7D865-D4E0-F48C-36AB-C14CDC19C4EB}"/>
              </a:ext>
            </a:extLst>
          </p:cNvPr>
          <p:cNvSpPr/>
          <p:nvPr/>
        </p:nvSpPr>
        <p:spPr>
          <a:xfrm rot="10800000">
            <a:off x="1880388" y="5065929"/>
            <a:ext cx="1388110" cy="551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28" name="Picture 27" descr="Premium Vector | Stock market icon. logo element illustration. stock market  symbol design from 2 colored collection. simple stock market concept. can  be used in web and mobile.">
            <a:extLst>
              <a:ext uri="{FF2B5EF4-FFF2-40B4-BE49-F238E27FC236}">
                <a16:creationId xmlns:a16="http://schemas.microsoft.com/office/drawing/2014/main" id="{D7381E68-C5DE-0E91-671B-C647399F8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2" y="4480376"/>
            <a:ext cx="1693116" cy="172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1E8B5A9-8403-B355-C8E9-11144D46D8FE}"/>
              </a:ext>
            </a:extLst>
          </p:cNvPr>
          <p:cNvSpPr txBox="1"/>
          <p:nvPr/>
        </p:nvSpPr>
        <p:spPr>
          <a:xfrm>
            <a:off x="3647532" y="6140052"/>
            <a:ext cx="4497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Power BI                              Data Frame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90D33-A3BD-5E71-787A-E934E75A7D16}"/>
              </a:ext>
            </a:extLst>
          </p:cNvPr>
          <p:cNvSpPr txBox="1"/>
          <p:nvPr/>
        </p:nvSpPr>
        <p:spPr>
          <a:xfrm>
            <a:off x="481059" y="6357437"/>
            <a:ext cx="81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15710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0261-3022-23BF-E0ED-EE2E43C3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Work Flow: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E37CA9-BF4B-79FE-0EAB-B8CDDD5CE665}"/>
              </a:ext>
            </a:extLst>
          </p:cNvPr>
          <p:cNvSpPr/>
          <p:nvPr/>
        </p:nvSpPr>
        <p:spPr>
          <a:xfrm>
            <a:off x="406400" y="1976581"/>
            <a:ext cx="11369964" cy="458123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chemeClr val="tx1"/>
                </a:solidFill>
                <a:effectLst/>
                <a:latin typeface="+mj-lt"/>
              </a:rPr>
              <a:t>1. Download the data from Yahoo Finance API.</a:t>
            </a:r>
          </a:p>
          <a:p>
            <a:pPr algn="l" rtl="0" fontAlgn="base"/>
            <a:r>
              <a:rPr lang="en-IN" sz="2800" b="1" dirty="0">
                <a:solidFill>
                  <a:schemeClr val="tx1"/>
                </a:solidFill>
                <a:effectLst/>
                <a:latin typeface="+mj-lt"/>
              </a:rPr>
              <a:t>2. </a:t>
            </a:r>
            <a:r>
              <a:rPr lang="en-IN" sz="28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Cleaning and EDA process of data by Python using Google Colab.</a:t>
            </a:r>
          </a:p>
          <a:p>
            <a:pPr algn="l" rtl="0" fontAlgn="base"/>
            <a:r>
              <a:rPr lang="en-IN" sz="2800" b="1" i="0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3. Mergin</a:t>
            </a:r>
            <a:r>
              <a:rPr lang="en-IN" sz="28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g the cleaned datasets into one dataset.</a:t>
            </a:r>
            <a:endParaRPr lang="en-IN" sz="2800" b="1" i="0" dirty="0">
              <a:solidFill>
                <a:srgbClr val="000000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algn="l" rtl="0" fontAlgn="base"/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4. Start </a:t>
            </a:r>
            <a:r>
              <a:rPr lang="en-IN" sz="2800" b="1" i="0" u="none" strike="noStrike" dirty="0" err="1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py</a:t>
            </a: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-spark and read the data from local storage and store it in a data frame.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 </a:t>
            </a:r>
          </a:p>
          <a:p>
            <a:pPr algn="l" rtl="0" fontAlgn="base"/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5. Find the KPI using Py-Spark (Spark-SQL)</a:t>
            </a:r>
            <a:endParaRPr lang="en-IN" sz="2800" b="1" i="0" dirty="0">
              <a:solidFill>
                <a:srgbClr val="000000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algn="l" rtl="0" fontAlgn="base"/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6. </a:t>
            </a:r>
            <a:r>
              <a:rPr lang="en-IN" sz="2800" b="1" u="none" strike="noStrike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Creation of data-frame</a:t>
            </a:r>
            <a:r>
              <a:rPr lang="en-IN" sz="28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en-IN" sz="2800" b="1" i="0" dirty="0">
              <a:solidFill>
                <a:srgbClr val="000000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algn="l" rtl="0" fontAlgn="base"/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7. </a:t>
            </a:r>
            <a:r>
              <a:rPr lang="en-IN" sz="28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Show graphical representation of data using Power Bi.</a:t>
            </a:r>
            <a:endParaRPr lang="en-IN" sz="2800" b="1" dirty="0">
              <a:latin typeface="+mj-lt"/>
              <a:cs typeface="Times New Roman" panose="02020603050405020304" pitchFamily="18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IN" sz="2800" b="1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114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0261-3022-23BF-E0ED-EE2E43C3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Terminology: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E37CA9-BF4B-79FE-0EAB-B8CDDD5CE665}"/>
              </a:ext>
            </a:extLst>
          </p:cNvPr>
          <p:cNvSpPr/>
          <p:nvPr/>
        </p:nvSpPr>
        <p:spPr>
          <a:xfrm>
            <a:off x="406400" y="1520191"/>
            <a:ext cx="11369964" cy="50376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</a:rPr>
              <a:t>1. Market Cap-  </a:t>
            </a:r>
            <a:r>
              <a:rPr lang="en-IN" sz="2000" dirty="0">
                <a:solidFill>
                  <a:schemeClr val="tx1"/>
                </a:solidFill>
                <a:effectLst/>
                <a:latin typeface="+mj-lt"/>
              </a:rPr>
              <a:t>The total value of all a company's shares of stock</a:t>
            </a:r>
            <a:r>
              <a:rPr lang="en-IN" sz="2000" b="1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</a:rPr>
              <a:t>2. Percentage Change- </a:t>
            </a:r>
            <a:r>
              <a:rPr lang="en-IN" sz="2000" dirty="0">
                <a:solidFill>
                  <a:schemeClr val="tx1"/>
                </a:solidFill>
                <a:effectLst/>
                <a:latin typeface="+mj-lt"/>
              </a:rPr>
              <a:t>The price change of a stock over time.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</a:rPr>
              <a:t>3. Close- </a:t>
            </a:r>
            <a:r>
              <a:rPr lang="en-IN" sz="2000" dirty="0">
                <a:solidFill>
                  <a:schemeClr val="tx1"/>
                </a:solidFill>
                <a:effectLst/>
                <a:latin typeface="+mj-lt"/>
              </a:rPr>
              <a:t>The end of a trading session in the financial markets when the markets close for the day.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</a:rPr>
              <a:t>4. Volume- </a:t>
            </a:r>
            <a:r>
              <a:rPr lang="en-IN" sz="2000" dirty="0">
                <a:solidFill>
                  <a:schemeClr val="tx1"/>
                </a:solidFill>
                <a:effectLst/>
                <a:latin typeface="+mj-lt"/>
              </a:rPr>
              <a:t>The total number of shares that have been bought or sold in a specific period of time or during the trading day.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</a:rPr>
              <a:t>5. Total Revenue- </a:t>
            </a:r>
            <a:r>
              <a:rPr lang="en-IN" sz="2000" dirty="0">
                <a:solidFill>
                  <a:schemeClr val="tx1"/>
                </a:solidFill>
                <a:effectLst/>
                <a:latin typeface="+mj-lt"/>
              </a:rPr>
              <a:t>The total amount of income generated by the company.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</a:rPr>
              <a:t>6. Gross Profit- </a:t>
            </a:r>
            <a:r>
              <a:rPr lang="en-IN" sz="2000" dirty="0">
                <a:solidFill>
                  <a:schemeClr val="tx1"/>
                </a:solidFill>
                <a:effectLst/>
                <a:latin typeface="+mj-lt"/>
              </a:rPr>
              <a:t>The profit a company makes after deducting the costs associated with making and selling its products.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</a:rPr>
              <a:t>7. Net Company- </a:t>
            </a:r>
            <a:r>
              <a:rPr lang="en-IN" sz="2000" dirty="0">
                <a:solidFill>
                  <a:schemeClr val="tx1"/>
                </a:solidFill>
                <a:effectLst/>
                <a:latin typeface="+mj-lt"/>
              </a:rPr>
              <a:t>The amount that is left over after you deduct expenses, taxes, and other liabilities.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</a:rPr>
              <a:t>8. Top Gainers- </a:t>
            </a:r>
            <a:r>
              <a:rPr lang="en-IN" sz="2000" dirty="0">
                <a:solidFill>
                  <a:schemeClr val="tx1"/>
                </a:solidFill>
                <a:effectLst/>
                <a:latin typeface="+mj-lt"/>
              </a:rPr>
              <a:t>Higher price at the close of the market rather than its price at the open.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</a:rPr>
              <a:t>9. Top Losers- </a:t>
            </a:r>
            <a:r>
              <a:rPr lang="en-IN" sz="2000" dirty="0">
                <a:solidFill>
                  <a:schemeClr val="tx1"/>
                </a:solidFill>
                <a:effectLst/>
                <a:latin typeface="+mj-lt"/>
              </a:rPr>
              <a:t>High price at the open or at the start of a trading day versus its price at the end of the trading day.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</a:rPr>
              <a:t>10. High Volume, High Gain- </a:t>
            </a:r>
            <a:r>
              <a:rPr lang="en-IN" sz="2000" dirty="0">
                <a:solidFill>
                  <a:schemeClr val="tx1"/>
                </a:solidFill>
                <a:effectLst/>
                <a:latin typeface="+mj-lt"/>
              </a:rPr>
              <a:t>Stocks rising on high volumes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</a:rPr>
              <a:t>11. High Volume, Top Losers- </a:t>
            </a:r>
            <a:r>
              <a:rPr lang="en-IN" sz="2000" dirty="0">
                <a:solidFill>
                  <a:schemeClr val="tx1"/>
                </a:solidFill>
                <a:effectLst/>
                <a:latin typeface="+mj-lt"/>
              </a:rPr>
              <a:t>Big percentage decline for the day on high volumes</a:t>
            </a:r>
          </a:p>
        </p:txBody>
      </p:sp>
    </p:spTree>
    <p:extLst>
      <p:ext uri="{BB962C8B-B14F-4D97-AF65-F5344CB8AC3E}">
        <p14:creationId xmlns:p14="http://schemas.microsoft.com/office/powerpoint/2010/main" val="389276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">
    <a:dk1>
      <a:srgbClr val="000000"/>
    </a:dk1>
    <a:lt1>
      <a:srgbClr val="FFFFFF"/>
    </a:lt1>
    <a:dk2>
      <a:srgbClr val="0F253E"/>
    </a:dk2>
    <a:lt2>
      <a:srgbClr val="E7E6E6"/>
    </a:lt2>
    <a:accent1>
      <a:srgbClr val="4472C4"/>
    </a:accent1>
    <a:accent2>
      <a:srgbClr val="B83903"/>
    </a:accent2>
    <a:accent3>
      <a:srgbClr val="75262A"/>
    </a:accent3>
    <a:accent4>
      <a:srgbClr val="F79320"/>
    </a:accent4>
    <a:accent5>
      <a:srgbClr val="44668D"/>
    </a:accent5>
    <a:accent6>
      <a:srgbClr val="0F253E"/>
    </a:accent6>
    <a:hlink>
      <a:srgbClr val="AEC0D9"/>
    </a:hlink>
    <a:folHlink>
      <a:srgbClr val="B8390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689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Times New Roman</vt:lpstr>
      <vt:lpstr>Wingdings</vt:lpstr>
      <vt:lpstr>Office 主题​​</vt:lpstr>
      <vt:lpstr>Stock Market Analysis</vt:lpstr>
      <vt:lpstr>Agenda:</vt:lpstr>
      <vt:lpstr>Introduction:</vt:lpstr>
      <vt:lpstr>Objective:</vt:lpstr>
      <vt:lpstr>Tools &amp; Technologies:</vt:lpstr>
      <vt:lpstr>Historical Data Analysis</vt:lpstr>
      <vt:lpstr>Architecture: </vt:lpstr>
      <vt:lpstr>Work Flow:</vt:lpstr>
      <vt:lpstr>Terminology:</vt:lpstr>
      <vt:lpstr>Power Bi Graphical Representation :</vt:lpstr>
      <vt:lpstr>Power Bi Graphical Representation:</vt:lpstr>
      <vt:lpstr>Insights:</vt:lpstr>
      <vt:lpstr>Key Performance Indicators: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 And Real Time Fluctuations</dc:title>
  <dc:creator>Sudarshan Jadhav</dc:creator>
  <cp:lastModifiedBy>Sudarshan Jadhav</cp:lastModifiedBy>
  <cp:revision>44</cp:revision>
  <dcterms:created xsi:type="dcterms:W3CDTF">2022-09-26T11:52:56Z</dcterms:created>
  <dcterms:modified xsi:type="dcterms:W3CDTF">2023-03-09T20:18:02Z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