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66" r:id="rId5"/>
    <p:sldId id="267" r:id="rId6"/>
    <p:sldId id="282" r:id="rId7"/>
    <p:sldId id="283" r:id="rId8"/>
    <p:sldId id="268" r:id="rId9"/>
    <p:sldId id="269" r:id="rId10"/>
    <p:sldId id="270" r:id="rId11"/>
    <p:sldId id="276" r:id="rId12"/>
    <p:sldId id="277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55"/>
    <a:srgbClr val="00465A"/>
    <a:srgbClr val="236A55"/>
    <a:srgbClr val="006980"/>
    <a:srgbClr val="830C1A"/>
    <a:srgbClr val="D76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-137160" y="-256540"/>
            <a:ext cx="12663805" cy="7370445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Text Box 4"/>
          <p:cNvSpPr txBox="1"/>
          <p:nvPr/>
        </p:nvSpPr>
        <p:spPr>
          <a:xfrm>
            <a:off x="1082675" y="1796415"/>
            <a:ext cx="97472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 b="1"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RESPIRATORY DISORDER DETECTOR</a:t>
            </a:r>
            <a:endParaRPr lang="en-US" sz="4800" b="1"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" y="330835"/>
            <a:ext cx="1079500" cy="10858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02150" y="1330960"/>
            <a:ext cx="2700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Presentation on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77695" y="467360"/>
            <a:ext cx="8437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CANARA ENGINEERING COLLEGE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7735" y="3744595"/>
            <a:ext cx="45669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Presented By :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1. Raveena Naik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2. Vinutha K G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3. Swati Moger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4. Sudarshan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22450" y="6309995"/>
            <a:ext cx="9611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kern="0" dirty="0">
                <a:solidFill>
                  <a:sysClr val="windowText" lastClr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 of Electronics &amp; Communication Engineering</a:t>
            </a:r>
            <a:endParaRPr lang="en-US" sz="2800" kern="0" dirty="0">
              <a:solidFill>
                <a:sysClr val="windowText" lastClr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407275" y="3867785"/>
            <a:ext cx="40773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Guided By :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Mr. Sandeep Prabhu M             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06145" y="543560"/>
            <a:ext cx="24523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40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sz="40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1568450"/>
            <a:ext cx="10051415" cy="4565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833120"/>
            <a:ext cx="4838700" cy="5191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20" y="2834005"/>
            <a:ext cx="524827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77925" y="1898015"/>
            <a:ext cx="9836150" cy="3061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Increasing the dataset size to improve the model's performance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Exploring transfer learning techniques to reduce the training time and improve the accuracy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Integrating the system with wearable devices for continuous monitoring of respiratory health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Collaborating with healthcare professionals to integrate the system into clinical practice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6145" y="543560"/>
            <a:ext cx="40551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40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FUTURE WORK</a:t>
            </a:r>
            <a:endParaRPr lang="en-US" sz="40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06145" y="543560"/>
            <a:ext cx="362712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40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40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1090" y="2005330"/>
            <a:ext cx="9826625" cy="2933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use of CNNs for respiratory disease detection shows promising results in terms of accuracy and early detection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methodology presented in this study can be used as a framework for developing a reliable and efficient respiratory disease detection system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integration of such a system into clinical practice can potentially improve the diagnosis and treatment of respiratory diseases, leading to better patient outcomes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06145" y="543560"/>
            <a:ext cx="33178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40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REFERENCE</a:t>
            </a:r>
            <a:endParaRPr lang="en-US" sz="40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08380" y="1354455"/>
            <a:ext cx="10460990" cy="5205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[1] B. M. Rocha et al., “An open access database for the evaluation of res_x0002_piratory sound classification algorithms,” Physiological measurement,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vol. 40, no. 3, p. 035001, 2019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[2] H. Zhang, I. McLoughlin, and Y. Song, “Robust sound event recog_x0002_nition using convolutional neural networks,” in Proc. ICASSP, 2015,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pp. 559–563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[3] R. J. Riella, P. Nohama, R. F. Borges, and A. L. Stelle, “Automatic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wheezing recognition in recorded lung sounds,” in Proc. EMBC, 2003,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pp. 2535–2538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-241300" y="-234315"/>
            <a:ext cx="12721590" cy="7342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Oval 2"/>
          <p:cNvSpPr/>
          <p:nvPr/>
        </p:nvSpPr>
        <p:spPr>
          <a:xfrm>
            <a:off x="6939280" y="1508760"/>
            <a:ext cx="4067810" cy="384048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176770" y="3053080"/>
            <a:ext cx="35928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4400" b="1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 rot="10800000">
            <a:off x="-91440" y="-50800"/>
            <a:ext cx="4144010" cy="7278370"/>
          </a:xfrm>
          <a:prstGeom prst="rect">
            <a:avLst/>
          </a:prstGeom>
          <a:solidFill>
            <a:srgbClr val="004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70535" y="3204210"/>
            <a:ext cx="32575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sz="4400" b="1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292600" y="-159385"/>
            <a:ext cx="0" cy="8460740"/>
          </a:xfrm>
          <a:prstGeom prst="line">
            <a:avLst/>
          </a:prstGeom>
          <a:ln>
            <a:solidFill>
              <a:srgbClr val="0046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547235" y="339090"/>
            <a:ext cx="613410" cy="613410"/>
            <a:chOff x="7138" y="557"/>
            <a:chExt cx="966" cy="966"/>
          </a:xfrm>
        </p:grpSpPr>
        <p:sp>
          <p:nvSpPr>
            <p:cNvPr id="16" name="Oval 15"/>
            <p:cNvSpPr/>
            <p:nvPr/>
          </p:nvSpPr>
          <p:spPr>
            <a:xfrm>
              <a:off x="7138" y="557"/>
              <a:ext cx="966" cy="966"/>
            </a:xfrm>
            <a:prstGeom prst="ellipse">
              <a:avLst/>
            </a:prstGeom>
            <a:noFill/>
            <a:ln>
              <a:solidFill>
                <a:srgbClr val="00465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465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7299" y="749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01</a:t>
              </a:r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32630" y="1144905"/>
            <a:ext cx="613410" cy="613410"/>
            <a:chOff x="7138" y="557"/>
            <a:chExt cx="966" cy="966"/>
          </a:xfrm>
        </p:grpSpPr>
        <p:sp>
          <p:nvSpPr>
            <p:cNvPr id="20" name="Oval 19"/>
            <p:cNvSpPr/>
            <p:nvPr/>
          </p:nvSpPr>
          <p:spPr>
            <a:xfrm>
              <a:off x="7138" y="557"/>
              <a:ext cx="966" cy="966"/>
            </a:xfrm>
            <a:prstGeom prst="ellipse">
              <a:avLst/>
            </a:prstGeom>
            <a:noFill/>
            <a:ln>
              <a:solidFill>
                <a:srgbClr val="00465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465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7322" y="749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02</a:t>
              </a: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52950" y="2051685"/>
            <a:ext cx="613410" cy="613410"/>
            <a:chOff x="7138" y="557"/>
            <a:chExt cx="966" cy="966"/>
          </a:xfrm>
        </p:grpSpPr>
        <p:sp>
          <p:nvSpPr>
            <p:cNvPr id="23" name="Oval 22"/>
            <p:cNvSpPr/>
            <p:nvPr/>
          </p:nvSpPr>
          <p:spPr>
            <a:xfrm>
              <a:off x="7138" y="557"/>
              <a:ext cx="966" cy="966"/>
            </a:xfrm>
            <a:prstGeom prst="ellipse">
              <a:avLst/>
            </a:prstGeom>
            <a:noFill/>
            <a:ln>
              <a:solidFill>
                <a:srgbClr val="00465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465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7322" y="749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03</a:t>
              </a: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62475" y="2958465"/>
            <a:ext cx="613410" cy="613410"/>
            <a:chOff x="7138" y="557"/>
            <a:chExt cx="966" cy="966"/>
          </a:xfrm>
        </p:grpSpPr>
        <p:sp>
          <p:nvSpPr>
            <p:cNvPr id="26" name="Oval 25"/>
            <p:cNvSpPr/>
            <p:nvPr/>
          </p:nvSpPr>
          <p:spPr>
            <a:xfrm>
              <a:off x="7138" y="557"/>
              <a:ext cx="966" cy="966"/>
            </a:xfrm>
            <a:prstGeom prst="ellipse">
              <a:avLst/>
            </a:prstGeom>
            <a:noFill/>
            <a:ln>
              <a:solidFill>
                <a:srgbClr val="00465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465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7299" y="749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04</a:t>
              </a:r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62475" y="3863975"/>
            <a:ext cx="613410" cy="613410"/>
            <a:chOff x="7138" y="557"/>
            <a:chExt cx="966" cy="966"/>
          </a:xfrm>
        </p:grpSpPr>
        <p:sp>
          <p:nvSpPr>
            <p:cNvPr id="29" name="Oval 28"/>
            <p:cNvSpPr/>
            <p:nvPr/>
          </p:nvSpPr>
          <p:spPr>
            <a:xfrm>
              <a:off x="7138" y="557"/>
              <a:ext cx="966" cy="966"/>
            </a:xfrm>
            <a:prstGeom prst="ellipse">
              <a:avLst/>
            </a:prstGeom>
            <a:noFill/>
            <a:ln>
              <a:solidFill>
                <a:srgbClr val="00465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465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7276" y="726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05</a:t>
              </a:r>
              <a:endParaRPr lang="en-US"/>
            </a:p>
          </p:txBody>
        </p:sp>
      </p:grpSp>
      <p:sp>
        <p:nvSpPr>
          <p:cNvPr id="35" name="Text Box 34"/>
          <p:cNvSpPr txBox="1"/>
          <p:nvPr/>
        </p:nvSpPr>
        <p:spPr>
          <a:xfrm>
            <a:off x="5415280" y="394335"/>
            <a:ext cx="39312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sz="24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24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417820" y="1226185"/>
            <a:ext cx="43548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24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MOTIVATION &amp; OBJECTIVE</a:t>
            </a:r>
            <a:endParaRPr lang="en-US" sz="24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5415280" y="2127250"/>
            <a:ext cx="2705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24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lang="en-US" sz="24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417820" y="3028315"/>
            <a:ext cx="30499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24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  <a:endParaRPr lang="en-US" sz="24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68190" y="4772025"/>
            <a:ext cx="613410" cy="613410"/>
            <a:chOff x="7138" y="557"/>
            <a:chExt cx="966" cy="966"/>
          </a:xfrm>
        </p:grpSpPr>
        <p:sp>
          <p:nvSpPr>
            <p:cNvPr id="40" name="Oval 39"/>
            <p:cNvSpPr/>
            <p:nvPr/>
          </p:nvSpPr>
          <p:spPr>
            <a:xfrm>
              <a:off x="7138" y="557"/>
              <a:ext cx="966" cy="966"/>
            </a:xfrm>
            <a:prstGeom prst="ellipse">
              <a:avLst/>
            </a:prstGeom>
            <a:noFill/>
            <a:ln>
              <a:solidFill>
                <a:srgbClr val="00465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465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7276" y="726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06</a:t>
              </a:r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83430" y="5680075"/>
            <a:ext cx="613410" cy="613410"/>
            <a:chOff x="7138" y="557"/>
            <a:chExt cx="966" cy="966"/>
          </a:xfrm>
        </p:grpSpPr>
        <p:sp>
          <p:nvSpPr>
            <p:cNvPr id="43" name="Oval 42"/>
            <p:cNvSpPr/>
            <p:nvPr/>
          </p:nvSpPr>
          <p:spPr>
            <a:xfrm>
              <a:off x="7138" y="557"/>
              <a:ext cx="966" cy="966"/>
            </a:xfrm>
            <a:prstGeom prst="ellipse">
              <a:avLst/>
            </a:prstGeom>
            <a:noFill/>
            <a:ln>
              <a:solidFill>
                <a:srgbClr val="00465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465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7276" y="726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07</a:t>
              </a:r>
              <a:endParaRPr lang="en-US"/>
            </a:p>
          </p:txBody>
        </p:sp>
      </p:grpSp>
      <p:sp>
        <p:nvSpPr>
          <p:cNvPr id="45" name="Text Box 44"/>
          <p:cNvSpPr txBox="1"/>
          <p:nvPr/>
        </p:nvSpPr>
        <p:spPr>
          <a:xfrm>
            <a:off x="5417820" y="4830445"/>
            <a:ext cx="25057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24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FUTURE WORK</a:t>
            </a:r>
            <a:endParaRPr lang="en-US" sz="24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5417820" y="3893820"/>
            <a:ext cx="15436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24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sz="24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5415280" y="5767070"/>
            <a:ext cx="22498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24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24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06145" y="543560"/>
            <a:ext cx="424815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40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40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94740" y="2002790"/>
            <a:ext cx="10002520" cy="3061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Respiratory diseases are a major public health concern worldwide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Early detection and accurate diagnosis of respiratory diseases are critical for effective treatment and management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Convolutional Neural Networks (CNNs) have shown promising results in various medical applications, including respiratory disease detection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presentation aims to introduce the concept of using CNNs for respiratory disease detection and discuss the methodology used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06145" y="543560"/>
            <a:ext cx="713613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40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MOTIVATION &amp; OBJECTIVE</a:t>
            </a:r>
            <a:endParaRPr lang="en-US" sz="40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6660" y="1962785"/>
            <a:ext cx="9759315" cy="2933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Respiratory diseases are a leading cause of morbidity and mortality worldwide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current methods for respiratory disease diagnosis, such as pulmonary function tests and radiography, have limitations in terms of sensitivity and specificity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objective of this study is to develop a CNN-based system for accurate and early detection of respiratory diseases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06145" y="543560"/>
            <a:ext cx="57505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40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  <a:endParaRPr lang="en-US" sz="40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06145" y="2114550"/>
            <a:ext cx="1023048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CNN-MoE based framework for classification of respiratory anomalies and lung disease detection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paper presents a deep learning framework for analyzing respiratory anomalies and detecting lung diseases from sound recordings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proposed system outperforms existing methods and can be implemented in real-time systems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5225" y="631190"/>
            <a:ext cx="81521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2. Lung disease detection using deep learning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10005" y="1416050"/>
            <a:ext cx="95719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paper is a research proposal for using deep learning to detect lung diseases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proposed system aims to address the increasing pressure on health due to environmental and lifestyle changes, with a focus on chronic obstructive pulmonary disease (COPD) and asthma.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52195" y="2026920"/>
            <a:ext cx="10140950" cy="3430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audio signals are preprocessed to remove noise and irrelevant features using signal processing techniques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CNN model is trained using the preprocessed audio signals, and the hyperparameters are tuned to optimize the model performance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trained model is validated using a separate test dataset to evaluate its performance in detecting respiratory diseases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final model is deployed and tested on new audio signals to assess its real-world performance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6145" y="543560"/>
            <a:ext cx="438848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40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lang="en-US" sz="40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Google Shape;374;p25"/>
          <p:cNvCxnSpPr/>
          <p:nvPr/>
        </p:nvCxnSpPr>
        <p:spPr>
          <a:xfrm>
            <a:off x="2113280" y="794385"/>
            <a:ext cx="401764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375;p25"/>
          <p:cNvCxnSpPr/>
          <p:nvPr/>
        </p:nvCxnSpPr>
        <p:spPr>
          <a:xfrm flipV="1">
            <a:off x="391795" y="5330190"/>
            <a:ext cx="4854575" cy="2222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376;p25"/>
          <p:cNvCxnSpPr/>
          <p:nvPr/>
        </p:nvCxnSpPr>
        <p:spPr>
          <a:xfrm>
            <a:off x="255905" y="2802255"/>
            <a:ext cx="4062095" cy="317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377;p25"/>
          <p:cNvCxnSpPr/>
          <p:nvPr/>
        </p:nvCxnSpPr>
        <p:spPr>
          <a:xfrm>
            <a:off x="7524115" y="2261870"/>
            <a:ext cx="4305300" cy="2730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378;p25"/>
          <p:cNvCxnSpPr/>
          <p:nvPr/>
        </p:nvCxnSpPr>
        <p:spPr>
          <a:xfrm>
            <a:off x="7642860" y="4668520"/>
            <a:ext cx="4367530" cy="508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roup 26"/>
          <p:cNvGrpSpPr/>
          <p:nvPr/>
        </p:nvGrpSpPr>
        <p:grpSpPr>
          <a:xfrm>
            <a:off x="3910965" y="1325245"/>
            <a:ext cx="4686300" cy="4231640"/>
            <a:chOff x="6251" y="2087"/>
            <a:chExt cx="7380" cy="6664"/>
          </a:xfrm>
        </p:grpSpPr>
        <p:grpSp>
          <p:nvGrpSpPr>
            <p:cNvPr id="25" name="Group 24"/>
            <p:cNvGrpSpPr/>
            <p:nvPr/>
          </p:nvGrpSpPr>
          <p:grpSpPr>
            <a:xfrm>
              <a:off x="6251" y="2087"/>
              <a:ext cx="7381" cy="6664"/>
              <a:chOff x="5837" y="2087"/>
              <a:chExt cx="7381" cy="6664"/>
            </a:xfrm>
          </p:grpSpPr>
          <p:sp>
            <p:nvSpPr>
              <p:cNvPr id="28" name="Google Shape;314;p25"/>
              <p:cNvSpPr/>
              <p:nvPr/>
            </p:nvSpPr>
            <p:spPr>
              <a:xfrm>
                <a:off x="5837" y="3405"/>
                <a:ext cx="3404" cy="3946"/>
              </a:xfrm>
              <a:custGeom>
                <a:avLst/>
                <a:gdLst/>
                <a:ahLst/>
                <a:cxnLst/>
                <a:rect l="l" t="t" r="r" b="b"/>
                <a:pathLst>
                  <a:path w="9095" h="10544" extrusionOk="0">
                    <a:moveTo>
                      <a:pt x="8296" y="1"/>
                    </a:moveTo>
                    <a:cubicBezTo>
                      <a:pt x="6369" y="1"/>
                      <a:pt x="1564" y="364"/>
                      <a:pt x="727" y="3922"/>
                    </a:cubicBezTo>
                    <a:cubicBezTo>
                      <a:pt x="1" y="7035"/>
                      <a:pt x="3025" y="10543"/>
                      <a:pt x="3025" y="10543"/>
                    </a:cubicBezTo>
                    <a:cubicBezTo>
                      <a:pt x="3025" y="10543"/>
                      <a:pt x="2257" y="6572"/>
                      <a:pt x="4382" y="3464"/>
                    </a:cubicBezTo>
                    <a:cubicBezTo>
                      <a:pt x="5413" y="1949"/>
                      <a:pt x="9094" y="24"/>
                      <a:pt x="9094" y="24"/>
                    </a:cubicBezTo>
                    <a:cubicBezTo>
                      <a:pt x="9094" y="24"/>
                      <a:pt x="8790" y="1"/>
                      <a:pt x="8296" y="1"/>
                    </a:cubicBezTo>
                    <a:close/>
                  </a:path>
                </a:pathLst>
              </a:custGeom>
              <a:solidFill>
                <a:srgbClr val="236A5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315;p25"/>
              <p:cNvSpPr/>
              <p:nvPr/>
            </p:nvSpPr>
            <p:spPr>
              <a:xfrm>
                <a:off x="6912" y="2087"/>
                <a:ext cx="4453" cy="2532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6765" extrusionOk="0">
                    <a:moveTo>
                      <a:pt x="5973" y="1"/>
                    </a:moveTo>
                    <a:cubicBezTo>
                      <a:pt x="5855" y="1"/>
                      <a:pt x="5735" y="6"/>
                      <a:pt x="5612" y="16"/>
                    </a:cubicBezTo>
                    <a:cubicBezTo>
                      <a:pt x="2430" y="279"/>
                      <a:pt x="1" y="4245"/>
                      <a:pt x="1" y="4245"/>
                    </a:cubicBezTo>
                    <a:cubicBezTo>
                      <a:pt x="1" y="4245"/>
                      <a:pt x="2203" y="3034"/>
                      <a:pt x="4904" y="3034"/>
                    </a:cubicBezTo>
                    <a:cubicBezTo>
                      <a:pt x="5632" y="3034"/>
                      <a:pt x="6397" y="3122"/>
                      <a:pt x="7164" y="3346"/>
                    </a:cubicBezTo>
                    <a:cubicBezTo>
                      <a:pt x="8942" y="3871"/>
                      <a:pt x="11897" y="6764"/>
                      <a:pt x="11897" y="6764"/>
                    </a:cubicBezTo>
                    <a:cubicBezTo>
                      <a:pt x="11897" y="6764"/>
                      <a:pt x="10259" y="1"/>
                      <a:pt x="5973" y="1"/>
                    </a:cubicBezTo>
                    <a:close/>
                  </a:path>
                </a:pathLst>
              </a:custGeom>
              <a:solidFill>
                <a:srgbClr val="D76E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16;p25"/>
              <p:cNvSpPr/>
              <p:nvPr/>
            </p:nvSpPr>
            <p:spPr>
              <a:xfrm>
                <a:off x="10398" y="2487"/>
                <a:ext cx="2821" cy="4528"/>
              </a:xfrm>
              <a:custGeom>
                <a:avLst/>
                <a:gdLst/>
                <a:ahLst/>
                <a:cxnLst/>
                <a:rect l="l" t="t" r="r" b="b"/>
                <a:pathLst>
                  <a:path w="7537" h="120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2956" y="2762"/>
                      <a:pt x="3066" y="6553"/>
                    </a:cubicBezTo>
                    <a:cubicBezTo>
                      <a:pt x="3108" y="8368"/>
                      <a:pt x="1268" y="12097"/>
                      <a:pt x="1268" y="12097"/>
                    </a:cubicBezTo>
                    <a:cubicBezTo>
                      <a:pt x="1268" y="12097"/>
                      <a:pt x="7537" y="8236"/>
                      <a:pt x="5764" y="4029"/>
                    </a:cubicBezTo>
                    <a:cubicBezTo>
                      <a:pt x="4513" y="107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30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17;p25"/>
              <p:cNvSpPr/>
              <p:nvPr/>
            </p:nvSpPr>
            <p:spPr>
              <a:xfrm>
                <a:off x="8445" y="5431"/>
                <a:ext cx="4297" cy="2885"/>
              </a:xfrm>
              <a:custGeom>
                <a:avLst/>
                <a:gdLst/>
                <a:ahLst/>
                <a:cxnLst/>
                <a:rect l="l" t="t" r="r" b="b"/>
                <a:pathLst>
                  <a:path w="11482" h="7708" extrusionOk="0">
                    <a:moveTo>
                      <a:pt x="11114" y="0"/>
                    </a:moveTo>
                    <a:cubicBezTo>
                      <a:pt x="11114" y="1"/>
                      <a:pt x="9404" y="3682"/>
                      <a:pt x="5828" y="4949"/>
                    </a:cubicBezTo>
                    <a:cubicBezTo>
                      <a:pt x="5251" y="5155"/>
                      <a:pt x="4412" y="5223"/>
                      <a:pt x="3548" y="5223"/>
                    </a:cubicBezTo>
                    <a:cubicBezTo>
                      <a:pt x="1822" y="5223"/>
                      <a:pt x="1" y="4949"/>
                      <a:pt x="1" y="4949"/>
                    </a:cubicBezTo>
                    <a:lnTo>
                      <a:pt x="1" y="4949"/>
                    </a:lnTo>
                    <a:cubicBezTo>
                      <a:pt x="1" y="4950"/>
                      <a:pt x="3256" y="7707"/>
                      <a:pt x="6336" y="7707"/>
                    </a:cubicBezTo>
                    <a:cubicBezTo>
                      <a:pt x="7301" y="7707"/>
                      <a:pt x="8248" y="7437"/>
                      <a:pt x="9073" y="6727"/>
                    </a:cubicBezTo>
                    <a:cubicBezTo>
                      <a:pt x="11482" y="4623"/>
                      <a:pt x="11114" y="1"/>
                      <a:pt x="11114" y="0"/>
                    </a:cubicBezTo>
                    <a:close/>
                  </a:path>
                </a:pathLst>
              </a:custGeom>
              <a:solidFill>
                <a:srgbClr val="0046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18;p25"/>
              <p:cNvSpPr/>
              <p:nvPr/>
            </p:nvSpPr>
            <p:spPr>
              <a:xfrm>
                <a:off x="6386" y="5061"/>
                <a:ext cx="4093" cy="369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9860" extrusionOk="0">
                    <a:moveTo>
                      <a:pt x="2809" y="1"/>
                    </a:moveTo>
                    <a:cubicBezTo>
                      <a:pt x="2809" y="1"/>
                      <a:pt x="0" y="6796"/>
                      <a:pt x="3924" y="9162"/>
                    </a:cubicBezTo>
                    <a:cubicBezTo>
                      <a:pt x="4791" y="9682"/>
                      <a:pt x="5811" y="9859"/>
                      <a:pt x="6801" y="9859"/>
                    </a:cubicBezTo>
                    <a:cubicBezTo>
                      <a:pt x="8939" y="9859"/>
                      <a:pt x="10935" y="9031"/>
                      <a:pt x="10935" y="9031"/>
                    </a:cubicBezTo>
                    <a:cubicBezTo>
                      <a:pt x="10935" y="9031"/>
                      <a:pt x="6927" y="8526"/>
                      <a:pt x="4623" y="5544"/>
                    </a:cubicBezTo>
                    <a:cubicBezTo>
                      <a:pt x="3508" y="4077"/>
                      <a:pt x="2809" y="1"/>
                      <a:pt x="2809" y="1"/>
                    </a:cubicBezTo>
                    <a:close/>
                  </a:path>
                </a:pathLst>
              </a:custGeom>
              <a:solidFill>
                <a:srgbClr val="006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9261" y="2394"/>
              <a:ext cx="675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01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041" y="4438"/>
              <a:ext cx="675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02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038" y="7441"/>
              <a:ext cx="675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03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131" y="7677"/>
              <a:ext cx="675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04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596" y="4834"/>
              <a:ext cx="675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05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11400" y="292735"/>
            <a:ext cx="2952750" cy="1477645"/>
            <a:chOff x="1663" y="1804"/>
            <a:chExt cx="4650" cy="2327"/>
          </a:xfrm>
        </p:grpSpPr>
        <p:sp>
          <p:nvSpPr>
            <p:cNvPr id="2" name="Text Box 1"/>
            <p:cNvSpPr txBox="1"/>
            <p:nvPr/>
          </p:nvSpPr>
          <p:spPr>
            <a:xfrm>
              <a:off x="1663" y="2679"/>
              <a:ext cx="465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Gather respiratory sound data using a stethoscope or other recording devices</a:t>
              </a:r>
              <a:endParaRPr lang="en-US"/>
            </a:p>
          </p:txBody>
        </p:sp>
        <p:sp>
          <p:nvSpPr>
            <p:cNvPr id="3" name="TextBox 4"/>
            <p:cNvSpPr txBox="1"/>
            <p:nvPr/>
          </p:nvSpPr>
          <p:spPr>
            <a:xfrm>
              <a:off x="2165" y="1804"/>
              <a:ext cx="3782" cy="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pPr defTabSz="1219200">
                <a:spcBef>
                  <a:spcPts val="1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 Data Acquisition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24423" y="1770380"/>
            <a:ext cx="3572937" cy="1754505"/>
            <a:chOff x="1580" y="1804"/>
            <a:chExt cx="4733" cy="2763"/>
          </a:xfrm>
        </p:grpSpPr>
        <p:sp>
          <p:nvSpPr>
            <p:cNvPr id="9" name="Text Box 8"/>
            <p:cNvSpPr txBox="1"/>
            <p:nvPr/>
          </p:nvSpPr>
          <p:spPr>
            <a:xfrm>
              <a:off x="1580" y="2679"/>
              <a:ext cx="4733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Clean and prepare the data for training by filtering out noise, segmenting the recordings, and extracting relevant features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2165" y="1804"/>
              <a:ext cx="3782" cy="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pPr algn="ctr" defTabSz="1219200">
                <a:spcBef>
                  <a:spcPts val="1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 Data Processing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19745" y="4155440"/>
            <a:ext cx="3669030" cy="1754505"/>
            <a:chOff x="1663" y="1804"/>
            <a:chExt cx="4650" cy="2763"/>
          </a:xfrm>
        </p:grpSpPr>
        <p:sp>
          <p:nvSpPr>
            <p:cNvPr id="12" name="Text Box 11"/>
            <p:cNvSpPr txBox="1"/>
            <p:nvPr/>
          </p:nvSpPr>
          <p:spPr>
            <a:xfrm>
              <a:off x="1663" y="2679"/>
              <a:ext cx="465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Develop a deep learning model using convolutional neural networks (CNN) to classify respiratory sounds into different disease categories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3" name="TextBox 4"/>
            <p:cNvSpPr txBox="1"/>
            <p:nvPr/>
          </p:nvSpPr>
          <p:spPr>
            <a:xfrm>
              <a:off x="2393" y="1804"/>
              <a:ext cx="3782" cy="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pPr algn="ctr" defTabSz="1219200">
                <a:spcBef>
                  <a:spcPts val="1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 </a:t>
              </a: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Model Training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85" y="2294255"/>
            <a:ext cx="3760225" cy="2032000"/>
            <a:chOff x="1663" y="1804"/>
            <a:chExt cx="5001" cy="3200"/>
          </a:xfrm>
        </p:grpSpPr>
        <p:sp>
          <p:nvSpPr>
            <p:cNvPr id="15" name="Text Box 14"/>
            <p:cNvSpPr txBox="1"/>
            <p:nvPr/>
          </p:nvSpPr>
          <p:spPr>
            <a:xfrm>
              <a:off x="1663" y="2679"/>
              <a:ext cx="4650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Deploy the model on a new dataset to evaluate its performance in real-world scenarios. Evaluate the model's performance using various evaluation metrics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Box 4"/>
            <p:cNvSpPr txBox="1"/>
            <p:nvPr/>
          </p:nvSpPr>
          <p:spPr>
            <a:xfrm>
              <a:off x="1959" y="1804"/>
              <a:ext cx="4705" cy="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pPr defTabSz="1219200">
                <a:spcBef>
                  <a:spcPts val="1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Testing and Deployment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341" y="4841875"/>
            <a:ext cx="4457709" cy="1769110"/>
            <a:chOff x="1487" y="1781"/>
            <a:chExt cx="4826" cy="2786"/>
          </a:xfrm>
        </p:grpSpPr>
        <p:sp>
          <p:nvSpPr>
            <p:cNvPr id="23" name="Text Box 22"/>
            <p:cNvSpPr txBox="1"/>
            <p:nvPr/>
          </p:nvSpPr>
          <p:spPr>
            <a:xfrm>
              <a:off x="1488" y="2679"/>
              <a:ext cx="482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Test the performance of the model using various metrics such as accuracy, sensitivity, and specificity on a validation dataset. Refine the model as needed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4" name="TextBox 4"/>
            <p:cNvSpPr txBox="1"/>
            <p:nvPr/>
          </p:nvSpPr>
          <p:spPr>
            <a:xfrm>
              <a:off x="1487" y="1781"/>
              <a:ext cx="4590" cy="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pPr algn="l" defTabSz="1219200">
                <a:spcBef>
                  <a:spcPts val="1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Model Validation &amp; Evaluation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6139180" y="795655"/>
            <a:ext cx="0" cy="769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06145" y="543560"/>
            <a:ext cx="496252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40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  <a:endParaRPr lang="en-US" sz="40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13105" y="3029585"/>
            <a:ext cx="10934065" cy="1402080"/>
            <a:chOff x="1123" y="4771"/>
            <a:chExt cx="17219" cy="2208"/>
          </a:xfrm>
        </p:grpSpPr>
        <p:grpSp>
          <p:nvGrpSpPr>
            <p:cNvPr id="22" name="Group 21"/>
            <p:cNvGrpSpPr/>
            <p:nvPr/>
          </p:nvGrpSpPr>
          <p:grpSpPr>
            <a:xfrm>
              <a:off x="2764" y="4771"/>
              <a:ext cx="15579" cy="2209"/>
              <a:chOff x="2360" y="3369"/>
              <a:chExt cx="15674" cy="205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360" y="3369"/>
                <a:ext cx="15674" cy="2059"/>
                <a:chOff x="2360" y="3369"/>
                <a:chExt cx="15674" cy="205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360" y="3420"/>
                  <a:ext cx="2475" cy="2008"/>
                  <a:chOff x="1235" y="3458"/>
                  <a:chExt cx="2357" cy="2008"/>
                </a:xfrm>
              </p:grpSpPr>
              <p:sp>
                <p:nvSpPr>
                  <p:cNvPr id="2" name="Flowchart: Process 1"/>
                  <p:cNvSpPr/>
                  <p:nvPr/>
                </p:nvSpPr>
                <p:spPr>
                  <a:xfrm>
                    <a:off x="1235" y="3458"/>
                    <a:ext cx="2357" cy="2008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" name="Text Box 4"/>
                  <p:cNvSpPr txBox="1"/>
                  <p:nvPr/>
                </p:nvSpPr>
                <p:spPr>
                  <a:xfrm>
                    <a:off x="1311" y="3525"/>
                    <a:ext cx="2214" cy="1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a:t>Capture respiratory signals</a:t>
                    </a:r>
                    <a:endParaRPr lang="en-US" sz="2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5433" y="3407"/>
                  <a:ext cx="2578" cy="2015"/>
                  <a:chOff x="1235" y="3407"/>
                  <a:chExt cx="2364" cy="2015"/>
                </a:xfrm>
              </p:grpSpPr>
              <p:sp>
                <p:nvSpPr>
                  <p:cNvPr id="7" name="Flowchart: Process 6"/>
                  <p:cNvSpPr/>
                  <p:nvPr/>
                </p:nvSpPr>
                <p:spPr>
                  <a:xfrm>
                    <a:off x="1235" y="3414"/>
                    <a:ext cx="2357" cy="2008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 Box 7"/>
                  <p:cNvSpPr txBox="1"/>
                  <p:nvPr/>
                </p:nvSpPr>
                <p:spPr>
                  <a:xfrm>
                    <a:off x="1241" y="3407"/>
                    <a:ext cx="2358" cy="19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sz="2000">
                        <a:ln>
                          <a:noFill/>
                        </a:ln>
                        <a:latin typeface="Times New Roman" panose="02020603050405020304" charset="0"/>
                        <a:cs typeface="Times New Roman" panose="02020603050405020304" charset="0"/>
                      </a:rPr>
                      <a:t>Filter , </a:t>
                    </a:r>
                    <a:endParaRPr lang="en-US" sz="2000">
                      <a:ln>
                        <a:noFill/>
                      </a:ln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  <a:p>
                    <a:pPr algn="ctr"/>
                    <a:r>
                      <a:rPr lang="en-US" sz="2000">
                        <a:ln>
                          <a:noFill/>
                        </a:ln>
                        <a:latin typeface="Times New Roman" panose="02020603050405020304" charset="0"/>
                        <a:cs typeface="Times New Roman" panose="02020603050405020304" charset="0"/>
                      </a:rPr>
                      <a:t>Pre amplifier</a:t>
                    </a:r>
                    <a:endParaRPr lang="en-US" sz="2000">
                      <a:ln>
                        <a:noFill/>
                      </a:ln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  <a:p>
                    <a:pPr algn="ctr"/>
                    <a:r>
                      <a:rPr lang="en-US" sz="2000">
                        <a:ln>
                          <a:noFill/>
                        </a:ln>
                        <a:latin typeface="Times New Roman" panose="02020603050405020304" charset="0"/>
                        <a:cs typeface="Times New Roman" panose="02020603050405020304" charset="0"/>
                      </a:rPr>
                      <a:t>&amp; Save the file</a:t>
                    </a:r>
                    <a:endParaRPr lang="en-US" sz="2000">
                      <a:ln>
                        <a:noFill/>
                      </a:ln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8602" y="3387"/>
                  <a:ext cx="3143" cy="2008"/>
                  <a:chOff x="1235" y="3412"/>
                  <a:chExt cx="2357" cy="2008"/>
                </a:xfrm>
              </p:grpSpPr>
              <p:sp>
                <p:nvSpPr>
                  <p:cNvPr id="10" name="Flowchart: Process 9"/>
                  <p:cNvSpPr/>
                  <p:nvPr/>
                </p:nvSpPr>
                <p:spPr>
                  <a:xfrm>
                    <a:off x="1235" y="3412"/>
                    <a:ext cx="2357" cy="2008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 Box 10"/>
                  <p:cNvSpPr txBox="1"/>
                  <p:nvPr/>
                </p:nvSpPr>
                <p:spPr>
                  <a:xfrm>
                    <a:off x="1309" y="3755"/>
                    <a:ext cx="2214" cy="10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a:t>Software Implementation</a:t>
                    </a:r>
                    <a:endParaRPr lang="en-US" sz="2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2343" y="3369"/>
                  <a:ext cx="2736" cy="2008"/>
                  <a:chOff x="1235" y="3320"/>
                  <a:chExt cx="2357" cy="2008"/>
                </a:xfrm>
              </p:grpSpPr>
              <p:sp>
                <p:nvSpPr>
                  <p:cNvPr id="13" name="Flowchart: Process 12"/>
                  <p:cNvSpPr/>
                  <p:nvPr/>
                </p:nvSpPr>
                <p:spPr>
                  <a:xfrm>
                    <a:off x="1235" y="3320"/>
                    <a:ext cx="2357" cy="2008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 Box 13"/>
                  <p:cNvSpPr txBox="1"/>
                  <p:nvPr/>
                </p:nvSpPr>
                <p:spPr>
                  <a:xfrm>
                    <a:off x="1377" y="3525"/>
                    <a:ext cx="2214" cy="1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a:t>Classification using ML method </a:t>
                    </a:r>
                    <a:endParaRPr lang="en-US" sz="2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15677" y="3369"/>
                  <a:ext cx="2357" cy="2008"/>
                  <a:chOff x="1235" y="3320"/>
                  <a:chExt cx="2357" cy="2008"/>
                </a:xfrm>
              </p:grpSpPr>
              <p:sp>
                <p:nvSpPr>
                  <p:cNvPr id="16" name="Flowchart: Process 15"/>
                  <p:cNvSpPr/>
                  <p:nvPr/>
                </p:nvSpPr>
                <p:spPr>
                  <a:xfrm>
                    <a:off x="1235" y="3320"/>
                    <a:ext cx="2357" cy="2008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 Box 17"/>
                  <p:cNvSpPr txBox="1"/>
                  <p:nvPr/>
                </p:nvSpPr>
                <p:spPr>
                  <a:xfrm>
                    <a:off x="1308" y="3824"/>
                    <a:ext cx="2214" cy="10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a:t>Disorder detection</a:t>
                    </a:r>
                    <a:endParaRPr lang="en-US" sz="2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4858" y="4355"/>
                <a:ext cx="575" cy="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8018" y="4366"/>
                <a:ext cx="583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757" y="4366"/>
                <a:ext cx="575" cy="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5104" y="4366"/>
                <a:ext cx="575" cy="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6" name="Picture 10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123" y="5158"/>
              <a:ext cx="876" cy="1129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2178" y="5817"/>
              <a:ext cx="572" cy="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 Box 25"/>
          <p:cNvSpPr txBox="1"/>
          <p:nvPr/>
        </p:nvSpPr>
        <p:spPr>
          <a:xfrm>
            <a:off x="906145" y="1614805"/>
            <a:ext cx="28841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2400" b="1">
                <a:ln>
                  <a:noFill/>
                </a:ln>
                <a:solidFill>
                  <a:srgbClr val="004655"/>
                </a:solidFill>
                <a:latin typeface="Times New Roman" panose="02020603050405020304" charset="0"/>
                <a:cs typeface="Times New Roman" panose="02020603050405020304" charset="0"/>
              </a:rPr>
              <a:t>BLOCK DIAGRAM</a:t>
            </a:r>
            <a:endParaRPr lang="en-US" sz="2400" b="1">
              <a:ln>
                <a:noFill/>
              </a:ln>
              <a:solidFill>
                <a:srgbClr val="0046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4607</Words>
  <Application>WPS Presentation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Georgia Pro Cond</vt:lpstr>
      <vt:lpstr>Georgia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drave</dc:creator>
  <cp:lastModifiedBy>Raveena D</cp:lastModifiedBy>
  <cp:revision>12</cp:revision>
  <dcterms:created xsi:type="dcterms:W3CDTF">2023-05-05T01:59:00Z</dcterms:created>
  <dcterms:modified xsi:type="dcterms:W3CDTF">2023-05-23T03:15:56Z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6075CBBE245A4BA0BCBC9132EB3CB168</vt:lpwstr>
  </property>
  <property fmtid="{D5CDD505-2E9C-101B-9397-08002B2CF9AE}" pid="3" name="KSOProductBuildVer">
    <vt:lpwstr>1033-11.2.0.11219</vt:lpwstr>
  </property>
</Properties>
</file>