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8"/>
  </p:notesMasterIdLst>
  <p:sldIdLst>
    <p:sldId id="256" r:id="rId2"/>
    <p:sldId id="271" r:id="rId3"/>
    <p:sldId id="273" r:id="rId4"/>
    <p:sldId id="272" r:id="rId5"/>
    <p:sldId id="274" r:id="rId6"/>
    <p:sldId id="276" r:id="rId7"/>
    <p:sldId id="332" r:id="rId8"/>
    <p:sldId id="275" r:id="rId9"/>
    <p:sldId id="266" r:id="rId10"/>
    <p:sldId id="325" r:id="rId11"/>
    <p:sldId id="326" r:id="rId12"/>
    <p:sldId id="328" r:id="rId13"/>
    <p:sldId id="268" r:id="rId14"/>
    <p:sldId id="331" r:id="rId15"/>
    <p:sldId id="278" r:id="rId16"/>
    <p:sldId id="300" r:id="rId17"/>
    <p:sldId id="301" r:id="rId18"/>
    <p:sldId id="321" r:id="rId19"/>
    <p:sldId id="302" r:id="rId20"/>
    <p:sldId id="330" r:id="rId21"/>
    <p:sldId id="261" r:id="rId22"/>
    <p:sldId id="257" r:id="rId23"/>
    <p:sldId id="283" r:id="rId24"/>
    <p:sldId id="307" r:id="rId25"/>
    <p:sldId id="334" r:id="rId26"/>
    <p:sldId id="33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15"/>
  </p:normalViewPr>
  <p:slideViewPr>
    <p:cSldViewPr>
      <p:cViewPr varScale="1">
        <p:scale>
          <a:sx n="106" d="100"/>
          <a:sy n="106" d="100"/>
        </p:scale>
        <p:origin x="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3F32BA-BB94-61E5-0535-17B0F87F7E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981F5DD-9D97-33E1-A8F9-95C29EE1C4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2F7ADBA-1A44-6EE7-F753-C802FBA5D9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F198D90-8991-5A67-BF6B-948D131C13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C8F4CE9-DD04-28E2-F03F-982EA3A3A2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BBFC6F9-A170-9214-C959-05430E715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BB4C1-315E-7D4A-95CD-294DDE416A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AA170D-5B0B-228D-C735-49C34A4A9F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47701-E1A3-CC48-9F6A-9BAB5698186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A5C8EC2-F533-38EA-101E-32182479B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49DDCCD-A330-BD9B-EE7D-47F676500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950F3D-7BCE-6311-9033-2189AE924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BBFCE-EEDF-2148-BCFD-41EA595D91B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122" name="Rectangle 7">
            <a:extLst>
              <a:ext uri="{FF2B5EF4-FFF2-40B4-BE49-F238E27FC236}">
                <a16:creationId xmlns:a16="http://schemas.microsoft.com/office/drawing/2014/main" id="{25ABD198-438B-4E39-ACCB-76D3281BD2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18EDF9D7-221F-2E43-A0CC-9554A3B2338D}" type="slidenum">
              <a:rPr lang="en-US" altLang="en-US" sz="1200">
                <a:latin typeface="Times New Roman" panose="02020603050405020304" pitchFamily="18" charset="0"/>
              </a:rPr>
              <a:pPr algn="r" eaLnBrk="0" hangingPunct="0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3F23930-0064-C5F2-326C-F18C9B36F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C7B0FB7-1FF0-AE8F-8494-CE3300CFA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763" tIns="45883" rIns="91763" bIns="4588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4A5273-8211-3FA6-8446-F670E3CB5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89495-5F4A-6743-B761-6E9D8AF801D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4602990F-37D3-3901-DD21-C4CA699D582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26A68F1F-CE4A-4E51-469D-56929166DC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4258A6-B6A9-C53F-5AAE-1379B293B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82080-5EBE-3244-8645-F7037C28BA1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EBE0838-C0B7-F7A0-623A-2210DAC27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7013441-37E7-F1A1-90D6-A77C20DF0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CB0BEC-5120-35EE-0E96-3A69248F0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044D0-3989-1C4E-921E-5C447C19A6C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69F8F3A8-C4B9-97FB-8C13-C745B9E006A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07839F98-8C16-EC53-4AF9-48F0B9587C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9D6E9D-D036-4759-ACA3-A9D5465F1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070FE-203B-8049-BFB2-665A1770AFE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449CD1CB-EB4C-0433-3542-DA8F4000939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CDCA30C0-240D-2DC5-D7B2-5DF0D0E4E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8F6C29-0DBA-CE73-DEB6-2501EEB9B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5362D-5977-1F45-BB5F-9B76E08BD28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CB266A0-0E18-DCFA-97FE-EBFD66289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2999667-1F91-0F89-28B9-B3365FCCF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262B5C-6C57-F7B0-F96F-9380AA34D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8B88B-908A-184C-AA08-28D827B9828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6738" name="Rectangle 7">
            <a:extLst>
              <a:ext uri="{FF2B5EF4-FFF2-40B4-BE49-F238E27FC236}">
                <a16:creationId xmlns:a16="http://schemas.microsoft.com/office/drawing/2014/main" id="{75A41262-574A-85FD-1AC4-EB3A8A283F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8BB1803A-115E-BE45-ADC4-3CF32E0FF690}" type="slidenum">
              <a:rPr lang="en-US" altLang="en-US" sz="1200">
                <a:latin typeface="Times New Roman" panose="02020603050405020304" pitchFamily="18" charset="0"/>
              </a:rPr>
              <a:pPr algn="r" eaLnBrk="0" hangingPunct="0"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A5136966-FB82-74A3-2EFF-F9696F3A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6AD8C18-2EE9-5C92-501A-A583BF0B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</p:spPr>
        <p:txBody>
          <a:bodyPr lIns="84591" tIns="42296" rIns="84591" bIns="4229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2E9E88-5425-3DF0-48A6-5AD881A15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0CEEF-E62E-264A-BDF2-70BF6C6264A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5890" name="Rectangle 7">
            <a:extLst>
              <a:ext uri="{FF2B5EF4-FFF2-40B4-BE49-F238E27FC236}">
                <a16:creationId xmlns:a16="http://schemas.microsoft.com/office/drawing/2014/main" id="{1C2734E3-2845-DE4D-B35F-A1B63814D5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1701549B-B48A-F44C-BA08-F73030F94610}" type="slidenum">
              <a:rPr lang="en-US" altLang="en-US" sz="1200">
                <a:latin typeface="Times New Roman" panose="02020603050405020304" pitchFamily="18" charset="0"/>
              </a:rPr>
              <a:pPr algn="r" eaLnBrk="0" hangingPunct="0"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9708D719-9441-FDDF-5C09-406F9195F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BA58D695-4CC0-C07F-6BE2-744A17937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</p:spPr>
        <p:txBody>
          <a:bodyPr lIns="84591" tIns="42296" rIns="84591" bIns="4229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1049A3-B75F-CB20-4F48-FA7422BD7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7176F-71D5-B54B-BFAC-9459C3E7FB8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314" name="Rectangle 7">
            <a:extLst>
              <a:ext uri="{FF2B5EF4-FFF2-40B4-BE49-F238E27FC236}">
                <a16:creationId xmlns:a16="http://schemas.microsoft.com/office/drawing/2014/main" id="{392F63E6-3AB9-5D20-AB27-801AA9CFE6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F45884CE-8376-C244-AD99-66FA3DA0F442}" type="slidenum">
              <a:rPr lang="en-US" altLang="en-US" sz="1200">
                <a:latin typeface="Times New Roman" panose="02020603050405020304" pitchFamily="18" charset="0"/>
              </a:rPr>
              <a:pPr algn="r" eaLnBrk="0" hangingPunct="0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9C39B0B-2228-688F-5244-DC9107D4C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F4C86DA-3A56-587A-F45A-B0CFC8DFD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</p:spPr>
        <p:txBody>
          <a:bodyPr lIns="84591" tIns="42296" rIns="84591" bIns="42296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>
            <a:extLst>
              <a:ext uri="{FF2B5EF4-FFF2-40B4-BE49-F238E27FC236}">
                <a16:creationId xmlns:a16="http://schemas.microsoft.com/office/drawing/2014/main" id="{604172F0-1637-FE8F-CEAF-F14837629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56AF06-99A0-9117-A1FF-734C462FCB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8E5D0C8-9B2B-3B40-B527-7699761408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321328-B174-9EB4-DC71-59FE1269C4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0F1ECA76-393D-8D55-19EB-A768EC62DC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9976A3C-C02C-9266-46D9-A6C61B4EE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6DEA51-7959-3D4B-AE9E-550677C4628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7656" name="Group 8">
            <a:extLst>
              <a:ext uri="{FF2B5EF4-FFF2-40B4-BE49-F238E27FC236}">
                <a16:creationId xmlns:a16="http://schemas.microsoft.com/office/drawing/2014/main" id="{F94D424E-3DA7-2569-23DC-49545A861031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7657" name="Oval 9">
              <a:extLst>
                <a:ext uri="{FF2B5EF4-FFF2-40B4-BE49-F238E27FC236}">
                  <a16:creationId xmlns:a16="http://schemas.microsoft.com/office/drawing/2014/main" id="{BDA6E07F-D53E-316E-CA90-94F91BB6F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Oval 10">
              <a:extLst>
                <a:ext uri="{FF2B5EF4-FFF2-40B4-BE49-F238E27FC236}">
                  <a16:creationId xmlns:a16="http://schemas.microsoft.com/office/drawing/2014/main" id="{91C19777-5F59-7E91-5B10-E40C9F5A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1">
              <a:extLst>
                <a:ext uri="{FF2B5EF4-FFF2-40B4-BE49-F238E27FC236}">
                  <a16:creationId xmlns:a16="http://schemas.microsoft.com/office/drawing/2014/main" id="{1FBE65B0-19F0-A486-5F23-E1FE53168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Oval 12">
              <a:extLst>
                <a:ext uri="{FF2B5EF4-FFF2-40B4-BE49-F238E27FC236}">
                  <a16:creationId xmlns:a16="http://schemas.microsoft.com/office/drawing/2014/main" id="{524BECA7-DAF2-3DAD-51A0-5793DFC62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Oval 13">
              <a:extLst>
                <a:ext uri="{FF2B5EF4-FFF2-40B4-BE49-F238E27FC236}">
                  <a16:creationId xmlns:a16="http://schemas.microsoft.com/office/drawing/2014/main" id="{96AD032A-93ED-335C-598C-D43A106F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Oval 14">
              <a:extLst>
                <a:ext uri="{FF2B5EF4-FFF2-40B4-BE49-F238E27FC236}">
                  <a16:creationId xmlns:a16="http://schemas.microsoft.com/office/drawing/2014/main" id="{B300B134-D1AA-9D0A-5DBC-C19FF62E2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Oval 15">
              <a:extLst>
                <a:ext uri="{FF2B5EF4-FFF2-40B4-BE49-F238E27FC236}">
                  <a16:creationId xmlns:a16="http://schemas.microsoft.com/office/drawing/2014/main" id="{BFDAD023-4A16-966D-8F0B-A10D5B43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Oval 16">
              <a:extLst>
                <a:ext uri="{FF2B5EF4-FFF2-40B4-BE49-F238E27FC236}">
                  <a16:creationId xmlns:a16="http://schemas.microsoft.com/office/drawing/2014/main" id="{F3815AC9-D281-03B5-8E3A-64797652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Oval 17">
              <a:extLst>
                <a:ext uri="{FF2B5EF4-FFF2-40B4-BE49-F238E27FC236}">
                  <a16:creationId xmlns:a16="http://schemas.microsoft.com/office/drawing/2014/main" id="{BCA8F6B4-CD89-15B5-210B-25976B27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Oval 18">
              <a:extLst>
                <a:ext uri="{FF2B5EF4-FFF2-40B4-BE49-F238E27FC236}">
                  <a16:creationId xmlns:a16="http://schemas.microsoft.com/office/drawing/2014/main" id="{871212F9-6EF9-C618-BAC3-B9E3A6C0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Oval 19">
              <a:extLst>
                <a:ext uri="{FF2B5EF4-FFF2-40B4-BE49-F238E27FC236}">
                  <a16:creationId xmlns:a16="http://schemas.microsoft.com/office/drawing/2014/main" id="{F8AB86D1-4E29-F0FA-2518-9BD1073D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500D873E-3C37-83FC-7847-C2912634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1">
              <a:extLst>
                <a:ext uri="{FF2B5EF4-FFF2-40B4-BE49-F238E27FC236}">
                  <a16:creationId xmlns:a16="http://schemas.microsoft.com/office/drawing/2014/main" id="{2122EFE6-F470-2849-04CE-DCB51C13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Oval 22">
              <a:extLst>
                <a:ext uri="{FF2B5EF4-FFF2-40B4-BE49-F238E27FC236}">
                  <a16:creationId xmlns:a16="http://schemas.microsoft.com/office/drawing/2014/main" id="{0B625602-9BF5-C72D-29C6-5E979092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Oval 23">
              <a:extLst>
                <a:ext uri="{FF2B5EF4-FFF2-40B4-BE49-F238E27FC236}">
                  <a16:creationId xmlns:a16="http://schemas.microsoft.com/office/drawing/2014/main" id="{39F9084C-5BF1-E2DE-8E09-9BD2DE31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Oval 24">
              <a:extLst>
                <a:ext uri="{FF2B5EF4-FFF2-40B4-BE49-F238E27FC236}">
                  <a16:creationId xmlns:a16="http://schemas.microsoft.com/office/drawing/2014/main" id="{8B5C109C-607B-F2F8-CD2C-D81B9A0D1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Oval 25">
              <a:extLst>
                <a:ext uri="{FF2B5EF4-FFF2-40B4-BE49-F238E27FC236}">
                  <a16:creationId xmlns:a16="http://schemas.microsoft.com/office/drawing/2014/main" id="{2E955E4C-A878-474A-DF71-EB64223C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26">
              <a:extLst>
                <a:ext uri="{FF2B5EF4-FFF2-40B4-BE49-F238E27FC236}">
                  <a16:creationId xmlns:a16="http://schemas.microsoft.com/office/drawing/2014/main" id="{F1A62F1D-A53D-5F09-0782-02978952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27">
              <a:extLst>
                <a:ext uri="{FF2B5EF4-FFF2-40B4-BE49-F238E27FC236}">
                  <a16:creationId xmlns:a16="http://schemas.microsoft.com/office/drawing/2014/main" id="{3DD45E3B-DF70-347C-9F29-41ED1AAE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28">
              <a:extLst>
                <a:ext uri="{FF2B5EF4-FFF2-40B4-BE49-F238E27FC236}">
                  <a16:creationId xmlns:a16="http://schemas.microsoft.com/office/drawing/2014/main" id="{133ECCCF-A0CD-76DE-3F5F-89C9F5CB7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Oval 29">
              <a:extLst>
                <a:ext uri="{FF2B5EF4-FFF2-40B4-BE49-F238E27FC236}">
                  <a16:creationId xmlns:a16="http://schemas.microsoft.com/office/drawing/2014/main" id="{20BC5B00-F9A3-8801-9AD3-5B8D30F76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Oval 30">
              <a:extLst>
                <a:ext uri="{FF2B5EF4-FFF2-40B4-BE49-F238E27FC236}">
                  <a16:creationId xmlns:a16="http://schemas.microsoft.com/office/drawing/2014/main" id="{6FE93DE7-A98C-AFF4-BCDF-245D30B2D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Oval 31">
              <a:extLst>
                <a:ext uri="{FF2B5EF4-FFF2-40B4-BE49-F238E27FC236}">
                  <a16:creationId xmlns:a16="http://schemas.microsoft.com/office/drawing/2014/main" id="{AF6CE63A-EE4E-7449-D9DE-6CFFD7501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Oval 32">
              <a:extLst>
                <a:ext uri="{FF2B5EF4-FFF2-40B4-BE49-F238E27FC236}">
                  <a16:creationId xmlns:a16="http://schemas.microsoft.com/office/drawing/2014/main" id="{3BD27F21-975A-019A-7B5F-D89E5F44A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Oval 33">
              <a:extLst>
                <a:ext uri="{FF2B5EF4-FFF2-40B4-BE49-F238E27FC236}">
                  <a16:creationId xmlns:a16="http://schemas.microsoft.com/office/drawing/2014/main" id="{3FB021E6-3BDE-7AD7-3ACF-B552A24C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Oval 34">
              <a:extLst>
                <a:ext uri="{FF2B5EF4-FFF2-40B4-BE49-F238E27FC236}">
                  <a16:creationId xmlns:a16="http://schemas.microsoft.com/office/drawing/2014/main" id="{6664EBAC-7779-746E-F71E-4247F32D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Oval 35">
              <a:extLst>
                <a:ext uri="{FF2B5EF4-FFF2-40B4-BE49-F238E27FC236}">
                  <a16:creationId xmlns:a16="http://schemas.microsoft.com/office/drawing/2014/main" id="{4B667562-5F11-DB47-5D69-AFD68A42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36">
              <a:extLst>
                <a:ext uri="{FF2B5EF4-FFF2-40B4-BE49-F238E27FC236}">
                  <a16:creationId xmlns:a16="http://schemas.microsoft.com/office/drawing/2014/main" id="{412C6F6D-D590-F731-7E54-4E27F29F1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Oval 37">
              <a:extLst>
                <a:ext uri="{FF2B5EF4-FFF2-40B4-BE49-F238E27FC236}">
                  <a16:creationId xmlns:a16="http://schemas.microsoft.com/office/drawing/2014/main" id="{2F021199-1BB1-1F1B-65DC-B44FA521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Oval 38">
              <a:extLst>
                <a:ext uri="{FF2B5EF4-FFF2-40B4-BE49-F238E27FC236}">
                  <a16:creationId xmlns:a16="http://schemas.microsoft.com/office/drawing/2014/main" id="{36CE7138-97D4-6CDE-19E5-3C76EFD3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39">
              <a:extLst>
                <a:ext uri="{FF2B5EF4-FFF2-40B4-BE49-F238E27FC236}">
                  <a16:creationId xmlns:a16="http://schemas.microsoft.com/office/drawing/2014/main" id="{BD938132-6334-2A3E-0110-7FEDC1C7A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8" name="Line 40">
            <a:extLst>
              <a:ext uri="{FF2B5EF4-FFF2-40B4-BE49-F238E27FC236}">
                <a16:creationId xmlns:a16="http://schemas.microsoft.com/office/drawing/2014/main" id="{C4F27765-648F-9DFC-0F3C-61BC503B0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EBC-DEAA-810A-BD07-386F8742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4B69-C45C-AFDA-71CC-2F6BEEAF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478D-961A-1AA8-560B-A8A70C03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7C6E-4012-B992-9D10-F674209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54A1-9332-C5DF-00A8-178533FC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1E769-AD5E-054C-82EC-4430EFDEEF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3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7B3F4-014F-CB05-248C-1AE468F71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594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10B2E-AA9E-16EE-F9B3-C3FDA6255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94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DD7C-2739-4709-0F8D-7AD95596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F2D3-4EEA-E485-29EE-4D8E6EEC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8F3E-7C61-2F12-3145-E08DD7FC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D002-BE1D-A447-B631-CE1409C724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BE9-8C7C-D321-6471-2DB5E1B4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457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3D48-FC14-1237-4AC8-381A2F84522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173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4BFB3-B2B5-0D9D-8C89-FA7663B4CC2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09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F0CA1-0C12-3CC2-52F3-7D8EF627DD8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652838"/>
            <a:ext cx="4038600" cy="2511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F6DD01-9883-7B9E-734A-1ECFCA44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E12141-B396-3FA9-FFCC-7DB06442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902CD6-8F92-A885-A437-6140994B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E04AA2C-AC2F-E048-A63B-0C5646478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0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9FD6-AF37-9292-24FB-82B631C2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EE98-997C-A23E-E7CD-62F7AE92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EC2A-6F8E-0D43-2054-229354AB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5C12-15F0-7BF2-D671-616976EC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8C35-F723-5C07-FBE0-DC4EFF30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6D6E6-4CAB-EF4E-9030-D1F30651C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4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061-0144-5B88-A05B-0805F05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D5D7-707B-F5BA-BAF4-59814F81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A3D4-853D-2844-06CA-266AF47F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70D2-CD7E-013D-6467-3DE336E3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2B21-0811-E860-25CE-2757ACC7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EF748-55DE-0241-B042-DA8B4E345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17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61B-295F-CF25-7EBE-650DDA1C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1F47-D044-D0AB-571C-6993001A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73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DA0A-F0EF-F0B3-63C6-EDA458FE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73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A69E-AE9A-26CC-B5B6-76F24E27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068DD-8C8E-78F1-F95A-79C9025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8D991-93DF-4AC2-2627-E7420617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B72FE-B847-4F4C-9E79-1A5F6B3DF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4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A39A-EA43-68F5-0715-8193B697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E1105-42B9-4343-9D1A-001E981F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A2491-18B3-12C2-9EFA-0FA32D4C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1FCEF-8EBB-A324-E558-5201751F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A9233-F094-5B2E-8171-D5812CD32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565A7-31CB-4352-6052-06106534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AFF20-FA2E-255D-4793-5332B09B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83C7-F369-68DA-D057-77D7AFF7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BC236-062D-5B40-84AF-A3BABCE78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5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DEA-A311-0B12-12FC-F9679191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643D-3FE1-C405-BB1A-D8DACB5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EC38-0D47-2A55-0685-8C59DA3A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7B129-CE49-3E9E-CF1C-F53191DC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A2C8D-B392-CD4D-8E85-D9C7834346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75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E2BEC-27FF-3237-04DD-DBDF829C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340D7-FB9D-F1A1-8229-A4D26A72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0D356-CAA4-DC1A-85E4-B16F1F48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2D73D-C4DF-B546-B785-E7F3EC92E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36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FB97-59DB-FDB9-23FE-B533642E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F26A-78B5-3C94-22A5-F311FD56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BFD3-8540-D6CC-19AE-AB263A07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AD2E-5395-1AE4-F694-FD8879C6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66A1-C544-A8B8-27F0-212893B8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B794E-C6BA-97CE-A69E-73619F8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5BFE5-61C9-8147-993F-57D761493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1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D69B-010E-4E79-613B-734D1932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A400-9682-4E7F-19EB-AA7B3CD98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AA5C3-0633-C301-C8D0-A2FA4257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CDFC-1BCA-AC49-A348-1D2B4147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0C6B-5CFD-484B-A012-F2935621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2D0B6-AEB1-B72D-0780-282C2AE0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95413-481F-6344-AB76-308FDDDFC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7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809D4EF9-D610-EB83-796B-5E7B4506F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52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C47B545-5127-E7FC-1ED3-CBEA885C4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E4676D8-D173-AFAE-1B91-6625F4AD1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170425F-2863-6361-B704-D9EFB3DE1E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6118ADBF-2911-7786-2E86-2D111BD6C1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555B394A-CF9B-DD61-2FEA-E5288F1D9A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6AA982B-EDB4-0342-AEC1-BDF224AC201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6632" name="Group 8">
            <a:extLst>
              <a:ext uri="{FF2B5EF4-FFF2-40B4-BE49-F238E27FC236}">
                <a16:creationId xmlns:a16="http://schemas.microsoft.com/office/drawing/2014/main" id="{BA308FF2-D6FC-4827-921D-3C7BA8BE62C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0"/>
            <a:ext cx="792163" cy="1295400"/>
            <a:chOff x="5136" y="960"/>
            <a:chExt cx="528" cy="864"/>
          </a:xfrm>
        </p:grpSpPr>
        <p:sp>
          <p:nvSpPr>
            <p:cNvPr id="26633" name="Oval 9">
              <a:extLst>
                <a:ext uri="{FF2B5EF4-FFF2-40B4-BE49-F238E27FC236}">
                  <a16:creationId xmlns:a16="http://schemas.microsoft.com/office/drawing/2014/main" id="{472F74D6-F1FA-5E24-79DB-A2D2ECDD4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Oval 10">
              <a:extLst>
                <a:ext uri="{FF2B5EF4-FFF2-40B4-BE49-F238E27FC236}">
                  <a16:creationId xmlns:a16="http://schemas.microsoft.com/office/drawing/2014/main" id="{052D489E-CCED-606E-6AB0-15DA9A97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Oval 11">
              <a:extLst>
                <a:ext uri="{FF2B5EF4-FFF2-40B4-BE49-F238E27FC236}">
                  <a16:creationId xmlns:a16="http://schemas.microsoft.com/office/drawing/2014/main" id="{5E145588-68DD-1F72-D12A-19BC9435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Oval 12">
              <a:extLst>
                <a:ext uri="{FF2B5EF4-FFF2-40B4-BE49-F238E27FC236}">
                  <a16:creationId xmlns:a16="http://schemas.microsoft.com/office/drawing/2014/main" id="{F83D8D92-8D53-E464-AF2A-F2F24B2A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Oval 13">
              <a:extLst>
                <a:ext uri="{FF2B5EF4-FFF2-40B4-BE49-F238E27FC236}">
                  <a16:creationId xmlns:a16="http://schemas.microsoft.com/office/drawing/2014/main" id="{7E00FF4E-E3E9-473D-EEF5-585FAAD4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Oval 14">
              <a:extLst>
                <a:ext uri="{FF2B5EF4-FFF2-40B4-BE49-F238E27FC236}">
                  <a16:creationId xmlns:a16="http://schemas.microsoft.com/office/drawing/2014/main" id="{4CCAAFED-935B-236C-6462-D44C054F2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Oval 15">
              <a:extLst>
                <a:ext uri="{FF2B5EF4-FFF2-40B4-BE49-F238E27FC236}">
                  <a16:creationId xmlns:a16="http://schemas.microsoft.com/office/drawing/2014/main" id="{F865354B-2342-CDCE-F6C8-875E898B8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Oval 16">
              <a:extLst>
                <a:ext uri="{FF2B5EF4-FFF2-40B4-BE49-F238E27FC236}">
                  <a16:creationId xmlns:a16="http://schemas.microsoft.com/office/drawing/2014/main" id="{2CE4C91D-8C72-F81F-7690-F8F2CCE3E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Oval 17">
              <a:extLst>
                <a:ext uri="{FF2B5EF4-FFF2-40B4-BE49-F238E27FC236}">
                  <a16:creationId xmlns:a16="http://schemas.microsoft.com/office/drawing/2014/main" id="{B1437D0B-741E-517B-CBC6-4C22201E1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Oval 18">
              <a:extLst>
                <a:ext uri="{FF2B5EF4-FFF2-40B4-BE49-F238E27FC236}">
                  <a16:creationId xmlns:a16="http://schemas.microsoft.com/office/drawing/2014/main" id="{9A9B0299-9E35-68D0-3BFD-A0535019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Oval 19">
              <a:extLst>
                <a:ext uri="{FF2B5EF4-FFF2-40B4-BE49-F238E27FC236}">
                  <a16:creationId xmlns:a16="http://schemas.microsoft.com/office/drawing/2014/main" id="{381FE444-6B2D-84F5-477B-793A4A55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Oval 20">
              <a:extLst>
                <a:ext uri="{FF2B5EF4-FFF2-40B4-BE49-F238E27FC236}">
                  <a16:creationId xmlns:a16="http://schemas.microsoft.com/office/drawing/2014/main" id="{182414AE-BA45-55A7-E5A4-5C1DA88F5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21">
              <a:extLst>
                <a:ext uri="{FF2B5EF4-FFF2-40B4-BE49-F238E27FC236}">
                  <a16:creationId xmlns:a16="http://schemas.microsoft.com/office/drawing/2014/main" id="{AE3CA8E3-5A6B-EC3F-C580-CF43C50A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Oval 22">
              <a:extLst>
                <a:ext uri="{FF2B5EF4-FFF2-40B4-BE49-F238E27FC236}">
                  <a16:creationId xmlns:a16="http://schemas.microsoft.com/office/drawing/2014/main" id="{D567C7E9-C84B-C2E3-046C-46EAB2BD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Oval 23">
              <a:extLst>
                <a:ext uri="{FF2B5EF4-FFF2-40B4-BE49-F238E27FC236}">
                  <a16:creationId xmlns:a16="http://schemas.microsoft.com/office/drawing/2014/main" id="{9EC50514-1B5D-E341-E0B8-9D840855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Oval 24">
              <a:extLst>
                <a:ext uri="{FF2B5EF4-FFF2-40B4-BE49-F238E27FC236}">
                  <a16:creationId xmlns:a16="http://schemas.microsoft.com/office/drawing/2014/main" id="{1FB475F5-9974-A8B8-00C4-712F5362A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Oval 25">
              <a:extLst>
                <a:ext uri="{FF2B5EF4-FFF2-40B4-BE49-F238E27FC236}">
                  <a16:creationId xmlns:a16="http://schemas.microsoft.com/office/drawing/2014/main" id="{F00C2D87-DB0A-AE49-9185-5DA80659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Oval 26">
              <a:extLst>
                <a:ext uri="{FF2B5EF4-FFF2-40B4-BE49-F238E27FC236}">
                  <a16:creationId xmlns:a16="http://schemas.microsoft.com/office/drawing/2014/main" id="{7A3A9924-316D-6B05-FC2E-C8050205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27">
              <a:extLst>
                <a:ext uri="{FF2B5EF4-FFF2-40B4-BE49-F238E27FC236}">
                  <a16:creationId xmlns:a16="http://schemas.microsoft.com/office/drawing/2014/main" id="{CCA256E2-38BD-C641-CDC3-78BA4CF6D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Oval 28">
              <a:extLst>
                <a:ext uri="{FF2B5EF4-FFF2-40B4-BE49-F238E27FC236}">
                  <a16:creationId xmlns:a16="http://schemas.microsoft.com/office/drawing/2014/main" id="{82DEFC23-AB15-EA0A-2C6C-B866F31AD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Oval 29">
              <a:extLst>
                <a:ext uri="{FF2B5EF4-FFF2-40B4-BE49-F238E27FC236}">
                  <a16:creationId xmlns:a16="http://schemas.microsoft.com/office/drawing/2014/main" id="{8C9384E2-1728-D94E-A05F-D49546107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Oval 30">
              <a:extLst>
                <a:ext uri="{FF2B5EF4-FFF2-40B4-BE49-F238E27FC236}">
                  <a16:creationId xmlns:a16="http://schemas.microsoft.com/office/drawing/2014/main" id="{18A81A56-11B9-8623-0EDA-D13B6A22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Oval 31">
              <a:extLst>
                <a:ext uri="{FF2B5EF4-FFF2-40B4-BE49-F238E27FC236}">
                  <a16:creationId xmlns:a16="http://schemas.microsoft.com/office/drawing/2014/main" id="{BE1E5EB9-2720-B2A9-7D05-6874EC45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Oval 32">
              <a:extLst>
                <a:ext uri="{FF2B5EF4-FFF2-40B4-BE49-F238E27FC236}">
                  <a16:creationId xmlns:a16="http://schemas.microsoft.com/office/drawing/2014/main" id="{7A34FE45-6D46-8855-4BE1-94AA33E6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Oval 33">
              <a:extLst>
                <a:ext uri="{FF2B5EF4-FFF2-40B4-BE49-F238E27FC236}">
                  <a16:creationId xmlns:a16="http://schemas.microsoft.com/office/drawing/2014/main" id="{14D228D0-9B31-FC62-DB91-305CB76D5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Oval 34">
              <a:extLst>
                <a:ext uri="{FF2B5EF4-FFF2-40B4-BE49-F238E27FC236}">
                  <a16:creationId xmlns:a16="http://schemas.microsoft.com/office/drawing/2014/main" id="{FE359E7E-65CA-0689-6EBA-23A0742EC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Oval 35">
              <a:extLst>
                <a:ext uri="{FF2B5EF4-FFF2-40B4-BE49-F238E27FC236}">
                  <a16:creationId xmlns:a16="http://schemas.microsoft.com/office/drawing/2014/main" id="{6DF7349F-171A-6DE8-4C57-C2472858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Oval 36">
              <a:extLst>
                <a:ext uri="{FF2B5EF4-FFF2-40B4-BE49-F238E27FC236}">
                  <a16:creationId xmlns:a16="http://schemas.microsoft.com/office/drawing/2014/main" id="{0F15A92A-62DA-0957-9632-37EEB554A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37">
              <a:extLst>
                <a:ext uri="{FF2B5EF4-FFF2-40B4-BE49-F238E27FC236}">
                  <a16:creationId xmlns:a16="http://schemas.microsoft.com/office/drawing/2014/main" id="{A1802425-EAC1-404E-090D-219A32F2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38">
              <a:extLst>
                <a:ext uri="{FF2B5EF4-FFF2-40B4-BE49-F238E27FC236}">
                  <a16:creationId xmlns:a16="http://schemas.microsoft.com/office/drawing/2014/main" id="{54D3F916-0C43-56C0-1379-91E988F6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Oval 39">
              <a:extLst>
                <a:ext uri="{FF2B5EF4-FFF2-40B4-BE49-F238E27FC236}">
                  <a16:creationId xmlns:a16="http://schemas.microsoft.com/office/drawing/2014/main" id="{184AA298-1460-F713-ECDF-0CC2AA39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2CFB6C-8C64-E387-5288-6B42724684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dirty="0"/>
              <a:t>Deep Learning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04AD6C7-24F5-7898-383C-A5C91A439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3076576"/>
            <a:ext cx="6248400" cy="2362200"/>
          </a:xfrm>
        </p:spPr>
        <p:txBody>
          <a:bodyPr/>
          <a:lstStyle/>
          <a:p>
            <a:r>
              <a:rPr lang="en-IN" sz="44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alt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endParaRPr lang="en-US" altLang="en-US" dirty="0"/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Shreyanth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F2E48C4-E50A-4A54-DD77-555DDA8F8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en-US"/>
              <a:t>Types of</a:t>
            </a:r>
            <a:r>
              <a:rPr lang="en-US" altLang="en-US" sz="3100"/>
              <a:t> </a:t>
            </a:r>
            <a:r>
              <a:rPr lang="en-US" altLang="en-US"/>
              <a:t>connectivity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1D83502A-C5F9-1D2C-B439-808843490F7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2413" y="1600200"/>
            <a:ext cx="4824412" cy="5257800"/>
          </a:xfrm>
        </p:spPr>
        <p:txBody>
          <a:bodyPr/>
          <a:lstStyle/>
          <a:p>
            <a:r>
              <a:rPr lang="en-US" altLang="en-US" sz="2600"/>
              <a:t>Feedforward networks</a:t>
            </a:r>
          </a:p>
          <a:p>
            <a:pPr lvl="1"/>
            <a:r>
              <a:rPr lang="en-US" altLang="en-US" sz="2200"/>
              <a:t>These compute a series of transformations</a:t>
            </a:r>
          </a:p>
          <a:p>
            <a:pPr lvl="1"/>
            <a:r>
              <a:rPr lang="en-US" altLang="en-US" sz="2200"/>
              <a:t>Typically, the first layer is the input and the last layer is the output.</a:t>
            </a:r>
          </a:p>
          <a:p>
            <a:r>
              <a:rPr lang="en-US" altLang="en-US" sz="2600"/>
              <a:t>Recurrent networks</a:t>
            </a:r>
          </a:p>
          <a:p>
            <a:pPr lvl="1"/>
            <a:r>
              <a:rPr lang="en-US" altLang="en-US" sz="2200"/>
              <a:t>These have directed cycles in their connection graph. They can have complicated dynamics.</a:t>
            </a:r>
          </a:p>
          <a:p>
            <a:pPr lvl="1"/>
            <a:r>
              <a:rPr lang="en-US" altLang="en-US" sz="2200"/>
              <a:t>More biologically realistic. </a:t>
            </a:r>
          </a:p>
          <a:p>
            <a:pPr>
              <a:buFont typeface="Wingdings" pitchFamily="2" charset="2"/>
              <a:buNone/>
            </a:pPr>
            <a:endParaRPr lang="en-US" altLang="en-US" sz="2600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C30CC198-87B0-CB99-9E16-A15264A8721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 flipH="1">
            <a:off x="8359775" y="1557338"/>
            <a:ext cx="533400" cy="4525962"/>
          </a:xfrm>
        </p:spPr>
        <p:txBody>
          <a:bodyPr/>
          <a:lstStyle/>
          <a:p>
            <a:endParaRPr lang="en-US" altLang="en-US" sz="2600"/>
          </a:p>
        </p:txBody>
      </p:sp>
      <p:sp>
        <p:nvSpPr>
          <p:cNvPr id="156677" name="Oval 10">
            <a:extLst>
              <a:ext uri="{FF2B5EF4-FFF2-40B4-BE49-F238E27FC236}">
                <a16:creationId xmlns:a16="http://schemas.microsoft.com/office/drawing/2014/main" id="{204551A4-C4B1-5C0F-7DD8-B6E8436F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55733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78" name="Oval 11">
            <a:extLst>
              <a:ext uri="{FF2B5EF4-FFF2-40B4-BE49-F238E27FC236}">
                <a16:creationId xmlns:a16="http://schemas.microsoft.com/office/drawing/2014/main" id="{34AFDD45-6BE6-159C-56CD-E01CC9DA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55733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79" name="Line 21">
            <a:extLst>
              <a:ext uri="{FF2B5EF4-FFF2-40B4-BE49-F238E27FC236}">
                <a16:creationId xmlns:a16="http://schemas.microsoft.com/office/drawing/2014/main" id="{5EEAA0DA-21D3-CEA6-2EAC-5058C2D438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1773238"/>
            <a:ext cx="2873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Line 22">
            <a:extLst>
              <a:ext uri="{FF2B5EF4-FFF2-40B4-BE49-F238E27FC236}">
                <a16:creationId xmlns:a16="http://schemas.microsoft.com/office/drawing/2014/main" id="{FEFA8B25-1EF0-89D0-A118-454691E2D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1773238"/>
            <a:ext cx="2873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1" name="Line 31">
            <a:extLst>
              <a:ext uri="{FF2B5EF4-FFF2-40B4-BE49-F238E27FC236}">
                <a16:creationId xmlns:a16="http://schemas.microsoft.com/office/drawing/2014/main" id="{D59C8068-D1B5-7E19-70A9-2AD84A1B4B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8125" y="1773238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2" name="Line 32">
            <a:extLst>
              <a:ext uri="{FF2B5EF4-FFF2-40B4-BE49-F238E27FC236}">
                <a16:creationId xmlns:a16="http://schemas.microsoft.com/office/drawing/2014/main" id="{302C4D8D-0C29-7E06-C130-BF7DA52A7C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1773238"/>
            <a:ext cx="287338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37">
            <a:extLst>
              <a:ext uri="{FF2B5EF4-FFF2-40B4-BE49-F238E27FC236}">
                <a16:creationId xmlns:a16="http://schemas.microsoft.com/office/drawing/2014/main" id="{5A432489-688C-30B5-BB07-FBEB0ACFC0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7763" y="1771650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Line 39">
            <a:extLst>
              <a:ext uri="{FF2B5EF4-FFF2-40B4-BE49-F238E27FC236}">
                <a16:creationId xmlns:a16="http://schemas.microsoft.com/office/drawing/2014/main" id="{906384C2-AE70-C044-D662-9B5DB0EEBE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6688" y="1844675"/>
            <a:ext cx="1587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5" name="Line 40">
            <a:extLst>
              <a:ext uri="{FF2B5EF4-FFF2-40B4-BE49-F238E27FC236}">
                <a16:creationId xmlns:a16="http://schemas.microsoft.com/office/drawing/2014/main" id="{D2FB40B1-7EEF-4416-1BB4-DC9276088F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4888" y="184467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44">
            <a:extLst>
              <a:ext uri="{FF2B5EF4-FFF2-40B4-BE49-F238E27FC236}">
                <a16:creationId xmlns:a16="http://schemas.microsoft.com/office/drawing/2014/main" id="{076AE01D-761F-8EAC-A577-991EAAAA0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324100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3333CC"/>
                </a:solidFill>
              </a:rPr>
              <a:t>hidden units</a:t>
            </a:r>
          </a:p>
        </p:txBody>
      </p:sp>
      <p:sp>
        <p:nvSpPr>
          <p:cNvPr id="156687" name="Text Box 45">
            <a:extLst>
              <a:ext uri="{FF2B5EF4-FFF2-40B4-BE49-F238E27FC236}">
                <a16:creationId xmlns:a16="http://schemas.microsoft.com/office/drawing/2014/main" id="{A4FA0E3F-79B7-6222-1413-6DC3D5E59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412875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3333CC"/>
                </a:solidFill>
              </a:rPr>
              <a:t>output units</a:t>
            </a:r>
          </a:p>
        </p:txBody>
      </p:sp>
      <p:sp>
        <p:nvSpPr>
          <p:cNvPr id="156688" name="Oval 46">
            <a:extLst>
              <a:ext uri="{FF2B5EF4-FFF2-40B4-BE49-F238E27FC236}">
                <a16:creationId xmlns:a16="http://schemas.microsoft.com/office/drawing/2014/main" id="{AAA40490-E922-54A7-3D53-68CA7218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44157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89" name="Oval 47">
            <a:extLst>
              <a:ext uri="{FF2B5EF4-FFF2-40B4-BE49-F238E27FC236}">
                <a16:creationId xmlns:a16="http://schemas.microsoft.com/office/drawing/2014/main" id="{26506228-32CF-24DD-A65F-1C8FE48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44157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90" name="Oval 48">
            <a:extLst>
              <a:ext uri="{FF2B5EF4-FFF2-40B4-BE49-F238E27FC236}">
                <a16:creationId xmlns:a16="http://schemas.microsoft.com/office/drawing/2014/main" id="{D4C4EFC0-B4F3-DDDC-F67C-805BD620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378200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91" name="Oval 49">
            <a:extLst>
              <a:ext uri="{FF2B5EF4-FFF2-40B4-BE49-F238E27FC236}">
                <a16:creationId xmlns:a16="http://schemas.microsoft.com/office/drawing/2014/main" id="{3CF23A15-7BF5-A72A-9A6F-F74FA5A67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378200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92" name="Oval 50">
            <a:extLst>
              <a:ext uri="{FF2B5EF4-FFF2-40B4-BE49-F238E27FC236}">
                <a16:creationId xmlns:a16="http://schemas.microsoft.com/office/drawing/2014/main" id="{7E23C3AF-EEFC-CBF2-A86F-FE723FB1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378200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93" name="Oval 51">
            <a:extLst>
              <a:ext uri="{FF2B5EF4-FFF2-40B4-BE49-F238E27FC236}">
                <a16:creationId xmlns:a16="http://schemas.microsoft.com/office/drawing/2014/main" id="{58F234AB-2350-D578-800A-CBABE3EF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44157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94" name="Oval 52">
            <a:extLst>
              <a:ext uri="{FF2B5EF4-FFF2-40B4-BE49-F238E27FC236}">
                <a16:creationId xmlns:a16="http://schemas.microsoft.com/office/drawing/2014/main" id="{ECA2D7B2-C536-BDA0-F307-6CF1E54D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42093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695" name="Line 53">
            <a:extLst>
              <a:ext uri="{FF2B5EF4-FFF2-40B4-BE49-F238E27FC236}">
                <a16:creationId xmlns:a16="http://schemas.microsoft.com/office/drawing/2014/main" id="{56900B61-9369-3AA3-B78F-80BC56B59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8988" y="2709863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6" name="Line 54">
            <a:extLst>
              <a:ext uri="{FF2B5EF4-FFF2-40B4-BE49-F238E27FC236}">
                <a16:creationId xmlns:a16="http://schemas.microsoft.com/office/drawing/2014/main" id="{CAEC3209-1365-7BE6-4E78-54BE4AE818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2709863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7" name="Line 55">
            <a:extLst>
              <a:ext uri="{FF2B5EF4-FFF2-40B4-BE49-F238E27FC236}">
                <a16:creationId xmlns:a16="http://schemas.microsoft.com/office/drawing/2014/main" id="{E83553EC-0DA9-3F07-E183-099EA4AD3F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6688" y="2708275"/>
            <a:ext cx="2174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8" name="Line 56">
            <a:extLst>
              <a:ext uri="{FF2B5EF4-FFF2-40B4-BE49-F238E27FC236}">
                <a16:creationId xmlns:a16="http://schemas.microsoft.com/office/drawing/2014/main" id="{44B7F0F0-F68D-A082-8058-1202D72627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4888" y="2708275"/>
            <a:ext cx="2174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9" name="Line 57">
            <a:extLst>
              <a:ext uri="{FF2B5EF4-FFF2-40B4-BE49-F238E27FC236}">
                <a16:creationId xmlns:a16="http://schemas.microsoft.com/office/drawing/2014/main" id="{0FCC1D1B-DA47-300D-CD2B-72D9778B2A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2708275"/>
            <a:ext cx="50323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0" name="Line 58">
            <a:extLst>
              <a:ext uri="{FF2B5EF4-FFF2-40B4-BE49-F238E27FC236}">
                <a16:creationId xmlns:a16="http://schemas.microsoft.com/office/drawing/2014/main" id="{115673B7-A48A-5299-0603-4B07E4190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24525" y="2708275"/>
            <a:ext cx="50323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1" name="Line 59">
            <a:extLst>
              <a:ext uri="{FF2B5EF4-FFF2-40B4-BE49-F238E27FC236}">
                <a16:creationId xmlns:a16="http://schemas.microsoft.com/office/drawing/2014/main" id="{7499CE9F-19D5-263B-3881-C2A255EAAE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1500" y="2708275"/>
            <a:ext cx="21748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2" name="Line 60">
            <a:extLst>
              <a:ext uri="{FF2B5EF4-FFF2-40B4-BE49-F238E27FC236}">
                <a16:creationId xmlns:a16="http://schemas.microsoft.com/office/drawing/2014/main" id="{9894A53F-B693-B967-1E7A-BB398FF83D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2709863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3" name="Line 61">
            <a:extLst>
              <a:ext uri="{FF2B5EF4-FFF2-40B4-BE49-F238E27FC236}">
                <a16:creationId xmlns:a16="http://schemas.microsoft.com/office/drawing/2014/main" id="{D1AB82E4-0B47-3D64-4770-EC7B49FB8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25" y="2708275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4" name="Oval 62">
            <a:extLst>
              <a:ext uri="{FF2B5EF4-FFF2-40B4-BE49-F238E27FC236}">
                <a16:creationId xmlns:a16="http://schemas.microsoft.com/office/drawing/2014/main" id="{42558E05-8ECE-9D1D-FD52-26473126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033963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705" name="Oval 63">
            <a:extLst>
              <a:ext uri="{FF2B5EF4-FFF2-40B4-BE49-F238E27FC236}">
                <a16:creationId xmlns:a16="http://schemas.microsoft.com/office/drawing/2014/main" id="{3EA86CC3-C9E8-C95A-9963-401FEF32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033963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706" name="Oval 64">
            <a:extLst>
              <a:ext uri="{FF2B5EF4-FFF2-40B4-BE49-F238E27FC236}">
                <a16:creationId xmlns:a16="http://schemas.microsoft.com/office/drawing/2014/main" id="{CF859FF9-ACF9-81BF-8C14-DB4D2B238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97058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707" name="Oval 65">
            <a:extLst>
              <a:ext uri="{FF2B5EF4-FFF2-40B4-BE49-F238E27FC236}">
                <a16:creationId xmlns:a16="http://schemas.microsoft.com/office/drawing/2014/main" id="{266BB795-A670-36DC-858A-94CCA4D2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97058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708" name="Oval 66">
            <a:extLst>
              <a:ext uri="{FF2B5EF4-FFF2-40B4-BE49-F238E27FC236}">
                <a16:creationId xmlns:a16="http://schemas.microsoft.com/office/drawing/2014/main" id="{CA98C18F-1727-D955-594B-9B60B578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97058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709" name="Oval 67">
            <a:extLst>
              <a:ext uri="{FF2B5EF4-FFF2-40B4-BE49-F238E27FC236}">
                <a16:creationId xmlns:a16="http://schemas.microsoft.com/office/drawing/2014/main" id="{28ACEFEA-DB15-14CE-36D8-A4957F3D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033963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710" name="Oval 68">
            <a:extLst>
              <a:ext uri="{FF2B5EF4-FFF2-40B4-BE49-F238E27FC236}">
                <a16:creationId xmlns:a16="http://schemas.microsoft.com/office/drawing/2014/main" id="{885F1597-A053-7B05-CACF-17F46B68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013325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2800"/>
          </a:p>
        </p:txBody>
      </p:sp>
      <p:sp>
        <p:nvSpPr>
          <p:cNvPr id="156711" name="Line 69">
            <a:extLst>
              <a:ext uri="{FF2B5EF4-FFF2-40B4-BE49-F238E27FC236}">
                <a16:creationId xmlns:a16="http://schemas.microsoft.com/office/drawing/2014/main" id="{21F4D8DB-9180-1056-CAA6-FB0947BBC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5302250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2" name="Line 70">
            <a:extLst>
              <a:ext uri="{FF2B5EF4-FFF2-40B4-BE49-F238E27FC236}">
                <a16:creationId xmlns:a16="http://schemas.microsoft.com/office/drawing/2014/main" id="{FEA689FC-893D-7DB5-B6F3-77E05A2C9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5302250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3" name="Line 71">
            <a:extLst>
              <a:ext uri="{FF2B5EF4-FFF2-40B4-BE49-F238E27FC236}">
                <a16:creationId xmlns:a16="http://schemas.microsoft.com/office/drawing/2014/main" id="{8D45B9A6-F2C3-0ECF-F318-2171FDA9BB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8125" y="5300663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4" name="Line 72">
            <a:extLst>
              <a:ext uri="{FF2B5EF4-FFF2-40B4-BE49-F238E27FC236}">
                <a16:creationId xmlns:a16="http://schemas.microsoft.com/office/drawing/2014/main" id="{56BAE14F-FF46-E4E1-206F-349B59F5D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5300663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5" name="Line 73">
            <a:extLst>
              <a:ext uri="{FF2B5EF4-FFF2-40B4-BE49-F238E27FC236}">
                <a16:creationId xmlns:a16="http://schemas.microsoft.com/office/drawing/2014/main" id="{55BC26A8-AFFA-1BA3-8A56-B1708974D9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7763" y="5300663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6" name="Line 74">
            <a:extLst>
              <a:ext uri="{FF2B5EF4-FFF2-40B4-BE49-F238E27FC236}">
                <a16:creationId xmlns:a16="http://schemas.microsoft.com/office/drawing/2014/main" id="{8B5B94FA-CED7-6A50-8E9D-F00645E701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5963" y="5300663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7" name="Line 75">
            <a:extLst>
              <a:ext uri="{FF2B5EF4-FFF2-40B4-BE49-F238E27FC236}">
                <a16:creationId xmlns:a16="http://schemas.microsoft.com/office/drawing/2014/main" id="{FACA9DBC-585F-12C4-7B98-8776B1DC46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22938" y="5300663"/>
            <a:ext cx="21748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8" name="Line 76">
            <a:extLst>
              <a:ext uri="{FF2B5EF4-FFF2-40B4-BE49-F238E27FC236}">
                <a16:creationId xmlns:a16="http://schemas.microsoft.com/office/drawing/2014/main" id="{9322373C-9C4C-2DDB-099E-C245F9ECF0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25" y="5302250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9" name="Line 77">
            <a:extLst>
              <a:ext uri="{FF2B5EF4-FFF2-40B4-BE49-F238E27FC236}">
                <a16:creationId xmlns:a16="http://schemas.microsoft.com/office/drawing/2014/main" id="{D4B1D381-D967-E5F3-87E9-C14671318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530066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6720" name="AutoShape 78">
            <a:extLst>
              <a:ext uri="{FF2B5EF4-FFF2-40B4-BE49-F238E27FC236}">
                <a16:creationId xmlns:a16="http://schemas.microsoft.com/office/drawing/2014/main" id="{E393B43C-9F8E-6FFF-A6F2-73FC575197AA}"/>
              </a:ext>
            </a:extLst>
          </p:cNvPr>
          <p:cNvCxnSpPr>
            <a:cxnSpLocks noChangeShapeType="1"/>
            <a:stCxn id="156710" idx="0"/>
            <a:endCxn id="156709" idx="0"/>
          </p:cNvCxnSpPr>
          <p:nvPr/>
        </p:nvCxnSpPr>
        <p:spPr bwMode="auto">
          <a:xfrm rot="5400000" flipV="1">
            <a:off x="5918994" y="4807744"/>
            <a:ext cx="20638" cy="431800"/>
          </a:xfrm>
          <a:prstGeom prst="curvedConnector3">
            <a:avLst>
              <a:gd name="adj1" fmla="val -20384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21" name="AutoShape 80">
            <a:extLst>
              <a:ext uri="{FF2B5EF4-FFF2-40B4-BE49-F238E27FC236}">
                <a16:creationId xmlns:a16="http://schemas.microsoft.com/office/drawing/2014/main" id="{407CEEBA-5348-C910-DA8B-485EE7BFFD04}"/>
              </a:ext>
            </a:extLst>
          </p:cNvPr>
          <p:cNvCxnSpPr>
            <a:cxnSpLocks noChangeShapeType="1"/>
            <a:stCxn id="156709" idx="6"/>
            <a:endCxn id="156704" idx="1"/>
          </p:cNvCxnSpPr>
          <p:nvPr/>
        </p:nvCxnSpPr>
        <p:spPr bwMode="auto">
          <a:xfrm flipV="1">
            <a:off x="6278563" y="5073650"/>
            <a:ext cx="204787" cy="93663"/>
          </a:xfrm>
          <a:prstGeom prst="curvedConnector4">
            <a:avLst>
              <a:gd name="adj1" fmla="val 40310"/>
              <a:gd name="adj2" fmla="val 386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22" name="AutoShape 81">
            <a:extLst>
              <a:ext uri="{FF2B5EF4-FFF2-40B4-BE49-F238E27FC236}">
                <a16:creationId xmlns:a16="http://schemas.microsoft.com/office/drawing/2014/main" id="{89DD6652-FFBB-C946-94BC-1C026A049FF7}"/>
              </a:ext>
            </a:extLst>
          </p:cNvPr>
          <p:cNvCxnSpPr>
            <a:cxnSpLocks noChangeShapeType="1"/>
            <a:stCxn id="156710" idx="1"/>
            <a:endCxn id="156704" idx="0"/>
          </p:cNvCxnSpPr>
          <p:nvPr/>
        </p:nvCxnSpPr>
        <p:spPr bwMode="auto">
          <a:xfrm rot="-5400000">
            <a:off x="6088857" y="4564856"/>
            <a:ext cx="19050" cy="957263"/>
          </a:xfrm>
          <a:prstGeom prst="curvedConnector3">
            <a:avLst>
              <a:gd name="adj1" fmla="val 4141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23" name="AutoShape 83">
            <a:extLst>
              <a:ext uri="{FF2B5EF4-FFF2-40B4-BE49-F238E27FC236}">
                <a16:creationId xmlns:a16="http://schemas.microsoft.com/office/drawing/2014/main" id="{69CFEEF2-CA61-F19C-B38D-E286E6B8FF12}"/>
              </a:ext>
            </a:extLst>
          </p:cNvPr>
          <p:cNvCxnSpPr>
            <a:cxnSpLocks noChangeShapeType="1"/>
            <a:stCxn id="156709" idx="2"/>
            <a:endCxn id="156710" idx="7"/>
          </p:cNvCxnSpPr>
          <p:nvPr/>
        </p:nvCxnSpPr>
        <p:spPr bwMode="auto">
          <a:xfrm rot="10800000">
            <a:off x="5807075" y="5053013"/>
            <a:ext cx="204788" cy="114300"/>
          </a:xfrm>
          <a:prstGeom prst="curvedConnector4">
            <a:avLst>
              <a:gd name="adj1" fmla="val 40310"/>
              <a:gd name="adj2" fmla="val 28472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24" name="AutoShape 84">
            <a:extLst>
              <a:ext uri="{FF2B5EF4-FFF2-40B4-BE49-F238E27FC236}">
                <a16:creationId xmlns:a16="http://schemas.microsoft.com/office/drawing/2014/main" id="{5C02ED3F-E923-1D1A-9F1A-9A174A10B39C}"/>
              </a:ext>
            </a:extLst>
          </p:cNvPr>
          <p:cNvCxnSpPr>
            <a:cxnSpLocks noChangeShapeType="1"/>
            <a:stCxn id="156704" idx="6"/>
            <a:endCxn id="156705" idx="1"/>
          </p:cNvCxnSpPr>
          <p:nvPr/>
        </p:nvCxnSpPr>
        <p:spPr bwMode="auto">
          <a:xfrm flipV="1">
            <a:off x="6710363" y="5073650"/>
            <a:ext cx="204787" cy="93663"/>
          </a:xfrm>
          <a:prstGeom prst="curvedConnector4">
            <a:avLst>
              <a:gd name="adj1" fmla="val 40310"/>
              <a:gd name="adj2" fmla="val 306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725" name="Text Box 85">
            <a:extLst>
              <a:ext uri="{FF2B5EF4-FFF2-40B4-BE49-F238E27FC236}">
                <a16:creationId xmlns:a16="http://schemas.microsoft.com/office/drawing/2014/main" id="{6E9F31B1-ADC6-9D34-AAE4-E8AB47B8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3259138"/>
            <a:ext cx="217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3333CC"/>
                </a:solidFill>
              </a:rPr>
              <a:t>input units</a:t>
            </a:r>
          </a:p>
        </p:txBody>
      </p:sp>
      <p:cxnSp>
        <p:nvCxnSpPr>
          <p:cNvPr id="156726" name="AutoShape 87">
            <a:extLst>
              <a:ext uri="{FF2B5EF4-FFF2-40B4-BE49-F238E27FC236}">
                <a16:creationId xmlns:a16="http://schemas.microsoft.com/office/drawing/2014/main" id="{CB8B2B22-F374-8C03-94D1-29D70576B883}"/>
              </a:ext>
            </a:extLst>
          </p:cNvPr>
          <p:cNvCxnSpPr>
            <a:cxnSpLocks noChangeShapeType="1"/>
            <a:stCxn id="156705" idx="0"/>
            <a:endCxn id="156709" idx="7"/>
          </p:cNvCxnSpPr>
          <p:nvPr/>
        </p:nvCxnSpPr>
        <p:spPr bwMode="auto">
          <a:xfrm rot="-5400000" flipH="1" flipV="1">
            <a:off x="6604000" y="4668838"/>
            <a:ext cx="39687" cy="769938"/>
          </a:xfrm>
          <a:prstGeom prst="curvedConnector3">
            <a:avLst>
              <a:gd name="adj1" fmla="val -192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36425F3-24A1-6B3F-38FE-9D62185E1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Different Network Topologies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008080F-9E8D-C1A5-F74D-47AE6BF09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6262"/>
            <a:ext cx="8229600" cy="5173663"/>
          </a:xfrm>
          <a:solidFill>
            <a:schemeClr val="bg1"/>
          </a:solidFill>
        </p:spPr>
        <p:txBody>
          <a:bodyPr/>
          <a:lstStyle/>
          <a:p>
            <a:r>
              <a:rPr lang="en-AU" altLang="en-US" dirty="0">
                <a:solidFill>
                  <a:srgbClr val="FF0000"/>
                </a:solidFill>
              </a:rPr>
              <a:t>Single layer feed-forward networks</a:t>
            </a:r>
          </a:p>
          <a:p>
            <a:pPr lvl="1"/>
            <a:r>
              <a:rPr lang="en-AU" altLang="en-US" dirty="0"/>
              <a:t>Input layer projecting into the output layer</a:t>
            </a:r>
          </a:p>
          <a:p>
            <a:pPr lvl="1"/>
            <a:endParaRPr lang="en-AU" altLang="en-US" dirty="0"/>
          </a:p>
          <a:p>
            <a:pPr lvl="1"/>
            <a:endParaRPr lang="en-AU" altLang="en-US" dirty="0"/>
          </a:p>
        </p:txBody>
      </p:sp>
      <p:sp>
        <p:nvSpPr>
          <p:cNvPr id="157723" name="Text Box 27">
            <a:extLst>
              <a:ext uri="{FF2B5EF4-FFF2-40B4-BE49-F238E27FC236}">
                <a16:creationId xmlns:a16="http://schemas.microsoft.com/office/drawing/2014/main" id="{0FB8A349-8C5A-3183-D991-35187137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413" y="3017837"/>
            <a:ext cx="1722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Single layer </a:t>
            </a:r>
          </a:p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network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FDBB1E-5BD3-E7A3-0F53-6C59CE1A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413" y="2590800"/>
            <a:ext cx="5660651" cy="352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C0879B-35C1-13AE-C5B7-46525C07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77" y="4015212"/>
            <a:ext cx="2460406" cy="2115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1E3F2074-9B13-48F6-A079-B4FB3547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100"/>
              <a:t>Different Network Topologies</a:t>
            </a:r>
            <a:endParaRPr lang="en-US" altLang="en-US" sz="3100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126552C1-EFE1-47A6-67FF-9131B19F5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solidFill>
                  <a:srgbClr val="FF0000"/>
                </a:solidFill>
              </a:rPr>
              <a:t>Multi-layer feed-forward networks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61796" name="Picture 4">
            <a:extLst>
              <a:ext uri="{FF2B5EF4-FFF2-40B4-BE49-F238E27FC236}">
                <a16:creationId xmlns:a16="http://schemas.microsoft.com/office/drawing/2014/main" id="{2EDA6D78-3AA0-1AE2-E0DD-38872D2A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092325"/>
            <a:ext cx="702627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Text Box 5">
            <a:extLst>
              <a:ext uri="{FF2B5EF4-FFF2-40B4-BE49-F238E27FC236}">
                <a16:creationId xmlns:a16="http://schemas.microsoft.com/office/drawing/2014/main" id="{8E7AF1F7-4366-24BC-6835-3C4E348B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altLang="en-US" sz="2400">
                <a:latin typeface="Times New Roman" panose="02020603050405020304" pitchFamily="18" charset="0"/>
              </a:rPr>
              <a:t>  </a:t>
            </a:r>
            <a:r>
              <a:rPr lang="en-AU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Input        	         Hidden   			Output </a:t>
            </a:r>
          </a:p>
          <a:p>
            <a:pPr eaLnBrk="0" hangingPunct="0"/>
            <a:r>
              <a:rPr lang="en-AU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layer       	         layers       		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2DB723B-511F-3C1A-EA0B-E0FFDCC14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5590280-2477-9918-C61B-8DD5A6BA4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Initialize the weights (w</a:t>
            </a:r>
            <a:r>
              <a:rPr lang="en-US" altLang="en-US" baseline="-25000"/>
              <a:t>0</a:t>
            </a:r>
            <a:r>
              <a:rPr lang="en-US" altLang="en-US"/>
              <a:t>, w</a:t>
            </a:r>
            <a:r>
              <a:rPr lang="en-US" altLang="en-US" baseline="-25000"/>
              <a:t>1</a:t>
            </a:r>
            <a:r>
              <a:rPr lang="en-US" altLang="en-US"/>
              <a:t>, …, w</a:t>
            </a:r>
            <a:r>
              <a:rPr lang="en-US" altLang="en-US" baseline="-25000"/>
              <a:t>k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r>
              <a:rPr lang="en-US" altLang="en-US"/>
              <a:t>Adjust the weights in such a way that the output of ANN is consistent with class labels of training examples</a:t>
            </a:r>
          </a:p>
          <a:p>
            <a:pPr lvl="1"/>
            <a:r>
              <a:rPr lang="en-US" altLang="en-US"/>
              <a:t>Error function: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Find the weights w</a:t>
            </a:r>
            <a:r>
              <a:rPr lang="en-US" altLang="en-US" baseline="-25000"/>
              <a:t>i</a:t>
            </a:r>
            <a:r>
              <a:rPr lang="en-US" altLang="en-US"/>
              <a:t>’s that minimize the above error function</a:t>
            </a:r>
          </a:p>
          <a:p>
            <a:pPr lvl="2"/>
            <a:r>
              <a:rPr lang="en-US" altLang="en-US"/>
              <a:t> e.g., gradient descent, backpropagation algorithm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0227D7BD-29C5-CD6D-414B-A84133C8853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43400" y="3429000"/>
          <a:ext cx="33162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8483600" progId="Equation.3">
                  <p:embed/>
                </p:oleObj>
              </mc:Choice>
              <mc:Fallback>
                <p:oleObj name="Equation" r:id="rId2" imgW="33058100" imgH="848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33162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3A9CB3A7-6C05-1DC8-7894-6065EAC01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Optimizing concave/convex function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4606B362-ADCB-A6A9-C645-0E7F15AAC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50938"/>
            <a:ext cx="8839200" cy="5173662"/>
          </a:xfrm>
        </p:spPr>
        <p:txBody>
          <a:bodyPr/>
          <a:lstStyle/>
          <a:p>
            <a:r>
              <a:rPr lang="en-US" altLang="en-US"/>
              <a:t>Maximum of a concave function = minimum of a convex function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solidFill>
                  <a:srgbClr val="CC0000"/>
                </a:solidFill>
              </a:rPr>
              <a:t>Gradient ascent (concave) / Gradient descent (convex)</a:t>
            </a:r>
          </a:p>
        </p:txBody>
      </p:sp>
      <p:pic>
        <p:nvPicPr>
          <p:cNvPr id="166917" name="Picture 5">
            <a:extLst>
              <a:ext uri="{FF2B5EF4-FFF2-40B4-BE49-F238E27FC236}">
                <a16:creationId xmlns:a16="http://schemas.microsoft.com/office/drawing/2014/main" id="{310C8B6A-4287-91D9-47D7-C12C5759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067800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8" name="Text Box 6">
            <a:extLst>
              <a:ext uri="{FF2B5EF4-FFF2-40B4-BE49-F238E27FC236}">
                <a16:creationId xmlns:a16="http://schemas.microsoft.com/office/drawing/2014/main" id="{C11D4844-B2A0-806B-07F5-66FAA401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48400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Gradient ascent rule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F583B85-5485-F79B-D447-2C24AA572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D8AAD25-165F-B219-79A7-7B534B745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5781" name="Picture 5">
            <a:extLst>
              <a:ext uri="{FF2B5EF4-FFF2-40B4-BE49-F238E27FC236}">
                <a16:creationId xmlns:a16="http://schemas.microsoft.com/office/drawing/2014/main" id="{0CFAB91A-67CF-D07A-13C8-159A550EC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 bwMode="auto">
          <a:xfrm>
            <a:off x="457200" y="796131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217CF13-F9C8-CA0C-41EC-C3296E62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AE28225-C7E7-D2EE-1D7B-AB91B0FA7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3668" name="Picture 4">
            <a:extLst>
              <a:ext uri="{FF2B5EF4-FFF2-40B4-BE49-F238E27FC236}">
                <a16:creationId xmlns:a16="http://schemas.microsoft.com/office/drawing/2014/main" id="{D956516A-DA7C-28A9-0D89-4DD3047DC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8"/>
          <a:stretch/>
        </p:blipFill>
        <p:spPr bwMode="auto">
          <a:xfrm>
            <a:off x="609600" y="11049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72AD4A1-95F0-49AB-D37B-6564C2733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9FAA3CC-2E56-FB00-B644-1FE852D1B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4692" name="Picture 4">
            <a:extLst>
              <a:ext uri="{FF2B5EF4-FFF2-40B4-BE49-F238E27FC236}">
                <a16:creationId xmlns:a16="http://schemas.microsoft.com/office/drawing/2014/main" id="{FBC30A48-AF2F-B989-A5E9-10651471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75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21EA1C8-E0A0-BD99-CCDB-CB0BD2413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FC4E6DC-9C95-ECFD-04A1-A4C722545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9ABA4CD3-3759-D5EB-D0E1-4E862ECC2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 bwMode="auto">
          <a:xfrm>
            <a:off x="381000" y="228601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>
            <a:extLst>
              <a:ext uri="{FF2B5EF4-FFF2-40B4-BE49-F238E27FC236}">
                <a16:creationId xmlns:a16="http://schemas.microsoft.com/office/drawing/2014/main" id="{8A0C59E2-A50F-8E7B-07BA-E50341600A08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5715" name="Footer Placeholder 4">
            <a:extLst>
              <a:ext uri="{FF2B5EF4-FFF2-40B4-BE49-F238E27FC236}">
                <a16:creationId xmlns:a16="http://schemas.microsoft.com/office/drawing/2014/main" id="{15558E10-8CAD-6C9C-BCDD-8E5034921903}"/>
              </a:ext>
            </a:extLst>
          </p:cNvPr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5716" name="Slide Number Placeholder 5">
            <a:extLst>
              <a:ext uri="{FF2B5EF4-FFF2-40B4-BE49-F238E27FC236}">
                <a16:creationId xmlns:a16="http://schemas.microsoft.com/office/drawing/2014/main" id="{E8B7DFD8-CC1B-E43D-0D55-8DC201F3B734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5717" name="Rectangle 2">
            <a:extLst>
              <a:ext uri="{FF2B5EF4-FFF2-40B4-BE49-F238E27FC236}">
                <a16:creationId xmlns:a16="http://schemas.microsoft.com/office/drawing/2014/main" id="{C4131185-4AE0-AB9B-6D53-21B0463ED4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3725" y="304800"/>
            <a:ext cx="7115175" cy="4572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Backpropagation</a:t>
            </a:r>
          </a:p>
        </p:txBody>
      </p:sp>
      <p:sp>
        <p:nvSpPr>
          <p:cNvPr id="115718" name="Rectangle 3">
            <a:extLst>
              <a:ext uri="{FF2B5EF4-FFF2-40B4-BE49-F238E27FC236}">
                <a16:creationId xmlns:a16="http://schemas.microsoft.com/office/drawing/2014/main" id="{439DCAE7-1FE8-C825-93C7-5AFBDCB60D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534400" cy="5486400"/>
          </a:xfrm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US" sz="2100"/>
              <a:t>Iteratively process a set of training tuples &amp; compare the network's prediction with the actual known target value</a:t>
            </a:r>
          </a:p>
          <a:p>
            <a:pPr>
              <a:lnSpc>
                <a:spcPct val="120000"/>
              </a:lnSpc>
            </a:pPr>
            <a:r>
              <a:rPr lang="en-US" altLang="en-US" sz="2100"/>
              <a:t>For each training tuple, the weights are modified to </a:t>
            </a:r>
            <a:r>
              <a:rPr lang="en-US" altLang="en-US" sz="2100" b="1"/>
              <a:t>minimize the mean squared error</a:t>
            </a:r>
            <a:r>
              <a:rPr lang="en-US" altLang="en-US" sz="2100"/>
              <a:t> between the network's prediction and the actual target value </a:t>
            </a:r>
          </a:p>
          <a:p>
            <a:pPr>
              <a:lnSpc>
                <a:spcPct val="120000"/>
              </a:lnSpc>
            </a:pPr>
            <a:r>
              <a:rPr lang="en-US" altLang="en-US" sz="2100"/>
              <a:t>Modifications are made in the “</a:t>
            </a:r>
            <a:r>
              <a:rPr lang="en-US" altLang="en-US" sz="2100" b="1"/>
              <a:t>backwards</a:t>
            </a:r>
            <a:r>
              <a:rPr lang="en-US" altLang="en-US" sz="2100"/>
              <a:t>” direction: from the output layer, through each hidden layer down to the first hidden layer, hence “</a:t>
            </a:r>
            <a:r>
              <a:rPr lang="en-US" altLang="en-US" sz="2100" b="1"/>
              <a:t>backpropagation</a:t>
            </a:r>
            <a:r>
              <a:rPr lang="en-US" altLang="en-US" sz="2100"/>
              <a:t>”</a:t>
            </a:r>
          </a:p>
          <a:p>
            <a:pPr>
              <a:lnSpc>
                <a:spcPct val="120000"/>
              </a:lnSpc>
            </a:pPr>
            <a:r>
              <a:rPr lang="en-US" altLang="en-US" sz="2100"/>
              <a:t>Steps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Initialize weights (to small random #s) and biases in the network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Propagate the inputs forward (by applying activation function)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Backpropagate the error (by updating weights and biases)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Terminating condition (when error is very small, etc.)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244EC85-DF14-ED8B-F224-DA431485A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Artificial Neural Networks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754559D-4040-091B-D4B4-3D8367115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en-US" dirty="0" err="1"/>
              <a:t>Computational</a:t>
            </a:r>
            <a:r>
              <a:rPr lang="tr-TR" altLang="en-US" dirty="0"/>
              <a:t> </a:t>
            </a:r>
            <a:r>
              <a:rPr lang="tr-TR" altLang="en-US" dirty="0" err="1"/>
              <a:t>models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inspired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by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the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human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brain</a:t>
            </a:r>
            <a:r>
              <a:rPr lang="tr-TR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Algorithms that try to mimic the brain.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altLang="en-US" dirty="0"/>
          </a:p>
          <a:p>
            <a:pPr lvl="1">
              <a:lnSpc>
                <a:spcPct val="90000"/>
              </a:lnSpc>
            </a:pPr>
            <a:r>
              <a:rPr lang="tr-TR" altLang="en-US" dirty="0"/>
              <a:t>M</a:t>
            </a:r>
            <a:r>
              <a:rPr lang="en-AU" altLang="en-US" dirty="0" err="1"/>
              <a:t>assively</a:t>
            </a:r>
            <a:r>
              <a:rPr lang="en-AU" altLang="en-US" dirty="0"/>
              <a:t> parallel</a:t>
            </a:r>
            <a:r>
              <a:rPr lang="tr-TR" altLang="en-US" dirty="0"/>
              <a:t>, d</a:t>
            </a:r>
            <a:r>
              <a:rPr lang="en-AU" altLang="en-US" dirty="0" err="1"/>
              <a:t>istributed</a:t>
            </a:r>
            <a:r>
              <a:rPr lang="tr-TR" altLang="en-US" dirty="0"/>
              <a:t> </a:t>
            </a:r>
            <a:r>
              <a:rPr lang="tr-TR" altLang="en-US" dirty="0" err="1"/>
              <a:t>system</a:t>
            </a:r>
            <a:r>
              <a:rPr lang="tr-TR" altLang="en-US" dirty="0"/>
              <a:t>, </a:t>
            </a:r>
            <a:r>
              <a:rPr lang="tr-TR" altLang="en-US" dirty="0" err="1"/>
              <a:t>made</a:t>
            </a:r>
            <a:r>
              <a:rPr lang="tr-TR" altLang="en-US" dirty="0"/>
              <a:t> </a:t>
            </a:r>
            <a:r>
              <a:rPr lang="tr-TR" altLang="en-US" dirty="0" err="1"/>
              <a:t>up</a:t>
            </a:r>
            <a:r>
              <a:rPr lang="tr-TR" altLang="en-US" dirty="0"/>
              <a:t> of </a:t>
            </a:r>
            <a:r>
              <a:rPr lang="en-AU" altLang="en-US" dirty="0"/>
              <a:t>simple processing units </a:t>
            </a:r>
            <a:r>
              <a:rPr lang="en-AU" altLang="en-US" sz="2200" dirty="0"/>
              <a:t>(neurons)</a:t>
            </a:r>
            <a:endParaRPr lang="tr-TR" altLang="en-US" sz="2200" dirty="0"/>
          </a:p>
          <a:p>
            <a:pPr marL="344487" lvl="1" indent="0">
              <a:lnSpc>
                <a:spcPct val="90000"/>
              </a:lnSpc>
              <a:buNone/>
            </a:pPr>
            <a:endParaRPr lang="tr-TR" altLang="en-US" dirty="0"/>
          </a:p>
          <a:p>
            <a:pPr lvl="1">
              <a:lnSpc>
                <a:spcPct val="90000"/>
              </a:lnSpc>
            </a:pPr>
            <a:r>
              <a:rPr lang="en-AU" altLang="en-US" dirty="0"/>
              <a:t>Knowledge is acquired by the network from its environment through a learning process</a:t>
            </a:r>
            <a:endParaRPr lang="tr-TR" altLang="en-US" dirty="0"/>
          </a:p>
          <a:p>
            <a:pPr lvl="1">
              <a:lnSpc>
                <a:spcPct val="90000"/>
              </a:lnSpc>
            </a:pPr>
            <a:endParaRPr lang="en-A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Date Placeholder 3">
            <a:extLst>
              <a:ext uri="{FF2B5EF4-FFF2-40B4-BE49-F238E27FC236}">
                <a16:creationId xmlns:a16="http://schemas.microsoft.com/office/drawing/2014/main" id="{866CFAF1-5096-A30D-8095-4F6962F4D7CF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64867" name="Footer Placeholder 4">
            <a:extLst>
              <a:ext uri="{FF2B5EF4-FFF2-40B4-BE49-F238E27FC236}">
                <a16:creationId xmlns:a16="http://schemas.microsoft.com/office/drawing/2014/main" id="{AE7DE77B-1F8C-8E9E-B09D-E23CD981E6C2}"/>
              </a:ext>
            </a:extLst>
          </p:cNvPr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64868" name="Slide Number Placeholder 5">
            <a:extLst>
              <a:ext uri="{FF2B5EF4-FFF2-40B4-BE49-F238E27FC236}">
                <a16:creationId xmlns:a16="http://schemas.microsoft.com/office/drawing/2014/main" id="{248CEA4D-6229-2B5C-B651-9D961070646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64869" name="Rectangle 2">
            <a:extLst>
              <a:ext uri="{FF2B5EF4-FFF2-40B4-BE49-F238E27FC236}">
                <a16:creationId xmlns:a16="http://schemas.microsoft.com/office/drawing/2014/main" id="{55421F4D-146D-50D8-C030-4A829C898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100"/>
              <a:t>How A Multi-Layer Neural Network Works?</a:t>
            </a:r>
          </a:p>
        </p:txBody>
      </p:sp>
      <p:sp>
        <p:nvSpPr>
          <p:cNvPr id="164870" name="Rectangle 3">
            <a:extLst>
              <a:ext uri="{FF2B5EF4-FFF2-40B4-BE49-F238E27FC236}">
                <a16:creationId xmlns:a16="http://schemas.microsoft.com/office/drawing/2014/main" id="{834FF8DC-74C3-F8D2-D12E-64D44C065E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82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US" sz="2100" dirty="0"/>
              <a:t>The </a:t>
            </a:r>
            <a:r>
              <a:rPr lang="en-US" altLang="en-US" sz="2100" b="1" dirty="0"/>
              <a:t>inputs</a:t>
            </a:r>
            <a:r>
              <a:rPr lang="en-US" altLang="en-US" sz="2100" dirty="0"/>
              <a:t> to the network correspond to the attributes measured for each training tuple 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Inputs are fed simultaneously into the units making up the </a:t>
            </a:r>
            <a:r>
              <a:rPr lang="en-US" altLang="en-US" sz="2100" b="1" dirty="0"/>
              <a:t>input layer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They are then weighted and fed simultaneously to a </a:t>
            </a:r>
            <a:r>
              <a:rPr lang="en-US" altLang="en-US" sz="2100" b="1" dirty="0"/>
              <a:t>hidden layer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 number of hidden layers is arbitrary, although usually only one 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 weighted outputs of the last hidden layer are input to units making up the </a:t>
            </a:r>
            <a:r>
              <a:rPr lang="en-US" altLang="en-US" sz="2100" b="1" dirty="0"/>
              <a:t>output layer</a:t>
            </a:r>
            <a:r>
              <a:rPr lang="en-US" altLang="en-US" sz="2100" dirty="0"/>
              <a:t>, which emits the network's prediction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 network is </a:t>
            </a:r>
            <a:r>
              <a:rPr lang="en-US" altLang="en-US" sz="2100" b="1" dirty="0"/>
              <a:t>feed-forward</a:t>
            </a:r>
            <a:r>
              <a:rPr lang="en-US" altLang="en-US" sz="2100" dirty="0"/>
              <a:t> in that none of the weights cycles back to an input unit or to an output unit of a previous layer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A36CD39B-E36E-F901-E714-12544175B538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56B5DB81-875C-4562-BC3D-F3C919B3DD0E}"/>
              </a:ext>
            </a:extLst>
          </p:cNvPr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A6666FD9-AE2A-4833-2AA6-F3E06B09FACE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DAA4BDB7-DBC4-5F45-0C7F-1E9E6DFFA3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3725" y="304800"/>
            <a:ext cx="7388225" cy="4572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Defining a Network Topology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0D9045D2-2A64-74E0-C118-87B4B79114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5344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600"/>
              <a:t>First decide the </a:t>
            </a:r>
            <a:r>
              <a:rPr lang="en-US" altLang="en-US" sz="2600" b="1"/>
              <a:t>network topology: </a:t>
            </a:r>
            <a:r>
              <a:rPr lang="en-US" altLang="en-US" sz="2600"/>
              <a:t># of units in the </a:t>
            </a:r>
            <a:r>
              <a:rPr lang="en-US" altLang="en-US" sz="2600" i="1"/>
              <a:t>input layer</a:t>
            </a:r>
            <a:r>
              <a:rPr lang="en-US" altLang="en-US" sz="2600"/>
              <a:t>, # of </a:t>
            </a:r>
            <a:r>
              <a:rPr lang="en-US" altLang="en-US" sz="2600" i="1"/>
              <a:t>hidden layers</a:t>
            </a:r>
            <a:r>
              <a:rPr lang="en-US" altLang="en-US" sz="2600"/>
              <a:t> (if &gt; 1), # of units in </a:t>
            </a:r>
            <a:r>
              <a:rPr lang="en-US" altLang="en-US" sz="2600" i="1"/>
              <a:t>each hidden layer</a:t>
            </a:r>
            <a:r>
              <a:rPr lang="en-US" altLang="en-US" sz="2600"/>
              <a:t>, and # of units in the </a:t>
            </a:r>
            <a:r>
              <a:rPr lang="en-US" altLang="en-US" sz="2600" i="1"/>
              <a:t>output layer</a:t>
            </a:r>
          </a:p>
          <a:p>
            <a:pPr>
              <a:lnSpc>
                <a:spcPct val="110000"/>
              </a:lnSpc>
            </a:pPr>
            <a:r>
              <a:rPr lang="en-US" altLang="en-US" sz="2600"/>
              <a:t>Normalizing the input values for each attribute measured in the training tuples to [0.0—1.0]</a:t>
            </a:r>
          </a:p>
          <a:p>
            <a:pPr>
              <a:lnSpc>
                <a:spcPct val="110000"/>
              </a:lnSpc>
            </a:pPr>
            <a:r>
              <a:rPr lang="en-US" altLang="en-US" sz="2600"/>
              <a:t>One </a:t>
            </a:r>
            <a:r>
              <a:rPr lang="en-US" altLang="en-US" sz="2600" b="1"/>
              <a:t>input</a:t>
            </a:r>
            <a:r>
              <a:rPr lang="en-US" altLang="en-US" sz="2600"/>
              <a:t> unit per domain value, each initialized to 0</a:t>
            </a:r>
          </a:p>
          <a:p>
            <a:pPr>
              <a:lnSpc>
                <a:spcPct val="110000"/>
              </a:lnSpc>
            </a:pPr>
            <a:r>
              <a:rPr lang="en-US" altLang="en-US" sz="2600" b="1"/>
              <a:t>Output</a:t>
            </a:r>
            <a:r>
              <a:rPr lang="en-US" altLang="en-US" sz="2600"/>
              <a:t>, if for classification and more than two classes, one output unit per class is used</a:t>
            </a:r>
          </a:p>
          <a:p>
            <a:pPr>
              <a:lnSpc>
                <a:spcPct val="110000"/>
              </a:lnSpc>
            </a:pPr>
            <a:r>
              <a:rPr lang="en-US" altLang="en-US" sz="2600"/>
              <a:t>Once a network has been trained and its accuracy is </a:t>
            </a:r>
            <a:r>
              <a:rPr lang="en-US" altLang="en-US" sz="2600" b="1"/>
              <a:t>unacceptable</a:t>
            </a:r>
            <a:r>
              <a:rPr lang="en-US" altLang="en-US" sz="2600"/>
              <a:t>, repeat the training process with a </a:t>
            </a:r>
            <a:r>
              <a:rPr lang="en-US" altLang="en-US" sz="2600" i="1"/>
              <a:t>different network topology</a:t>
            </a:r>
            <a:r>
              <a:rPr lang="en-US" altLang="en-US" sz="2600"/>
              <a:t> or a </a:t>
            </a:r>
            <a:r>
              <a:rPr lang="en-US" altLang="en-US" sz="2600" i="1"/>
              <a:t>different set of initial weights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1A12B68E-C253-9C08-3555-72A34189F25A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EAD37B76-1BB6-443C-8429-DC5D432C5A3B}"/>
              </a:ext>
            </a:extLst>
          </p:cNvPr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202675B8-C147-6361-DD2C-9D372871DEA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E6D40084-1E9D-510E-CB4A-3ED5373073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Neural Network as a Classifier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0392E6C4-CC7C-1DC8-4A45-E34B1AA0F6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458200" cy="5410200"/>
          </a:xfrm>
        </p:spPr>
        <p:txBody>
          <a:bodyPr/>
          <a:lstStyle/>
          <a:p>
            <a:r>
              <a:rPr lang="en-US" altLang="en-US" sz="2600" dirty="0"/>
              <a:t>Weakness</a:t>
            </a:r>
          </a:p>
          <a:p>
            <a:pPr lvl="1"/>
            <a:r>
              <a:rPr lang="en-US" altLang="en-US" sz="2000" dirty="0"/>
              <a:t>Long training time </a:t>
            </a:r>
          </a:p>
          <a:p>
            <a:pPr lvl="1"/>
            <a:r>
              <a:rPr lang="en-US" altLang="en-US" sz="2000" dirty="0"/>
              <a:t>Require a number of parameters typically best determined empirically, e.g., the network topology or “structure.”</a:t>
            </a:r>
          </a:p>
          <a:p>
            <a:pPr lvl="1"/>
            <a:r>
              <a:rPr lang="en-US" altLang="en-US" sz="2000" dirty="0"/>
              <a:t>Poor interpretability: Difficult to interpret the symbolic meaning behind the learned weights and of “hidden units” in the network</a:t>
            </a:r>
          </a:p>
          <a:p>
            <a:r>
              <a:rPr lang="en-US" altLang="en-US" sz="2600" dirty="0"/>
              <a:t>Strength</a:t>
            </a:r>
          </a:p>
          <a:p>
            <a:pPr lvl="1"/>
            <a:r>
              <a:rPr lang="en-US" altLang="en-US" sz="2000" dirty="0"/>
              <a:t>High tolerance to noisy data </a:t>
            </a:r>
          </a:p>
          <a:p>
            <a:pPr lvl="1"/>
            <a:r>
              <a:rPr lang="en-US" altLang="en-US" sz="2000" dirty="0"/>
              <a:t>Ability to classify untrained patterns </a:t>
            </a:r>
          </a:p>
          <a:p>
            <a:pPr lvl="1"/>
            <a:r>
              <a:rPr lang="en-US" altLang="en-US" sz="2000" dirty="0"/>
              <a:t>Well-suited for continuous-valued inputs and outputs</a:t>
            </a:r>
          </a:p>
          <a:p>
            <a:pPr lvl="1"/>
            <a:r>
              <a:rPr lang="en-US" altLang="en-US" sz="2000" dirty="0"/>
              <a:t>Successful on a wide array of real-world data</a:t>
            </a:r>
          </a:p>
          <a:p>
            <a:pPr lvl="1"/>
            <a:r>
              <a:rPr lang="en-US" altLang="en-US" sz="2000" dirty="0"/>
              <a:t>Algorithms are inherently parallel</a:t>
            </a:r>
          </a:p>
          <a:p>
            <a:pPr lvl="1"/>
            <a:r>
              <a:rPr lang="en-US" altLang="en-US" sz="2000" dirty="0"/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0F1CF29-7C5E-707A-383F-17B336E95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001000" cy="715963"/>
          </a:xfrm>
        </p:spPr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960A46CB-DF78-32FA-E0DC-9BA12E67199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74675" y="992188"/>
          <a:ext cx="7993063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940800" imgH="3886200" progId="Visio.Drawing.6">
                  <p:embed/>
                </p:oleObj>
              </mc:Choice>
              <mc:Fallback>
                <p:oleObj name="Visio" r:id="rId2" imgW="8940800" imgH="3886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992188"/>
                        <a:ext cx="7993063" cy="349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C496D7E5-279C-2109-2525-F3072AAE2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5" y="4953000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295800" imgH="16383000" progId="Equation.3">
                  <p:embed/>
                </p:oleObj>
              </mc:Choice>
              <mc:Fallback>
                <p:oleObj name="Equation" r:id="rId4" imgW="552958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953000"/>
                        <a:ext cx="54324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3FBCBDF-9430-684B-60A9-417E55DC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123907" name="Object 3">
            <a:extLst>
              <a:ext uri="{FF2B5EF4-FFF2-40B4-BE49-F238E27FC236}">
                <a16:creationId xmlns:a16="http://schemas.microsoft.com/office/drawing/2014/main" id="{16ED444C-49BF-6968-C512-105D5200AB8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975600" imgH="4445000" progId="Visio.Drawing.6">
                  <p:embed/>
                </p:oleObj>
              </mc:Choice>
              <mc:Fallback>
                <p:oleObj name="Visio" r:id="rId2" imgW="7975600" imgH="4445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51968DBE-83F8-1559-80B6-F5E0F325802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422900" imgH="6565900" progId="Visio.Drawing.6">
                  <p:embed/>
                </p:oleObj>
              </mc:Choice>
              <mc:Fallback>
                <p:oleObj name="Visio" r:id="rId4" imgW="5422900" imgH="6565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Text Box 5">
            <a:extLst>
              <a:ext uri="{FF2B5EF4-FFF2-40B4-BE49-F238E27FC236}">
                <a16:creationId xmlns:a16="http://schemas.microsoft.com/office/drawing/2014/main" id="{348F7D13-3F65-93AA-D050-31A3DA79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Training ANN means learning the weights of the neurons</a:t>
            </a:r>
          </a:p>
        </p:txBody>
      </p:sp>
      <p:sp>
        <p:nvSpPr>
          <p:cNvPr id="123910" name="AutoShape 6">
            <a:extLst>
              <a:ext uri="{FF2B5EF4-FFF2-40B4-BE49-F238E27FC236}">
                <a16:creationId xmlns:a16="http://schemas.microsoft.com/office/drawing/2014/main" id="{60CD8C96-060D-7948-5AD5-F577190B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6ED9-AFB8-A293-ECF4-D087D4E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61D1A-C78F-BED7-315E-A3AABEAF9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2"/>
          <a:stretch/>
        </p:blipFill>
        <p:spPr>
          <a:xfrm>
            <a:off x="457200" y="1371600"/>
            <a:ext cx="8077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A86-C032-79B7-BD53-303C209C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3C8-7DB7-92BE-4BFF-F0EFEF2FC376}"/>
              </a:ext>
            </a:extLst>
          </p:cNvPr>
          <p:cNvSpPr txBox="1"/>
          <p:nvPr/>
        </p:nvSpPr>
        <p:spPr>
          <a:xfrm>
            <a:off x="2960661" y="3462670"/>
            <a:ext cx="322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11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D7ED83C-B558-07C8-9394-BA315DA34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5388" cy="4587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History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44CFE45-9E02-9E24-AB79-BA187EBD7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31188" cy="5176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late-1800's - Neural Networks appear as an analogy to biological systems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1960's and 70's – Simple neural networks appear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Fall out of favor because the perceptron is not effective by itself, and there were no good algorithms for multilayer nets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1986 – Backpropagation algorithm appears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Neural Networks have a resurgence in popularity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More computationally expensive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CB8A8CA-0CCF-5C47-21C8-7844CB34B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Applications of ANNs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B55ED08-FEB4-9515-BBA0-469434111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1263"/>
          </a:xfrm>
        </p:spPr>
        <p:txBody>
          <a:bodyPr/>
          <a:lstStyle/>
          <a:p>
            <a:r>
              <a:rPr lang="en-AU" altLang="en-US" dirty="0"/>
              <a:t>ANNs have been widely used in various domains for:</a:t>
            </a:r>
          </a:p>
          <a:p>
            <a:pPr lvl="1"/>
            <a:r>
              <a:rPr lang="en-AU" altLang="en-US" dirty="0"/>
              <a:t>Pattern recognition </a:t>
            </a:r>
          </a:p>
          <a:p>
            <a:pPr lvl="1"/>
            <a:r>
              <a:rPr lang="en-AU" altLang="en-US" dirty="0"/>
              <a:t>Image recognition</a:t>
            </a:r>
          </a:p>
          <a:p>
            <a:pPr lvl="1"/>
            <a:r>
              <a:rPr lang="en-AU" altLang="en-US" dirty="0"/>
              <a:t>Medical diagnosis </a:t>
            </a:r>
          </a:p>
          <a:p>
            <a:pPr lvl="1">
              <a:buFont typeface="Wingdings" pitchFamily="2" charset="2"/>
              <a:buNone/>
            </a:pPr>
            <a:endParaRPr lang="en-AU" altLang="en-US" dirty="0"/>
          </a:p>
          <a:p>
            <a:pPr lvl="1"/>
            <a:endParaRPr lang="en-A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9BE720C-EA2A-492A-4E54-6721B9E85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5388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Properties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C6CEA68-042E-3521-DA51-1EA71F2B0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31188" cy="5176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Inputs are flexible 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 dirty="0"/>
              <a:t>any real values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 dirty="0"/>
              <a:t>Highly correlated or independent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Target function may be discrete-valued, real-valued, or vectors of discrete or real values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 dirty="0"/>
              <a:t>Outputs are real numbers between 0 and 1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Resistant to errors in the training data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Long training time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Fast evaluation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The function produced can be difficult for humans to 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56BB200-B0D8-31CF-A756-7B05DBBB1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When to consider neural networks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5BDA8EF-ED60-689C-E5E8-4A77FBC50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Input is high-dimensional discrete or raw-valued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Output is discrete or real-valued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Output is a vector of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Possibly noisy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Form of target function is unknown</a:t>
            </a:r>
          </a:p>
          <a:p>
            <a:pPr>
              <a:lnSpc>
                <a:spcPct val="90000"/>
              </a:lnSpc>
            </a:pPr>
            <a:r>
              <a:rPr lang="en-US" altLang="en-US"/>
              <a:t>Human readability of the result is not important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/>
              <a:t>Examples: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Speech phoneme recognition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Image classification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Financial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710-28B8-045E-BBA2-700431AB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10E04-4CE2-DA78-DA9B-75F3091E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948"/>
            <a:ext cx="8229600" cy="4866967"/>
          </a:xfrm>
        </p:spPr>
      </p:pic>
    </p:spTree>
    <p:extLst>
      <p:ext uri="{BB962C8B-B14F-4D97-AF65-F5344CB8AC3E}">
        <p14:creationId xmlns:p14="http://schemas.microsoft.com/office/powerpoint/2010/main" val="47582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9FEF9C5-5E9A-C891-EE9B-2668E1768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5388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Perceptron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72A1055-8DB9-02AA-DB14-95198B7E5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31188" cy="5176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Basic unit in a neural network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Linear separator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Parts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N inputs, x</a:t>
            </a:r>
            <a:r>
              <a:rPr lang="en-GB" altLang="en-US" baseline="-25000"/>
              <a:t>1</a:t>
            </a:r>
            <a:r>
              <a:rPr lang="en-GB" altLang="en-US"/>
              <a:t> ... x</a:t>
            </a:r>
            <a:r>
              <a:rPr lang="en-GB" altLang="en-US" baseline="-25000"/>
              <a:t>n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Weights for each input, w</a:t>
            </a:r>
            <a:r>
              <a:rPr lang="en-GB" altLang="en-US" baseline="-25000"/>
              <a:t>1</a:t>
            </a:r>
            <a:r>
              <a:rPr lang="en-GB" altLang="en-US"/>
              <a:t> ... w</a:t>
            </a:r>
            <a:r>
              <a:rPr lang="en-GB" altLang="en-US" baseline="-25000"/>
              <a:t>n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A bias input x</a:t>
            </a:r>
            <a:r>
              <a:rPr lang="en-GB" altLang="en-US" baseline="-25000"/>
              <a:t>0</a:t>
            </a:r>
            <a:r>
              <a:rPr lang="en-GB" altLang="en-US"/>
              <a:t> (constant) and associated weight w</a:t>
            </a:r>
            <a:r>
              <a:rPr lang="en-GB" altLang="en-US" baseline="-25000"/>
              <a:t>0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Weighted sum of inputs, y = w</a:t>
            </a:r>
            <a:r>
              <a:rPr lang="en-GB" altLang="en-US" baseline="-25000"/>
              <a:t>0</a:t>
            </a:r>
            <a:r>
              <a:rPr lang="en-GB" altLang="en-US"/>
              <a:t>x</a:t>
            </a:r>
            <a:r>
              <a:rPr lang="en-GB" altLang="en-US" baseline="-25000"/>
              <a:t>0</a:t>
            </a:r>
            <a:r>
              <a:rPr lang="en-GB" altLang="en-US"/>
              <a:t> + w</a:t>
            </a:r>
            <a:r>
              <a:rPr lang="en-GB" altLang="en-US" baseline="-25000"/>
              <a:t>1</a:t>
            </a:r>
            <a:r>
              <a:rPr lang="en-GB" altLang="en-US"/>
              <a:t>x</a:t>
            </a:r>
            <a:r>
              <a:rPr lang="en-GB" altLang="en-US" baseline="-25000"/>
              <a:t>1</a:t>
            </a:r>
            <a:r>
              <a:rPr lang="en-GB" altLang="en-US"/>
              <a:t> + ... + w</a:t>
            </a:r>
            <a:r>
              <a:rPr lang="en-GB" altLang="en-US" baseline="-25000"/>
              <a:t>n</a:t>
            </a:r>
            <a:r>
              <a:rPr lang="en-GB" altLang="en-US"/>
              <a:t>x</a:t>
            </a:r>
            <a:r>
              <a:rPr lang="en-GB" altLang="en-US" baseline="-25000"/>
              <a:t>n</a:t>
            </a:r>
            <a:endParaRPr lang="en-GB" altLang="en-US"/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A threshold function or activation function, </a:t>
            </a:r>
          </a:p>
          <a:p>
            <a:pPr marL="1295400" lvl="2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i.e 1 if y &gt; t, -1 if y &lt;= 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EBFDB45-802B-9868-E39D-A7DD15C88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848600" cy="715963"/>
          </a:xfrm>
        </p:spPr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A29B5A9-63D2-636A-B839-67DBAC6861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40188" cy="5173663"/>
          </a:xfrm>
        </p:spPr>
        <p:txBody>
          <a:bodyPr/>
          <a:lstStyle/>
          <a:p>
            <a:r>
              <a:rPr lang="en-US" altLang="en-US" sz="2600"/>
              <a:t>Model is an assembly of inter-connected nodes and weighted links</a:t>
            </a:r>
          </a:p>
          <a:p>
            <a:endParaRPr lang="en-US" altLang="en-US" sz="2600"/>
          </a:p>
          <a:p>
            <a:r>
              <a:rPr lang="en-US" altLang="en-US" sz="2600"/>
              <a:t>Output node sums up each of its input value according to the weights of its links</a:t>
            </a:r>
          </a:p>
          <a:p>
            <a:endParaRPr lang="en-US" altLang="en-US" sz="2600"/>
          </a:p>
          <a:p>
            <a:r>
              <a:rPr lang="en-US" altLang="en-US" sz="2600"/>
              <a:t>Compare output node against some threshold t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F6CD07E8-787A-169D-E844-A4752188124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69100" imgH="4292600" progId="Visio.Drawing.6">
                  <p:embed/>
                </p:oleObj>
              </mc:Choice>
              <mc:Fallback>
                <p:oleObj name="Visio" r:id="rId2" imgW="6769100" imgH="4292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0A35CD60-A968-8D19-702E-7A5C40511C7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62575" y="4495800"/>
          <a:ext cx="2403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50800" imgH="7899400" progId="Equation.3">
                  <p:embed/>
                </p:oleObj>
              </mc:Choice>
              <mc:Fallback>
                <p:oleObj name="Equation" r:id="rId4" imgW="25450800" imgH="789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495800"/>
                        <a:ext cx="24034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>
            <a:extLst>
              <a:ext uri="{FF2B5EF4-FFF2-40B4-BE49-F238E27FC236}">
                <a16:creationId xmlns:a16="http://schemas.microsoft.com/office/drawing/2014/main" id="{01659178-67CF-08C1-3234-ABC5D0CB6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/>
              <a:t>Perceptron Model</a:t>
            </a: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60AC85D3-EC7A-6923-59AC-27B26FA2A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334000"/>
          <a:ext cx="27908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52900" imgH="7899400" progId="Equation.3">
                  <p:embed/>
                </p:oleObj>
              </mc:Choice>
              <mc:Fallback>
                <p:oleObj name="Equation" r:id="rId6" imgW="29552900" imgH="789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27908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>
            <a:extLst>
              <a:ext uri="{FF2B5EF4-FFF2-40B4-BE49-F238E27FC236}">
                <a16:creationId xmlns:a16="http://schemas.microsoft.com/office/drawing/2014/main" id="{7BA0F59E-7FA0-38AD-CBCC-70ABD511A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4525</TotalTime>
  <Words>1005</Words>
  <Application>Microsoft Macintosh PowerPoint</Application>
  <PresentationFormat>On-screen Show (4:3)</PresentationFormat>
  <Paragraphs>147</Paragraphs>
  <Slides>26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Tahoma</vt:lpstr>
      <vt:lpstr>Times New Roman</vt:lpstr>
      <vt:lpstr>Wingdings</vt:lpstr>
      <vt:lpstr>Network</vt:lpstr>
      <vt:lpstr>Visio</vt:lpstr>
      <vt:lpstr>Equation</vt:lpstr>
      <vt:lpstr>Deep Learning</vt:lpstr>
      <vt:lpstr>Artificial Neural Networks</vt:lpstr>
      <vt:lpstr>History</vt:lpstr>
      <vt:lpstr>Applications of ANNs</vt:lpstr>
      <vt:lpstr>Properties</vt:lpstr>
      <vt:lpstr>When to consider neural networks</vt:lpstr>
      <vt:lpstr>Perceptron</vt:lpstr>
      <vt:lpstr>Perceptron</vt:lpstr>
      <vt:lpstr>Artificial Neural Networks (ANN)</vt:lpstr>
      <vt:lpstr>Types of connectivity</vt:lpstr>
      <vt:lpstr>Different Network Topologies</vt:lpstr>
      <vt:lpstr>Different Network Topologies</vt:lpstr>
      <vt:lpstr>Algorithm for learning ANN</vt:lpstr>
      <vt:lpstr>Optimizing concave/convex function</vt:lpstr>
      <vt:lpstr>PowerPoint Presentation</vt:lpstr>
      <vt:lpstr>PowerPoint Presentation</vt:lpstr>
      <vt:lpstr>PowerPoint Presentation</vt:lpstr>
      <vt:lpstr>PowerPoint Presentation</vt:lpstr>
      <vt:lpstr>Backpropagation</vt:lpstr>
      <vt:lpstr>How A Multi-Layer Neural Network Works?</vt:lpstr>
      <vt:lpstr>Defining a Network Topology</vt:lpstr>
      <vt:lpstr>Neural Network as a Classifier</vt:lpstr>
      <vt:lpstr>Artificial Neural Networks (ANN)</vt:lpstr>
      <vt:lpstr>General Structure of ANN</vt:lpstr>
      <vt:lpstr>ANN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nazli</dc:creator>
  <cp:lastModifiedBy>Microsoft Office User</cp:lastModifiedBy>
  <cp:revision>57</cp:revision>
  <dcterms:created xsi:type="dcterms:W3CDTF">2011-11-18T17:40:30Z</dcterms:created>
  <dcterms:modified xsi:type="dcterms:W3CDTF">2023-02-03T05:14:01Z</dcterms:modified>
</cp:coreProperties>
</file>