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sldIdLst>
    <p:sldId id="256" r:id="rId2"/>
    <p:sldId id="271" r:id="rId3"/>
    <p:sldId id="273" r:id="rId4"/>
    <p:sldId id="272" r:id="rId5"/>
    <p:sldId id="274" r:id="rId6"/>
    <p:sldId id="276" r:id="rId7"/>
    <p:sldId id="332" r:id="rId8"/>
    <p:sldId id="335" r:id="rId9"/>
    <p:sldId id="275" r:id="rId10"/>
    <p:sldId id="266" r:id="rId11"/>
    <p:sldId id="326" r:id="rId12"/>
    <p:sldId id="328" r:id="rId13"/>
    <p:sldId id="268" r:id="rId14"/>
    <p:sldId id="350" r:id="rId15"/>
    <p:sldId id="336" r:id="rId16"/>
    <p:sldId id="338" r:id="rId17"/>
    <p:sldId id="339" r:id="rId18"/>
    <p:sldId id="340" r:id="rId19"/>
    <p:sldId id="341" r:id="rId20"/>
    <p:sldId id="342" r:id="rId21"/>
    <p:sldId id="301" r:id="rId22"/>
    <p:sldId id="344" r:id="rId23"/>
    <p:sldId id="302" r:id="rId24"/>
    <p:sldId id="330" r:id="rId25"/>
    <p:sldId id="257" r:id="rId26"/>
    <p:sldId id="334" r:id="rId27"/>
    <p:sldId id="345" r:id="rId28"/>
    <p:sldId id="346" r:id="rId29"/>
    <p:sldId id="347" r:id="rId30"/>
    <p:sldId id="348" r:id="rId31"/>
    <p:sldId id="33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80"/>
  </p:normalViewPr>
  <p:slideViewPr>
    <p:cSldViewPr>
      <p:cViewPr varScale="1">
        <p:scale>
          <a:sx n="121" d="100"/>
          <a:sy n="121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3F32BA-BB94-61E5-0535-17B0F87F7E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981F5DD-9D97-33E1-A8F9-95C29EE1C4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2F7ADBA-1A44-6EE7-F753-C802FBA5D9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F198D90-8991-5A67-BF6B-948D131C13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C8F4CE9-DD04-28E2-F03F-982EA3A3A2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BBFC6F9-A170-9214-C959-05430E715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BB4C1-315E-7D4A-95CD-294DDE416A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AA170D-5B0B-228D-C735-49C34A4A9F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47701-E1A3-CC48-9F6A-9BAB569818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A5C8EC2-F533-38EA-101E-32182479B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49DDCCD-A330-BD9B-EE7D-47F676500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4A5273-8211-3FA6-8446-F670E3CB5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89495-5F4A-6743-B761-6E9D8AF801D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4602990F-37D3-3901-DD21-C4CA699D582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26A68F1F-CE4A-4E51-469D-56929166DC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4258A6-B6A9-C53F-5AAE-1379B293B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82080-5EBE-3244-8645-F7037C28BA1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EBE0838-C0B7-F7A0-623A-2210DAC27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7013441-37E7-F1A1-90D6-A77C20DF0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CB0BEC-5120-35EE-0E96-3A69248F0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044D0-3989-1C4E-921E-5C447C19A6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69F8F3A8-C4B9-97FB-8C13-C745B9E006A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07839F98-8C16-EC53-4AF9-48F0B9587C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9D6E9D-D036-4759-ACA3-A9D5465F1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070FE-203B-8049-BFB2-665A1770AFE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449CD1CB-EB4C-0433-3542-DA8F4000939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CDCA30C0-240D-2DC5-D7B2-5DF0D0E4E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8F6C29-0DBA-CE73-DEB6-2501EEB9B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5362D-5977-1F45-BB5F-9B76E08BD28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CB266A0-0E18-DCFA-97FE-EBFD66289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2999667-1F91-0F89-28B9-B3365FCCF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262B5C-6C57-F7B0-F96F-9380AA34D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8B88B-908A-184C-AA08-28D827B9828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6738" name="Rectangle 7">
            <a:extLst>
              <a:ext uri="{FF2B5EF4-FFF2-40B4-BE49-F238E27FC236}">
                <a16:creationId xmlns:a16="http://schemas.microsoft.com/office/drawing/2014/main" id="{75A41262-574A-85FD-1AC4-EB3A8A283F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8BB1803A-115E-BE45-ADC4-3CF32E0FF690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A5136966-FB82-74A3-2EFF-F9696F3A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6AD8C18-2EE9-5C92-501A-A583BF0B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</p:spPr>
        <p:txBody>
          <a:bodyPr lIns="84591" tIns="42296" rIns="84591" bIns="4229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2E9E88-5425-3DF0-48A6-5AD881A15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0CEEF-E62E-264A-BDF2-70BF6C6264A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5890" name="Rectangle 7">
            <a:extLst>
              <a:ext uri="{FF2B5EF4-FFF2-40B4-BE49-F238E27FC236}">
                <a16:creationId xmlns:a16="http://schemas.microsoft.com/office/drawing/2014/main" id="{1C2734E3-2845-DE4D-B35F-A1B63814D5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1701549B-B48A-F44C-BA08-F73030F94610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9708D719-9441-FDDF-5C09-406F9195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BA58D695-4CC0-C07F-6BE2-744A1793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</p:spPr>
        <p:txBody>
          <a:bodyPr lIns="84591" tIns="42296" rIns="84591" bIns="4229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950F3D-7BCE-6311-9033-2189AE924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BBFCE-EEDF-2148-BCFD-41EA595D91B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122" name="Rectangle 7">
            <a:extLst>
              <a:ext uri="{FF2B5EF4-FFF2-40B4-BE49-F238E27FC236}">
                <a16:creationId xmlns:a16="http://schemas.microsoft.com/office/drawing/2014/main" id="{25ABD198-438B-4E39-ACCB-76D3281BD2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838" indent="-28098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2553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76388" indent="-225425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25650" indent="-223838" defTabSz="917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28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00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72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4450" indent="-223838" defTabSz="917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/>
            <a:fld id="{18EDF9D7-221F-2E43-A0CC-9554A3B2338D}" type="slidenum">
              <a:rPr lang="en-US" altLang="en-US" sz="1200">
                <a:latin typeface="Times New Roman" panose="02020603050405020304" pitchFamily="18" charset="0"/>
              </a:rPr>
              <a:pPr algn="r" eaLnBrk="0" hangingPunct="0"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3F23930-0064-C5F2-326C-F18C9B36F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C7B0FB7-1FF0-AE8F-8494-CE3300CFA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>
            <a:extLst>
              <a:ext uri="{FF2B5EF4-FFF2-40B4-BE49-F238E27FC236}">
                <a16:creationId xmlns:a16="http://schemas.microsoft.com/office/drawing/2014/main" id="{604172F0-1637-FE8F-CEAF-F14837629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56AF06-99A0-9117-A1FF-734C462FCB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8E5D0C8-9B2B-3B40-B527-7699761408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321328-B174-9EB4-DC71-59FE1269C4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F1ECA76-393D-8D55-19EB-A768EC62DC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9976A3C-C02C-9266-46D9-A6C61B4EE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6DEA51-7959-3D4B-AE9E-550677C4628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7656" name="Group 8">
            <a:extLst>
              <a:ext uri="{FF2B5EF4-FFF2-40B4-BE49-F238E27FC236}">
                <a16:creationId xmlns:a16="http://schemas.microsoft.com/office/drawing/2014/main" id="{F94D424E-3DA7-2569-23DC-49545A861031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7657" name="Oval 9">
              <a:extLst>
                <a:ext uri="{FF2B5EF4-FFF2-40B4-BE49-F238E27FC236}">
                  <a16:creationId xmlns:a16="http://schemas.microsoft.com/office/drawing/2014/main" id="{BDA6E07F-D53E-316E-CA90-94F91BB6F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Oval 10">
              <a:extLst>
                <a:ext uri="{FF2B5EF4-FFF2-40B4-BE49-F238E27FC236}">
                  <a16:creationId xmlns:a16="http://schemas.microsoft.com/office/drawing/2014/main" id="{91C19777-5F59-7E91-5B10-E40C9F5A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1FBE65B0-19F0-A486-5F23-E1FE5316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Oval 12">
              <a:extLst>
                <a:ext uri="{FF2B5EF4-FFF2-40B4-BE49-F238E27FC236}">
                  <a16:creationId xmlns:a16="http://schemas.microsoft.com/office/drawing/2014/main" id="{524BECA7-DAF2-3DAD-51A0-5793DFC62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Oval 13">
              <a:extLst>
                <a:ext uri="{FF2B5EF4-FFF2-40B4-BE49-F238E27FC236}">
                  <a16:creationId xmlns:a16="http://schemas.microsoft.com/office/drawing/2014/main" id="{96AD032A-93ED-335C-598C-D43A106F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4">
              <a:extLst>
                <a:ext uri="{FF2B5EF4-FFF2-40B4-BE49-F238E27FC236}">
                  <a16:creationId xmlns:a16="http://schemas.microsoft.com/office/drawing/2014/main" id="{B300B134-D1AA-9D0A-5DBC-C19FF62E2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Oval 15">
              <a:extLst>
                <a:ext uri="{FF2B5EF4-FFF2-40B4-BE49-F238E27FC236}">
                  <a16:creationId xmlns:a16="http://schemas.microsoft.com/office/drawing/2014/main" id="{BFDAD023-4A16-966D-8F0B-A10D5B43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Oval 16">
              <a:extLst>
                <a:ext uri="{FF2B5EF4-FFF2-40B4-BE49-F238E27FC236}">
                  <a16:creationId xmlns:a16="http://schemas.microsoft.com/office/drawing/2014/main" id="{F3815AC9-D281-03B5-8E3A-64797652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Oval 17">
              <a:extLst>
                <a:ext uri="{FF2B5EF4-FFF2-40B4-BE49-F238E27FC236}">
                  <a16:creationId xmlns:a16="http://schemas.microsoft.com/office/drawing/2014/main" id="{BCA8F6B4-CD89-15B5-210B-25976B27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8">
              <a:extLst>
                <a:ext uri="{FF2B5EF4-FFF2-40B4-BE49-F238E27FC236}">
                  <a16:creationId xmlns:a16="http://schemas.microsoft.com/office/drawing/2014/main" id="{871212F9-6EF9-C618-BAC3-B9E3A6C0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19">
              <a:extLst>
                <a:ext uri="{FF2B5EF4-FFF2-40B4-BE49-F238E27FC236}">
                  <a16:creationId xmlns:a16="http://schemas.microsoft.com/office/drawing/2014/main" id="{F8AB86D1-4E29-F0FA-2518-9BD1073D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500D873E-3C37-83FC-7847-C2912634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>
              <a:extLst>
                <a:ext uri="{FF2B5EF4-FFF2-40B4-BE49-F238E27FC236}">
                  <a16:creationId xmlns:a16="http://schemas.microsoft.com/office/drawing/2014/main" id="{2122EFE6-F470-2849-04CE-DCB51C13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Oval 22">
              <a:extLst>
                <a:ext uri="{FF2B5EF4-FFF2-40B4-BE49-F238E27FC236}">
                  <a16:creationId xmlns:a16="http://schemas.microsoft.com/office/drawing/2014/main" id="{0B625602-9BF5-C72D-29C6-5E979092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Oval 23">
              <a:extLst>
                <a:ext uri="{FF2B5EF4-FFF2-40B4-BE49-F238E27FC236}">
                  <a16:creationId xmlns:a16="http://schemas.microsoft.com/office/drawing/2014/main" id="{39F9084C-5BF1-E2DE-8E09-9BD2DE31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24">
              <a:extLst>
                <a:ext uri="{FF2B5EF4-FFF2-40B4-BE49-F238E27FC236}">
                  <a16:creationId xmlns:a16="http://schemas.microsoft.com/office/drawing/2014/main" id="{8B5C109C-607B-F2F8-CD2C-D81B9A0D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25">
              <a:extLst>
                <a:ext uri="{FF2B5EF4-FFF2-40B4-BE49-F238E27FC236}">
                  <a16:creationId xmlns:a16="http://schemas.microsoft.com/office/drawing/2014/main" id="{2E955E4C-A878-474A-DF71-EB64223C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26">
              <a:extLst>
                <a:ext uri="{FF2B5EF4-FFF2-40B4-BE49-F238E27FC236}">
                  <a16:creationId xmlns:a16="http://schemas.microsoft.com/office/drawing/2014/main" id="{F1A62F1D-A53D-5F09-0782-02978952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27">
              <a:extLst>
                <a:ext uri="{FF2B5EF4-FFF2-40B4-BE49-F238E27FC236}">
                  <a16:creationId xmlns:a16="http://schemas.microsoft.com/office/drawing/2014/main" id="{3DD45E3B-DF70-347C-9F29-41ED1AAE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28">
              <a:extLst>
                <a:ext uri="{FF2B5EF4-FFF2-40B4-BE49-F238E27FC236}">
                  <a16:creationId xmlns:a16="http://schemas.microsoft.com/office/drawing/2014/main" id="{133ECCCF-A0CD-76DE-3F5F-89C9F5CB7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Oval 29">
              <a:extLst>
                <a:ext uri="{FF2B5EF4-FFF2-40B4-BE49-F238E27FC236}">
                  <a16:creationId xmlns:a16="http://schemas.microsoft.com/office/drawing/2014/main" id="{20BC5B00-F9A3-8801-9AD3-5B8D30F7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30">
              <a:extLst>
                <a:ext uri="{FF2B5EF4-FFF2-40B4-BE49-F238E27FC236}">
                  <a16:creationId xmlns:a16="http://schemas.microsoft.com/office/drawing/2014/main" id="{6FE93DE7-A98C-AFF4-BCDF-245D30B2D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Oval 31">
              <a:extLst>
                <a:ext uri="{FF2B5EF4-FFF2-40B4-BE49-F238E27FC236}">
                  <a16:creationId xmlns:a16="http://schemas.microsoft.com/office/drawing/2014/main" id="{AF6CE63A-EE4E-7449-D9DE-6CFFD7501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32">
              <a:extLst>
                <a:ext uri="{FF2B5EF4-FFF2-40B4-BE49-F238E27FC236}">
                  <a16:creationId xmlns:a16="http://schemas.microsoft.com/office/drawing/2014/main" id="{3BD27F21-975A-019A-7B5F-D89E5F44A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33">
              <a:extLst>
                <a:ext uri="{FF2B5EF4-FFF2-40B4-BE49-F238E27FC236}">
                  <a16:creationId xmlns:a16="http://schemas.microsoft.com/office/drawing/2014/main" id="{3FB021E6-3BDE-7AD7-3ACF-B552A24C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34">
              <a:extLst>
                <a:ext uri="{FF2B5EF4-FFF2-40B4-BE49-F238E27FC236}">
                  <a16:creationId xmlns:a16="http://schemas.microsoft.com/office/drawing/2014/main" id="{6664EBAC-7779-746E-F71E-4247F32D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35">
              <a:extLst>
                <a:ext uri="{FF2B5EF4-FFF2-40B4-BE49-F238E27FC236}">
                  <a16:creationId xmlns:a16="http://schemas.microsoft.com/office/drawing/2014/main" id="{4B667562-5F11-DB47-5D69-AFD68A42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36">
              <a:extLst>
                <a:ext uri="{FF2B5EF4-FFF2-40B4-BE49-F238E27FC236}">
                  <a16:creationId xmlns:a16="http://schemas.microsoft.com/office/drawing/2014/main" id="{412C6F6D-D590-F731-7E54-4E27F29F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Oval 37">
              <a:extLst>
                <a:ext uri="{FF2B5EF4-FFF2-40B4-BE49-F238E27FC236}">
                  <a16:creationId xmlns:a16="http://schemas.microsoft.com/office/drawing/2014/main" id="{2F021199-1BB1-1F1B-65DC-B44FA521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Oval 38">
              <a:extLst>
                <a:ext uri="{FF2B5EF4-FFF2-40B4-BE49-F238E27FC236}">
                  <a16:creationId xmlns:a16="http://schemas.microsoft.com/office/drawing/2014/main" id="{36CE7138-97D4-6CDE-19E5-3C76EFD3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39">
              <a:extLst>
                <a:ext uri="{FF2B5EF4-FFF2-40B4-BE49-F238E27FC236}">
                  <a16:creationId xmlns:a16="http://schemas.microsoft.com/office/drawing/2014/main" id="{BD938132-6334-2A3E-0110-7FEDC1C7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8" name="Line 40">
            <a:extLst>
              <a:ext uri="{FF2B5EF4-FFF2-40B4-BE49-F238E27FC236}">
                <a16:creationId xmlns:a16="http://schemas.microsoft.com/office/drawing/2014/main" id="{C4F27765-648F-9DFC-0F3C-61BC503B0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EBC-DEAA-810A-BD07-386F8742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4B69-C45C-AFDA-71CC-2F6BEEAF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478D-961A-1AA8-560B-A8A70C03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7C6E-4012-B992-9D10-F674209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54A1-9332-C5DF-00A8-178533FC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1E769-AD5E-054C-82EC-4430EFDEEF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7B3F4-014F-CB05-248C-1AE468F71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594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0B2E-AA9E-16EE-F9B3-C3FDA6255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94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DD7C-2739-4709-0F8D-7AD95596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F2D3-4EEA-E485-29EE-4D8E6EEC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8F3E-7C61-2F12-3145-E08DD7F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D002-BE1D-A447-B631-CE1409C724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BE9-8C7C-D321-6471-2DB5E1B4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457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3D48-FC14-1237-4AC8-381A2F84522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173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BFB3-B2B5-0D9D-8C89-FA7663B4CC2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09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F0CA1-0C12-3CC2-52F3-7D8EF627DD8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652838"/>
            <a:ext cx="4038600" cy="2511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F6DD01-9883-7B9E-734A-1ECFCA44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E12141-B396-3FA9-FFCC-7DB06442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902CD6-8F92-A885-A437-6140994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E04AA2C-AC2F-E048-A63B-0C5646478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0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9FD6-AF37-9292-24FB-82B631C2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EE98-997C-A23E-E7CD-62F7AE92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EC2A-6F8E-0D43-2054-229354AB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5C12-15F0-7BF2-D671-616976EC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8C35-F723-5C07-FBE0-DC4EFF30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6D6E6-4CAB-EF4E-9030-D1F30651C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061-0144-5B88-A05B-0805F05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D5D7-707B-F5BA-BAF4-59814F81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A3D4-853D-2844-06CA-266AF47F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70D2-CD7E-013D-6467-3DE336E3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2B21-0811-E860-25CE-2757ACC7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EF748-55DE-0241-B042-DA8B4E345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1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61B-295F-CF25-7EBE-650DDA1C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1F47-D044-D0AB-571C-6993001A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73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DA0A-F0EF-F0B3-63C6-EDA458FE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73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A69E-AE9A-26CC-B5B6-76F24E27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068DD-8C8E-78F1-F95A-79C9025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D991-93DF-4AC2-2627-E7420617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B72FE-B847-4F4C-9E79-1A5F6B3DF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A39A-EA43-68F5-0715-8193B697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E1105-42B9-4343-9D1A-001E981F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2491-18B3-12C2-9EFA-0FA32D4C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1FCEF-8EBB-A324-E558-5201751F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A9233-F094-5B2E-8171-D5812CD3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565A7-31CB-4352-6052-06106534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AFF20-FA2E-255D-4793-5332B09B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83C7-F369-68DA-D057-77D7AFF7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BC236-062D-5B40-84AF-A3BABCE78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5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DEA-A311-0B12-12FC-F9679191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643D-3FE1-C405-BB1A-D8DACB5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EC38-0D47-2A55-0685-8C59DA3A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7B129-CE49-3E9E-CF1C-F53191DC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A2C8D-B392-CD4D-8E85-D9C7834346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75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E2BEC-27FF-3237-04DD-DBDF829C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340D7-FB9D-F1A1-8229-A4D26A72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0D356-CAA4-DC1A-85E4-B16F1F48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2D73D-C4DF-B546-B785-E7F3EC92E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6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FB97-59DB-FDB9-23FE-B533642E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F26A-78B5-3C94-22A5-F311FD56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BFD3-8540-D6CC-19AE-AB263A07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AD2E-5395-1AE4-F694-FD8879C6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66A1-C544-A8B8-27F0-212893B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B794E-C6BA-97CE-A69E-73619F8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5BFE5-61C9-8147-993F-57D761493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1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D69B-010E-4E79-613B-734D1932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A400-9682-4E7F-19EB-AA7B3CD98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AA5C3-0633-C301-C8D0-A2FA4257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CDFC-1BCA-AC49-A348-1D2B4147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0C6B-5CFD-484B-A012-F2935621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2D0B6-AEB1-B72D-0780-282C2AE0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95413-481F-6344-AB76-308FDDDFC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7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809D4EF9-D610-EB83-796B-5E7B4506F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5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C47B545-5127-E7FC-1ED3-CBEA885C4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E4676D8-D173-AFAE-1B91-6625F4AD1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170425F-2863-6361-B704-D9EFB3DE1E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6118ADBF-2911-7786-2E86-2D111BD6C1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555B394A-CF9B-DD61-2FEA-E5288F1D9A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6AA982B-EDB4-0342-AEC1-BDF224AC201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6632" name="Group 8">
            <a:extLst>
              <a:ext uri="{FF2B5EF4-FFF2-40B4-BE49-F238E27FC236}">
                <a16:creationId xmlns:a16="http://schemas.microsoft.com/office/drawing/2014/main" id="{BA308FF2-D6FC-4827-921D-3C7BA8BE62C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792163" cy="1295400"/>
            <a:chOff x="5136" y="960"/>
            <a:chExt cx="528" cy="864"/>
          </a:xfrm>
        </p:grpSpPr>
        <p:sp>
          <p:nvSpPr>
            <p:cNvPr id="26633" name="Oval 9">
              <a:extLst>
                <a:ext uri="{FF2B5EF4-FFF2-40B4-BE49-F238E27FC236}">
                  <a16:creationId xmlns:a16="http://schemas.microsoft.com/office/drawing/2014/main" id="{472F74D6-F1FA-5E24-79DB-A2D2ECDD4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Oval 10">
              <a:extLst>
                <a:ext uri="{FF2B5EF4-FFF2-40B4-BE49-F238E27FC236}">
                  <a16:creationId xmlns:a16="http://schemas.microsoft.com/office/drawing/2014/main" id="{052D489E-CCED-606E-6AB0-15DA9A97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Oval 11">
              <a:extLst>
                <a:ext uri="{FF2B5EF4-FFF2-40B4-BE49-F238E27FC236}">
                  <a16:creationId xmlns:a16="http://schemas.microsoft.com/office/drawing/2014/main" id="{5E145588-68DD-1F72-D12A-19BC9435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Oval 12">
              <a:extLst>
                <a:ext uri="{FF2B5EF4-FFF2-40B4-BE49-F238E27FC236}">
                  <a16:creationId xmlns:a16="http://schemas.microsoft.com/office/drawing/2014/main" id="{F83D8D92-8D53-E464-AF2A-F2F24B2A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Oval 13">
              <a:extLst>
                <a:ext uri="{FF2B5EF4-FFF2-40B4-BE49-F238E27FC236}">
                  <a16:creationId xmlns:a16="http://schemas.microsoft.com/office/drawing/2014/main" id="{7E00FF4E-E3E9-473D-EEF5-585FAAD4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Oval 14">
              <a:extLst>
                <a:ext uri="{FF2B5EF4-FFF2-40B4-BE49-F238E27FC236}">
                  <a16:creationId xmlns:a16="http://schemas.microsoft.com/office/drawing/2014/main" id="{4CCAAFED-935B-236C-6462-D44C054F2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Oval 15">
              <a:extLst>
                <a:ext uri="{FF2B5EF4-FFF2-40B4-BE49-F238E27FC236}">
                  <a16:creationId xmlns:a16="http://schemas.microsoft.com/office/drawing/2014/main" id="{F865354B-2342-CDCE-F6C8-875E898B8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Oval 16">
              <a:extLst>
                <a:ext uri="{FF2B5EF4-FFF2-40B4-BE49-F238E27FC236}">
                  <a16:creationId xmlns:a16="http://schemas.microsoft.com/office/drawing/2014/main" id="{2CE4C91D-8C72-F81F-7690-F8F2CCE3E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Oval 17">
              <a:extLst>
                <a:ext uri="{FF2B5EF4-FFF2-40B4-BE49-F238E27FC236}">
                  <a16:creationId xmlns:a16="http://schemas.microsoft.com/office/drawing/2014/main" id="{B1437D0B-741E-517B-CBC6-4C22201E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Oval 18">
              <a:extLst>
                <a:ext uri="{FF2B5EF4-FFF2-40B4-BE49-F238E27FC236}">
                  <a16:creationId xmlns:a16="http://schemas.microsoft.com/office/drawing/2014/main" id="{9A9B0299-9E35-68D0-3BFD-A0535019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Oval 19">
              <a:extLst>
                <a:ext uri="{FF2B5EF4-FFF2-40B4-BE49-F238E27FC236}">
                  <a16:creationId xmlns:a16="http://schemas.microsoft.com/office/drawing/2014/main" id="{381FE444-6B2D-84F5-477B-793A4A55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Oval 20">
              <a:extLst>
                <a:ext uri="{FF2B5EF4-FFF2-40B4-BE49-F238E27FC236}">
                  <a16:creationId xmlns:a16="http://schemas.microsoft.com/office/drawing/2014/main" id="{182414AE-BA45-55A7-E5A4-5C1DA88F5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21">
              <a:extLst>
                <a:ext uri="{FF2B5EF4-FFF2-40B4-BE49-F238E27FC236}">
                  <a16:creationId xmlns:a16="http://schemas.microsoft.com/office/drawing/2014/main" id="{AE3CA8E3-5A6B-EC3F-C580-CF43C50A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22">
              <a:extLst>
                <a:ext uri="{FF2B5EF4-FFF2-40B4-BE49-F238E27FC236}">
                  <a16:creationId xmlns:a16="http://schemas.microsoft.com/office/drawing/2014/main" id="{D567C7E9-C84B-C2E3-046C-46EAB2BD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23">
              <a:extLst>
                <a:ext uri="{FF2B5EF4-FFF2-40B4-BE49-F238E27FC236}">
                  <a16:creationId xmlns:a16="http://schemas.microsoft.com/office/drawing/2014/main" id="{9EC50514-1B5D-E341-E0B8-9D840855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Oval 24">
              <a:extLst>
                <a:ext uri="{FF2B5EF4-FFF2-40B4-BE49-F238E27FC236}">
                  <a16:creationId xmlns:a16="http://schemas.microsoft.com/office/drawing/2014/main" id="{1FB475F5-9974-A8B8-00C4-712F5362A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Oval 25">
              <a:extLst>
                <a:ext uri="{FF2B5EF4-FFF2-40B4-BE49-F238E27FC236}">
                  <a16:creationId xmlns:a16="http://schemas.microsoft.com/office/drawing/2014/main" id="{F00C2D87-DB0A-AE49-9185-5DA80659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Oval 26">
              <a:extLst>
                <a:ext uri="{FF2B5EF4-FFF2-40B4-BE49-F238E27FC236}">
                  <a16:creationId xmlns:a16="http://schemas.microsoft.com/office/drawing/2014/main" id="{7A3A9924-316D-6B05-FC2E-C8050205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27">
              <a:extLst>
                <a:ext uri="{FF2B5EF4-FFF2-40B4-BE49-F238E27FC236}">
                  <a16:creationId xmlns:a16="http://schemas.microsoft.com/office/drawing/2014/main" id="{CCA256E2-38BD-C641-CDC3-78BA4CF6D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Oval 28">
              <a:extLst>
                <a:ext uri="{FF2B5EF4-FFF2-40B4-BE49-F238E27FC236}">
                  <a16:creationId xmlns:a16="http://schemas.microsoft.com/office/drawing/2014/main" id="{82DEFC23-AB15-EA0A-2C6C-B866F31AD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Oval 29">
              <a:extLst>
                <a:ext uri="{FF2B5EF4-FFF2-40B4-BE49-F238E27FC236}">
                  <a16:creationId xmlns:a16="http://schemas.microsoft.com/office/drawing/2014/main" id="{8C9384E2-1728-D94E-A05F-D49546107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Oval 30">
              <a:extLst>
                <a:ext uri="{FF2B5EF4-FFF2-40B4-BE49-F238E27FC236}">
                  <a16:creationId xmlns:a16="http://schemas.microsoft.com/office/drawing/2014/main" id="{18A81A56-11B9-8623-0EDA-D13B6A22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Oval 31">
              <a:extLst>
                <a:ext uri="{FF2B5EF4-FFF2-40B4-BE49-F238E27FC236}">
                  <a16:creationId xmlns:a16="http://schemas.microsoft.com/office/drawing/2014/main" id="{BE1E5EB9-2720-B2A9-7D05-6874EC45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Oval 32">
              <a:extLst>
                <a:ext uri="{FF2B5EF4-FFF2-40B4-BE49-F238E27FC236}">
                  <a16:creationId xmlns:a16="http://schemas.microsoft.com/office/drawing/2014/main" id="{7A34FE45-6D46-8855-4BE1-94AA33E6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Oval 33">
              <a:extLst>
                <a:ext uri="{FF2B5EF4-FFF2-40B4-BE49-F238E27FC236}">
                  <a16:creationId xmlns:a16="http://schemas.microsoft.com/office/drawing/2014/main" id="{14D228D0-9B31-FC62-DB91-305CB76D5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Oval 34">
              <a:extLst>
                <a:ext uri="{FF2B5EF4-FFF2-40B4-BE49-F238E27FC236}">
                  <a16:creationId xmlns:a16="http://schemas.microsoft.com/office/drawing/2014/main" id="{FE359E7E-65CA-0689-6EBA-23A0742EC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Oval 35">
              <a:extLst>
                <a:ext uri="{FF2B5EF4-FFF2-40B4-BE49-F238E27FC236}">
                  <a16:creationId xmlns:a16="http://schemas.microsoft.com/office/drawing/2014/main" id="{6DF7349F-171A-6DE8-4C57-C2472858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Oval 36">
              <a:extLst>
                <a:ext uri="{FF2B5EF4-FFF2-40B4-BE49-F238E27FC236}">
                  <a16:creationId xmlns:a16="http://schemas.microsoft.com/office/drawing/2014/main" id="{0F15A92A-62DA-0957-9632-37EEB554A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37">
              <a:extLst>
                <a:ext uri="{FF2B5EF4-FFF2-40B4-BE49-F238E27FC236}">
                  <a16:creationId xmlns:a16="http://schemas.microsoft.com/office/drawing/2014/main" id="{A1802425-EAC1-404E-090D-219A32F2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38">
              <a:extLst>
                <a:ext uri="{FF2B5EF4-FFF2-40B4-BE49-F238E27FC236}">
                  <a16:creationId xmlns:a16="http://schemas.microsoft.com/office/drawing/2014/main" id="{54D3F916-0C43-56C0-1379-91E988F6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39">
              <a:extLst>
                <a:ext uri="{FF2B5EF4-FFF2-40B4-BE49-F238E27FC236}">
                  <a16:creationId xmlns:a16="http://schemas.microsoft.com/office/drawing/2014/main" id="{184AA298-1460-F713-ECDF-0CC2AA39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2CFB6C-8C64-E387-5288-6B42724684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dirty="0"/>
              <a:t>Deep Learning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04AD6C7-24F5-7898-383C-A5C91A439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3076576"/>
            <a:ext cx="6248400" cy="2362200"/>
          </a:xfrm>
        </p:spPr>
        <p:txBody>
          <a:bodyPr/>
          <a:lstStyle/>
          <a:p>
            <a:r>
              <a:rPr lang="en-IN" sz="4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alt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endParaRPr lang="en-US" altLang="en-US" dirty="0"/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Shreyanth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EBFDB45-802B-9868-E39D-A7DD15C88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848600" cy="715963"/>
          </a:xfrm>
        </p:spPr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A29B5A9-63D2-636A-B839-67DBAC6861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40188" cy="5173663"/>
          </a:xfrm>
        </p:spPr>
        <p:txBody>
          <a:bodyPr/>
          <a:lstStyle/>
          <a:p>
            <a:r>
              <a:rPr lang="en-US" altLang="en-US" sz="2600" dirty="0"/>
              <a:t>Model is an assembly of inter-connected nodes and weighted links</a:t>
            </a:r>
          </a:p>
          <a:p>
            <a:endParaRPr lang="en-US" altLang="en-US" sz="2600" dirty="0"/>
          </a:p>
          <a:p>
            <a:r>
              <a:rPr lang="en-US" altLang="en-US" sz="2600" dirty="0"/>
              <a:t>Output node sums up each of its input value according to the weights of its links</a:t>
            </a:r>
          </a:p>
          <a:p>
            <a:endParaRPr lang="en-US" altLang="en-US" sz="2600" dirty="0"/>
          </a:p>
          <a:p>
            <a:r>
              <a:rPr lang="en-US" altLang="en-US" sz="2600" dirty="0"/>
              <a:t>Compare output node against some threshold t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F6CD07E8-787A-169D-E844-A4752188124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69100" imgH="4292600" progId="Visio.Drawing.6">
                  <p:embed/>
                </p:oleObj>
              </mc:Choice>
              <mc:Fallback>
                <p:oleObj name="Visio" r:id="rId2" imgW="6769100" imgH="4292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34AB-CF02-CF56-2FEB-2C38AA5DC9C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791200" y="4419600"/>
            <a:ext cx="2028826" cy="79295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36425F3-24A1-6B3F-38FE-9D62185E1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Different Network Topologies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008080F-9E8D-C1A5-F74D-47AE6BF09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6262"/>
            <a:ext cx="8229600" cy="5173663"/>
          </a:xfrm>
          <a:solidFill>
            <a:schemeClr val="bg1"/>
          </a:solidFill>
        </p:spPr>
        <p:txBody>
          <a:bodyPr/>
          <a:lstStyle/>
          <a:p>
            <a:r>
              <a:rPr lang="en-AU" altLang="en-US" dirty="0">
                <a:solidFill>
                  <a:srgbClr val="FF0000"/>
                </a:solidFill>
              </a:rPr>
              <a:t>Single layer feed-forward networks</a:t>
            </a:r>
          </a:p>
          <a:p>
            <a:pPr lvl="1"/>
            <a:r>
              <a:rPr lang="en-AU" altLang="en-US" dirty="0"/>
              <a:t>Input layer projecting into the output layer</a:t>
            </a:r>
          </a:p>
          <a:p>
            <a:pPr lvl="1"/>
            <a:endParaRPr lang="en-AU" altLang="en-US" dirty="0"/>
          </a:p>
          <a:p>
            <a:pPr lvl="1"/>
            <a:endParaRPr lang="en-AU" altLang="en-US" dirty="0"/>
          </a:p>
        </p:txBody>
      </p:sp>
      <p:sp>
        <p:nvSpPr>
          <p:cNvPr id="157723" name="Text Box 27">
            <a:extLst>
              <a:ext uri="{FF2B5EF4-FFF2-40B4-BE49-F238E27FC236}">
                <a16:creationId xmlns:a16="http://schemas.microsoft.com/office/drawing/2014/main" id="{0FB8A349-8C5A-3183-D991-35187137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413" y="3017837"/>
            <a:ext cx="1722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Single layer </a:t>
            </a:r>
          </a:p>
          <a:p>
            <a:pPr eaLnBrk="0" hangingPunct="0"/>
            <a:r>
              <a:rPr lang="en-AU" altLang="en-US" sz="2400" dirty="0">
                <a:latin typeface="Times New Roman" panose="02020603050405020304" pitchFamily="18" charset="0"/>
              </a:rPr>
              <a:t>network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FDBB1E-5BD3-E7A3-0F53-6C59CE1A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413" y="2590800"/>
            <a:ext cx="5660651" cy="352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C0879B-35C1-13AE-C5B7-46525C07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77" y="4015212"/>
            <a:ext cx="2460406" cy="2115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1E3F2074-9B13-48F6-A079-B4FB3547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100"/>
              <a:t>Different Network Topologies</a:t>
            </a:r>
            <a:endParaRPr lang="en-US" altLang="en-US" sz="3100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126552C1-EFE1-47A6-67FF-9131B19F5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solidFill>
                  <a:srgbClr val="FF0000"/>
                </a:solidFill>
              </a:rPr>
              <a:t>Multi-layer feed-forward networks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61796" name="Picture 4">
            <a:extLst>
              <a:ext uri="{FF2B5EF4-FFF2-40B4-BE49-F238E27FC236}">
                <a16:creationId xmlns:a16="http://schemas.microsoft.com/office/drawing/2014/main" id="{2EDA6D78-3AA0-1AE2-E0DD-38872D2A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092325"/>
            <a:ext cx="702627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>
            <a:extLst>
              <a:ext uri="{FF2B5EF4-FFF2-40B4-BE49-F238E27FC236}">
                <a16:creationId xmlns:a16="http://schemas.microsoft.com/office/drawing/2014/main" id="{8E7AF1F7-4366-24BC-6835-3C4E348B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altLang="en-US" sz="2400">
                <a:latin typeface="Times New Roman" panose="02020603050405020304" pitchFamily="18" charset="0"/>
              </a:rPr>
              <a:t>  </a:t>
            </a:r>
            <a:r>
              <a:rPr lang="en-AU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Input        	         Hidden   			Output </a:t>
            </a:r>
          </a:p>
          <a:p>
            <a:pPr eaLnBrk="0" hangingPunct="0"/>
            <a:r>
              <a:rPr lang="en-AU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layer       	         layers       		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DB723B-511F-3C1A-EA0B-E0FFDCC14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5590280-2477-9918-C61B-8DD5A6BA4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Initialize the weights (w</a:t>
            </a:r>
            <a:r>
              <a:rPr lang="en-US" altLang="en-US" baseline="-25000" dirty="0"/>
              <a:t>0</a:t>
            </a:r>
            <a:r>
              <a:rPr lang="en-US" altLang="en-US" dirty="0"/>
              <a:t>, w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k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Adjust the weights in such a way that the output of ANN is consistent with class labels of training examples</a:t>
            </a:r>
          </a:p>
          <a:p>
            <a:pPr lvl="1"/>
            <a:r>
              <a:rPr lang="en-US" altLang="en-US" dirty="0"/>
              <a:t>Error function: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Find the weights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 that minimize the above error function</a:t>
            </a:r>
          </a:p>
          <a:p>
            <a:pPr lvl="2"/>
            <a:r>
              <a:rPr lang="en-US" altLang="en-US" dirty="0"/>
              <a:t> e.g., gradient descent, backpropagation algorithm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227D7BD-29C5-CD6D-414B-A84133C8853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3429000"/>
          <a:ext cx="33162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8483600" progId="Equation.3">
                  <p:embed/>
                </p:oleObj>
              </mc:Choice>
              <mc:Fallback>
                <p:oleObj name="Equation" r:id="rId2" imgW="33058100" imgH="848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33162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9C5-A35F-0F0C-9268-D6756CF1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6029-830A-F039-F2A9-9DBF0718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73663"/>
          </a:xfrm>
        </p:spPr>
        <p:txBody>
          <a:bodyPr/>
          <a:lstStyle/>
          <a:p>
            <a:pPr algn="l"/>
            <a:r>
              <a:rPr lang="en-IN" sz="2600" dirty="0">
                <a:solidFill>
                  <a:srgbClr val="292929"/>
                </a:solidFill>
              </a:rPr>
              <a:t>1</a:t>
            </a:r>
            <a:r>
              <a:rPr lang="en-IN" sz="2600" b="0" i="0" dirty="0">
                <a:solidFill>
                  <a:srgbClr val="292929"/>
                </a:solidFill>
                <a:effectLst/>
              </a:rPr>
              <a:t>. Binary Classification Loss Functions</a:t>
            </a:r>
          </a:p>
          <a:p>
            <a:pPr algn="l">
              <a:buFont typeface="+mj-lt"/>
              <a:buAutoNum type="arabicPeriod"/>
            </a:pPr>
            <a:r>
              <a:rPr lang="en-IN" sz="2600" b="0" i="0" dirty="0">
                <a:solidFill>
                  <a:srgbClr val="292929"/>
                </a:solidFill>
                <a:effectLst/>
              </a:rPr>
              <a:t>Binary Cross-Entropy</a:t>
            </a:r>
          </a:p>
          <a:p>
            <a:pPr algn="l">
              <a:buFont typeface="+mj-lt"/>
              <a:buAutoNum type="arabicPeriod"/>
            </a:pPr>
            <a:r>
              <a:rPr lang="en-IN" sz="2600" b="0" i="0" dirty="0">
                <a:solidFill>
                  <a:srgbClr val="292929"/>
                </a:solidFill>
                <a:effectLst/>
              </a:rPr>
              <a:t>Hinge Loss</a:t>
            </a:r>
          </a:p>
          <a:p>
            <a:pPr algn="l">
              <a:buFont typeface="+mj-lt"/>
              <a:buAutoNum type="arabicPeriod"/>
            </a:pPr>
            <a:r>
              <a:rPr lang="en-IN" sz="2600" b="0" i="0" dirty="0">
                <a:solidFill>
                  <a:srgbClr val="292929"/>
                </a:solidFill>
                <a:effectLst/>
              </a:rPr>
              <a:t>Squared Hinge Loss</a:t>
            </a:r>
          </a:p>
          <a:p>
            <a:pPr algn="l">
              <a:buFont typeface="+mj-lt"/>
              <a:buAutoNum type="arabicPeriod"/>
            </a:pPr>
            <a:endParaRPr lang="en-IN" sz="2600" b="0" i="0" dirty="0">
              <a:solidFill>
                <a:srgbClr val="292929"/>
              </a:solidFill>
              <a:effectLst/>
            </a:endParaRPr>
          </a:p>
          <a:p>
            <a:pPr algn="l"/>
            <a:r>
              <a:rPr lang="en-IN" sz="2600" dirty="0">
                <a:solidFill>
                  <a:srgbClr val="292929"/>
                </a:solidFill>
              </a:rPr>
              <a:t>2</a:t>
            </a:r>
            <a:r>
              <a:rPr lang="en-IN" sz="2600" b="0" i="0">
                <a:solidFill>
                  <a:srgbClr val="292929"/>
                </a:solidFill>
                <a:effectLst/>
              </a:rPr>
              <a:t>. </a:t>
            </a:r>
            <a:r>
              <a:rPr lang="en-IN" sz="2600" b="0" i="0" dirty="0">
                <a:solidFill>
                  <a:srgbClr val="292929"/>
                </a:solidFill>
                <a:effectLst/>
              </a:rPr>
              <a:t>Multi-Class Classification Loss Functions</a:t>
            </a:r>
          </a:p>
          <a:p>
            <a:pPr algn="l">
              <a:buFont typeface="+mj-lt"/>
              <a:buAutoNum type="arabicPeriod"/>
            </a:pPr>
            <a:r>
              <a:rPr lang="en-IN" sz="2600" b="0" i="0" dirty="0">
                <a:solidFill>
                  <a:srgbClr val="292929"/>
                </a:solidFill>
                <a:effectLst/>
              </a:rPr>
              <a:t>Multi-Class Cross-Entropy Loss</a:t>
            </a:r>
          </a:p>
          <a:p>
            <a:pPr algn="l">
              <a:buFont typeface="+mj-lt"/>
              <a:buAutoNum type="arabicPeriod"/>
            </a:pPr>
            <a:r>
              <a:rPr lang="en-IN" sz="2600" b="0" i="0" dirty="0">
                <a:solidFill>
                  <a:srgbClr val="292929"/>
                </a:solidFill>
                <a:effectLst/>
              </a:rPr>
              <a:t>Sparse Multiclass Cross-Entropy Loss</a:t>
            </a:r>
          </a:p>
          <a:p>
            <a:pPr algn="l">
              <a:buFont typeface="+mj-lt"/>
              <a:buAutoNum type="arabicPeriod"/>
            </a:pPr>
            <a:r>
              <a:rPr lang="en-IN" sz="2600" b="0" i="0" dirty="0" err="1">
                <a:solidFill>
                  <a:srgbClr val="292929"/>
                </a:solidFill>
                <a:effectLst/>
              </a:rPr>
              <a:t>Kullback</a:t>
            </a:r>
            <a:r>
              <a:rPr lang="en-IN" sz="26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IN" sz="2600" b="0" i="0" dirty="0" err="1">
                <a:solidFill>
                  <a:srgbClr val="292929"/>
                </a:solidFill>
                <a:effectLst/>
              </a:rPr>
              <a:t>Leibler</a:t>
            </a:r>
            <a:r>
              <a:rPr lang="en-IN" sz="2600" b="0" i="0" dirty="0">
                <a:solidFill>
                  <a:srgbClr val="292929"/>
                </a:solidFill>
                <a:effectLst/>
              </a:rPr>
              <a:t> Divergence Loss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6335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8841-3CC3-E443-7CAC-F16EAE8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9C9A9-E652-6A3F-A861-9F1DD8B8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2209800"/>
            <a:ext cx="7899400" cy="3178969"/>
          </a:xfrm>
        </p:spPr>
      </p:pic>
    </p:spTree>
    <p:extLst>
      <p:ext uri="{BB962C8B-B14F-4D97-AF65-F5344CB8AC3E}">
        <p14:creationId xmlns:p14="http://schemas.microsoft.com/office/powerpoint/2010/main" val="337275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451-4936-9DAB-75BA-74D936E0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92442-4DE6-6C6F-E363-BB7CFF3B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7315200" cy="3505199"/>
          </a:xfrm>
        </p:spPr>
      </p:pic>
    </p:spTree>
    <p:extLst>
      <p:ext uri="{BB962C8B-B14F-4D97-AF65-F5344CB8AC3E}">
        <p14:creationId xmlns:p14="http://schemas.microsoft.com/office/powerpoint/2010/main" val="243301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C489-AD76-1624-0041-DF9A9064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144C2-CA1C-8D16-D936-F9AC675A9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54727"/>
            <a:ext cx="7574874" cy="5098473"/>
          </a:xfrm>
        </p:spPr>
      </p:pic>
    </p:spTree>
    <p:extLst>
      <p:ext uri="{BB962C8B-B14F-4D97-AF65-F5344CB8AC3E}">
        <p14:creationId xmlns:p14="http://schemas.microsoft.com/office/powerpoint/2010/main" val="35428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A1E-5C43-9D26-8AA5-AA072B93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61985-1EA3-BEDD-272C-2D42A640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84" y="1524000"/>
            <a:ext cx="7782216" cy="3810000"/>
          </a:xfrm>
        </p:spPr>
      </p:pic>
    </p:spTree>
    <p:extLst>
      <p:ext uri="{BB962C8B-B14F-4D97-AF65-F5344CB8AC3E}">
        <p14:creationId xmlns:p14="http://schemas.microsoft.com/office/powerpoint/2010/main" val="309323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D3FF-2A80-FD6A-5C30-30FF01D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D00A4-9302-EA30-AB05-20EE87D40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7848600" cy="4572000"/>
          </a:xfrm>
        </p:spPr>
      </p:pic>
    </p:spTree>
    <p:extLst>
      <p:ext uri="{BB962C8B-B14F-4D97-AF65-F5344CB8AC3E}">
        <p14:creationId xmlns:p14="http://schemas.microsoft.com/office/powerpoint/2010/main" val="27788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244EC85-DF14-ED8B-F224-DA431485A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Artificial Neural Networks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754559D-4040-091B-D4B4-3D8367115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en-US" dirty="0" err="1"/>
              <a:t>Computational</a:t>
            </a:r>
            <a:r>
              <a:rPr lang="tr-TR" altLang="en-US" dirty="0"/>
              <a:t> </a:t>
            </a:r>
            <a:r>
              <a:rPr lang="tr-TR" altLang="en-US" dirty="0" err="1"/>
              <a:t>models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inspired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by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the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human</a:t>
            </a:r>
            <a:r>
              <a:rPr lang="tr-TR" altLang="en-US" dirty="0">
                <a:solidFill>
                  <a:srgbClr val="CC3300"/>
                </a:solidFill>
              </a:rPr>
              <a:t> </a:t>
            </a:r>
            <a:r>
              <a:rPr lang="tr-TR" altLang="en-US" dirty="0" err="1">
                <a:solidFill>
                  <a:srgbClr val="CC3300"/>
                </a:solidFill>
              </a:rPr>
              <a:t>brain</a:t>
            </a:r>
            <a:r>
              <a:rPr lang="tr-TR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Algorithms that try to mimic the brain.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altLang="en-US" dirty="0"/>
          </a:p>
          <a:p>
            <a:pPr lvl="1">
              <a:lnSpc>
                <a:spcPct val="90000"/>
              </a:lnSpc>
            </a:pPr>
            <a:r>
              <a:rPr lang="tr-TR" altLang="en-US" dirty="0"/>
              <a:t>M</a:t>
            </a:r>
            <a:r>
              <a:rPr lang="en-AU" altLang="en-US" dirty="0" err="1"/>
              <a:t>assively</a:t>
            </a:r>
            <a:r>
              <a:rPr lang="en-AU" altLang="en-US" dirty="0"/>
              <a:t> parallel</a:t>
            </a:r>
            <a:r>
              <a:rPr lang="tr-TR" altLang="en-US" dirty="0"/>
              <a:t>, d</a:t>
            </a:r>
            <a:r>
              <a:rPr lang="en-AU" altLang="en-US" dirty="0" err="1"/>
              <a:t>istributed</a:t>
            </a:r>
            <a:r>
              <a:rPr lang="tr-TR" altLang="en-US" dirty="0"/>
              <a:t> </a:t>
            </a:r>
            <a:r>
              <a:rPr lang="tr-TR" altLang="en-US" dirty="0" err="1"/>
              <a:t>system</a:t>
            </a:r>
            <a:r>
              <a:rPr lang="tr-TR" altLang="en-US" dirty="0"/>
              <a:t>, </a:t>
            </a:r>
            <a:r>
              <a:rPr lang="tr-TR" altLang="en-US" dirty="0" err="1"/>
              <a:t>made</a:t>
            </a:r>
            <a:r>
              <a:rPr lang="tr-TR" altLang="en-US" dirty="0"/>
              <a:t> </a:t>
            </a:r>
            <a:r>
              <a:rPr lang="tr-TR" altLang="en-US" dirty="0" err="1"/>
              <a:t>up</a:t>
            </a:r>
            <a:r>
              <a:rPr lang="tr-TR" altLang="en-US" dirty="0"/>
              <a:t> of </a:t>
            </a:r>
            <a:r>
              <a:rPr lang="en-AU" altLang="en-US" dirty="0"/>
              <a:t>simple processing units </a:t>
            </a:r>
            <a:r>
              <a:rPr lang="en-AU" altLang="en-US" sz="2200" dirty="0"/>
              <a:t>(neurons)</a:t>
            </a:r>
            <a:endParaRPr lang="tr-TR" altLang="en-US" sz="2200" dirty="0"/>
          </a:p>
          <a:p>
            <a:pPr marL="344487" lvl="1" indent="0">
              <a:lnSpc>
                <a:spcPct val="90000"/>
              </a:lnSpc>
              <a:buNone/>
            </a:pPr>
            <a:endParaRPr lang="tr-TR" altLang="en-US" dirty="0"/>
          </a:p>
          <a:p>
            <a:pPr lvl="1">
              <a:lnSpc>
                <a:spcPct val="90000"/>
              </a:lnSpc>
            </a:pPr>
            <a:r>
              <a:rPr lang="en-AU" altLang="en-US" dirty="0"/>
              <a:t>Knowledge is acquired by the network from its environment through a learning process</a:t>
            </a:r>
            <a:endParaRPr lang="tr-TR" altLang="en-US" dirty="0"/>
          </a:p>
          <a:p>
            <a:pPr lvl="1">
              <a:lnSpc>
                <a:spcPct val="90000"/>
              </a:lnSpc>
            </a:pPr>
            <a:endParaRPr lang="en-A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3D5-AD99-62E9-057C-D880285A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Scenarios to use Activation Function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4B7A0-7E16-8BB9-C6A8-CC8E5D55F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76400"/>
            <a:ext cx="7372350" cy="3880184"/>
          </a:xfrm>
        </p:spPr>
      </p:pic>
    </p:spTree>
    <p:extLst>
      <p:ext uri="{BB962C8B-B14F-4D97-AF65-F5344CB8AC3E}">
        <p14:creationId xmlns:p14="http://schemas.microsoft.com/office/powerpoint/2010/main" val="238271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72AD4A1-95F0-49AB-D37B-6564C2733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9FAA3CC-2E56-FB00-B644-1FE852D1B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FBC30A48-AF2F-B989-A5E9-10651471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769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C800-CBA3-076B-C111-169248B1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9894-D735-8D64-AADB-860CF5D3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3096F-8934-4167-9D3E-110EBB49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87462"/>
            <a:ext cx="7993989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>
            <a:extLst>
              <a:ext uri="{FF2B5EF4-FFF2-40B4-BE49-F238E27FC236}">
                <a16:creationId xmlns:a16="http://schemas.microsoft.com/office/drawing/2014/main" id="{8A0C59E2-A50F-8E7B-07BA-E50341600A08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5715" name="Footer Placeholder 4">
            <a:extLst>
              <a:ext uri="{FF2B5EF4-FFF2-40B4-BE49-F238E27FC236}">
                <a16:creationId xmlns:a16="http://schemas.microsoft.com/office/drawing/2014/main" id="{15558E10-8CAD-6C9C-BCDD-8E5034921903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5716" name="Slide Number Placeholder 5">
            <a:extLst>
              <a:ext uri="{FF2B5EF4-FFF2-40B4-BE49-F238E27FC236}">
                <a16:creationId xmlns:a16="http://schemas.microsoft.com/office/drawing/2014/main" id="{E8B7DFD8-CC1B-E43D-0D55-8DC201F3B734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5717" name="Rectangle 2">
            <a:extLst>
              <a:ext uri="{FF2B5EF4-FFF2-40B4-BE49-F238E27FC236}">
                <a16:creationId xmlns:a16="http://schemas.microsoft.com/office/drawing/2014/main" id="{C4131185-4AE0-AB9B-6D53-21B0463ED4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3725" y="304800"/>
            <a:ext cx="7115175" cy="4572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Backpropagation</a:t>
            </a:r>
          </a:p>
        </p:txBody>
      </p:sp>
      <p:sp>
        <p:nvSpPr>
          <p:cNvPr id="115718" name="Rectangle 3">
            <a:extLst>
              <a:ext uri="{FF2B5EF4-FFF2-40B4-BE49-F238E27FC236}">
                <a16:creationId xmlns:a16="http://schemas.microsoft.com/office/drawing/2014/main" id="{439DCAE7-1FE8-C825-93C7-5AFBDCB60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534400" cy="5486400"/>
          </a:xfrm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US" sz="2100" dirty="0"/>
              <a:t>Iteratively process a set of training tuples &amp; compare the network's prediction with the actual known target value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For each training tuple, the weights are modified to </a:t>
            </a:r>
            <a:r>
              <a:rPr lang="en-US" altLang="en-US" sz="2100" b="1" dirty="0"/>
              <a:t>minimize the mean squared error</a:t>
            </a:r>
            <a:r>
              <a:rPr lang="en-US" altLang="en-US" sz="2100" dirty="0"/>
              <a:t> between the network's prediction and the actual target value 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Modifications are made in the “</a:t>
            </a:r>
            <a:r>
              <a:rPr lang="en-US" altLang="en-US" sz="2100" b="1" dirty="0"/>
              <a:t>backwards</a:t>
            </a:r>
            <a:r>
              <a:rPr lang="en-US" altLang="en-US" sz="2100" dirty="0"/>
              <a:t>” direction: from the output layer, through each hidden layer down to the first hidden layer, hence “</a:t>
            </a:r>
            <a:r>
              <a:rPr lang="en-US" altLang="en-US" sz="2100" b="1" dirty="0"/>
              <a:t>backpropagation</a:t>
            </a:r>
            <a:r>
              <a:rPr lang="en-US" altLang="en-US" sz="2100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Steps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/>
              <a:t>Initialize weights (to small random #s) and biases in the network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/>
              <a:t>Propagate the inputs forward (by applying activation function)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/>
              <a:t>Backpropagate the error (by updating weights and biases)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dirty="0"/>
              <a:t>Terminating condition (when error is very small, etc.)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Date Placeholder 3">
            <a:extLst>
              <a:ext uri="{FF2B5EF4-FFF2-40B4-BE49-F238E27FC236}">
                <a16:creationId xmlns:a16="http://schemas.microsoft.com/office/drawing/2014/main" id="{866CFAF1-5096-A30D-8095-4F6962F4D7CF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64867" name="Footer Placeholder 4">
            <a:extLst>
              <a:ext uri="{FF2B5EF4-FFF2-40B4-BE49-F238E27FC236}">
                <a16:creationId xmlns:a16="http://schemas.microsoft.com/office/drawing/2014/main" id="{AE7DE77B-1F8C-8E9E-B09D-E23CD981E6C2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64868" name="Slide Number Placeholder 5">
            <a:extLst>
              <a:ext uri="{FF2B5EF4-FFF2-40B4-BE49-F238E27FC236}">
                <a16:creationId xmlns:a16="http://schemas.microsoft.com/office/drawing/2014/main" id="{248CEA4D-6229-2B5C-B651-9D961070646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64869" name="Rectangle 2">
            <a:extLst>
              <a:ext uri="{FF2B5EF4-FFF2-40B4-BE49-F238E27FC236}">
                <a16:creationId xmlns:a16="http://schemas.microsoft.com/office/drawing/2014/main" id="{55421F4D-146D-50D8-C030-4A829C898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1534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100" dirty="0"/>
              <a:t>How A Multi-Layer Neural Network Works?</a:t>
            </a:r>
          </a:p>
        </p:txBody>
      </p:sp>
      <p:sp>
        <p:nvSpPr>
          <p:cNvPr id="164870" name="Rectangle 3">
            <a:extLst>
              <a:ext uri="{FF2B5EF4-FFF2-40B4-BE49-F238E27FC236}">
                <a16:creationId xmlns:a16="http://schemas.microsoft.com/office/drawing/2014/main" id="{834FF8DC-74C3-F8D2-D12E-64D44C065E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82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US" sz="2100" dirty="0"/>
              <a:t>The </a:t>
            </a:r>
            <a:r>
              <a:rPr lang="en-US" altLang="en-US" sz="2100" b="1" dirty="0"/>
              <a:t>inputs</a:t>
            </a:r>
            <a:r>
              <a:rPr lang="en-US" altLang="en-US" sz="2100" dirty="0"/>
              <a:t> to the network correspond to the attributes measured for each training tuple 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Inputs are fed simultaneously into the units making up the </a:t>
            </a:r>
            <a:r>
              <a:rPr lang="en-US" altLang="en-US" sz="2100" b="1" dirty="0"/>
              <a:t>input layer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They are then weighted and fed simultaneously to a </a:t>
            </a:r>
            <a:r>
              <a:rPr lang="en-US" altLang="en-US" sz="2100" b="1" dirty="0"/>
              <a:t>hidden layer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 number of hidden layers is arbitrary, although usually only one 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 weighted outputs of the last hidden layer are input to units making up the </a:t>
            </a:r>
            <a:r>
              <a:rPr lang="en-US" altLang="en-US" sz="2100" b="1" dirty="0"/>
              <a:t>output layer</a:t>
            </a:r>
            <a:r>
              <a:rPr lang="en-US" altLang="en-US" sz="2100" dirty="0"/>
              <a:t>, which emits the network's prediction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The network is </a:t>
            </a:r>
            <a:r>
              <a:rPr lang="en-US" altLang="en-US" sz="2100" b="1" dirty="0"/>
              <a:t>feed-forward</a:t>
            </a:r>
            <a:r>
              <a:rPr lang="en-US" altLang="en-US" sz="2100" dirty="0"/>
              <a:t> in that none of the weights cycles back to an input unit or to an output unit of a previous layer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1A12B68E-C253-9C08-3555-72A34189F25A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EAD37B76-1BB6-443C-8429-DC5D432C5A3B}"/>
              </a:ext>
            </a:extLst>
          </p:cNvPr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202675B8-C147-6361-DD2C-9D372871DEA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E6D40084-1E9D-510E-CB4A-3ED5373073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Neural Network as a Classifier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0392E6C4-CC7C-1DC8-4A45-E34B1AA0F6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r>
              <a:rPr lang="en-US" altLang="en-US" sz="2600" dirty="0"/>
              <a:t>Weakness</a:t>
            </a:r>
          </a:p>
          <a:p>
            <a:pPr lvl="1"/>
            <a:r>
              <a:rPr lang="en-US" altLang="en-US" sz="2000" dirty="0"/>
              <a:t>Long training time </a:t>
            </a:r>
          </a:p>
          <a:p>
            <a:pPr lvl="1"/>
            <a:r>
              <a:rPr lang="en-US" altLang="en-US" sz="2000" dirty="0"/>
              <a:t>Require a number of parameters typically best determined empirically, e.g., the network topology or “structure.”</a:t>
            </a:r>
          </a:p>
          <a:p>
            <a:pPr lvl="1"/>
            <a:r>
              <a:rPr lang="en-US" altLang="en-US" sz="2000" dirty="0"/>
              <a:t>Poor interpretability: Difficult to interpret the symbolic meaning behind the learned weights and of “hidden units” in the network</a:t>
            </a:r>
          </a:p>
          <a:p>
            <a:r>
              <a:rPr lang="en-US" altLang="en-US" sz="2600" dirty="0"/>
              <a:t>Strength</a:t>
            </a:r>
          </a:p>
          <a:p>
            <a:pPr lvl="1"/>
            <a:r>
              <a:rPr lang="en-US" altLang="en-US" sz="2000" dirty="0"/>
              <a:t>High tolerance to noisy data </a:t>
            </a:r>
          </a:p>
          <a:p>
            <a:pPr lvl="1"/>
            <a:r>
              <a:rPr lang="en-US" altLang="en-US" sz="2000" dirty="0"/>
              <a:t>Ability to classify untrained patterns </a:t>
            </a:r>
          </a:p>
          <a:p>
            <a:pPr lvl="1"/>
            <a:r>
              <a:rPr lang="en-US" altLang="en-US" sz="2000" dirty="0"/>
              <a:t>Well-suited for continuous-valued inputs and outputs</a:t>
            </a:r>
          </a:p>
          <a:p>
            <a:pPr lvl="1"/>
            <a:r>
              <a:rPr lang="en-US" altLang="en-US" sz="2000" dirty="0"/>
              <a:t>Successful on a wide array of real-world data</a:t>
            </a:r>
          </a:p>
          <a:p>
            <a:pPr lvl="1"/>
            <a:r>
              <a:rPr lang="en-US" altLang="en-US" sz="2000" dirty="0"/>
              <a:t>Algorithms are inherently parallel</a:t>
            </a:r>
          </a:p>
          <a:p>
            <a:pPr lvl="1"/>
            <a:r>
              <a:rPr lang="en-US" altLang="en-US" sz="2000" dirty="0"/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6ED9-AFB8-A293-ECF4-D087D4E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61D1A-C78F-BED7-315E-A3AABEAF9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2"/>
          <a:stretch/>
        </p:blipFill>
        <p:spPr>
          <a:xfrm>
            <a:off x="429491" y="1143000"/>
            <a:ext cx="8077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AF22-165E-832A-90B6-06404D9F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7543800" cy="457200"/>
          </a:xfrm>
        </p:spPr>
        <p:txBody>
          <a:bodyPr/>
          <a:lstStyle/>
          <a:p>
            <a:br>
              <a:rPr lang="en-IN" sz="3200" dirty="0">
                <a:effectLst/>
                <a:latin typeface="Helvetica Neue" panose="02000503000000020004" pitchFamily="2" charset="0"/>
              </a:rPr>
            </a:br>
            <a:r>
              <a:rPr lang="en-IN" sz="3200" dirty="0">
                <a:latin typeface="Helvetica Neue" panose="02000503000000020004" pitchFamily="2" charset="0"/>
              </a:rPr>
              <a:t>Important points to remember in ANN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A2B6D-A782-910B-D42A-6E8CB8F11910}"/>
              </a:ext>
            </a:extLst>
          </p:cNvPr>
          <p:cNvSpPr txBox="1"/>
          <p:nvPr/>
        </p:nvSpPr>
        <p:spPr>
          <a:xfrm>
            <a:off x="609600" y="1454727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sz="2400" dirty="0"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ANN is prone to Overfitting on training data: To overcome that we should use large data 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You could alter the batch size and Epochs of ANN training to improve training time and optimise 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A larger batch would train the neural network faster per epoch, but need more memory. 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Smaller batch size would take more epochs to train the network but requires less memory </a:t>
            </a:r>
          </a:p>
        </p:txBody>
      </p:sp>
    </p:spTree>
    <p:extLst>
      <p:ext uri="{BB962C8B-B14F-4D97-AF65-F5344CB8AC3E}">
        <p14:creationId xmlns:p14="http://schemas.microsoft.com/office/powerpoint/2010/main" val="180281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4A30-B7A1-8C5D-EA14-817B11F7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7543800" cy="457200"/>
          </a:xfrm>
        </p:spPr>
        <p:txBody>
          <a:bodyPr/>
          <a:lstStyle/>
          <a:p>
            <a:br>
              <a:rPr lang="en-IN" sz="3200" dirty="0">
                <a:effectLst/>
                <a:latin typeface="Helvetica Neue" panose="02000503000000020004" pitchFamily="2" charset="0"/>
              </a:rPr>
            </a:br>
            <a:r>
              <a:rPr lang="en-IN" sz="3200" dirty="0">
                <a:latin typeface="Helvetica Neue" panose="02000503000000020004" pitchFamily="2" charset="0"/>
              </a:rPr>
              <a:t>Important points to remember in ANN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5721E-08E6-4674-E0DC-302FD1A926A8}"/>
              </a:ext>
            </a:extLst>
          </p:cNvPr>
          <p:cNvSpPr txBox="1"/>
          <p:nvPr/>
        </p:nvSpPr>
        <p:spPr>
          <a:xfrm>
            <a:off x="457200" y="1600200"/>
            <a:ext cx="7294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Data is increased by augmenting it for better learning in image classification </a:t>
            </a:r>
            <a:br>
              <a:rPr lang="en-IN" sz="2400" dirty="0">
                <a:effectLst/>
                <a:latin typeface="+mn-lt"/>
              </a:rPr>
            </a:br>
            <a:endParaRPr lang="en-IN" sz="2400" dirty="0"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If data is not scaled correctly, it can result in suboptimal model </a:t>
            </a:r>
            <a:br>
              <a:rPr lang="en-IN" sz="2400" dirty="0">
                <a:effectLst/>
                <a:latin typeface="+mn-lt"/>
              </a:rPr>
            </a:br>
            <a:endParaRPr lang="en-IN" sz="2400" dirty="0"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ANN classifier is prone to data imbalance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To overcome the data imbalance, we can use SMOTE, etc.</a:t>
            </a:r>
            <a:br>
              <a:rPr lang="en-IN" sz="2400" dirty="0">
                <a:effectLst/>
                <a:latin typeface="+mn-lt"/>
              </a:rPr>
            </a:br>
            <a:endParaRPr lang="en-IN" sz="2400" dirty="0"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+mn-lt"/>
              </a:rPr>
              <a:t>Regularisation techniques such as dropout and weight decay can help prevent Overfitting in ANN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0311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86F-1F95-F4B1-0E6E-247AD824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 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r>
              <a:rPr lang="en-IN" dirty="0">
                <a:latin typeface="Helvetica Neue" panose="02000503000000020004" pitchFamily="2" charset="0"/>
              </a:rPr>
              <a:t>Advantages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735C9-D1B3-87CE-CF3F-F04E6C85E632}"/>
              </a:ext>
            </a:extLst>
          </p:cNvPr>
          <p:cNvSpPr txBox="1"/>
          <p:nvPr/>
        </p:nvSpPr>
        <p:spPr>
          <a:xfrm>
            <a:off x="457200" y="1166842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sz="2600" dirty="0"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Ability to learn from complex data which are large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Robustness and fault tolerance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Generalisation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Parallelism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Nonlinear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Flexibility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Storing information on entire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Capability to work with incomplete knowledge</a:t>
            </a:r>
          </a:p>
        </p:txBody>
      </p:sp>
    </p:spTree>
    <p:extLst>
      <p:ext uri="{BB962C8B-B14F-4D97-AF65-F5344CB8AC3E}">
        <p14:creationId xmlns:p14="http://schemas.microsoft.com/office/powerpoint/2010/main" val="38630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D7ED83C-B558-07C8-9394-BA315DA34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5388" cy="4587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History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44CFE45-9E02-9E24-AB79-BA187EBD7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31188" cy="517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late-1800's - Neural Networks appear as an analogy to biological systems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1960's and 70's – Simple neural networks appear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Fall out of </a:t>
            </a:r>
            <a:r>
              <a:rPr lang="en-GB" altLang="en-US" dirty="0" err="1"/>
              <a:t>favor</a:t>
            </a:r>
            <a:r>
              <a:rPr lang="en-GB" altLang="en-US" dirty="0"/>
              <a:t> because the perceptron is not effective by itself, and there were no good algorithms for multilayer nets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1986 – Backpropagation algorithm appears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Neural Networks have a resurgence in popularity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More computationally expensive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A050-4E70-4554-6A02-AE7D1347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Disadvantages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81658-8CF6-2A9D-E729-BB805A6EF0D4}"/>
              </a:ext>
            </a:extLst>
          </p:cNvPr>
          <p:cNvSpPr txBox="1"/>
          <p:nvPr/>
        </p:nvSpPr>
        <p:spPr>
          <a:xfrm>
            <a:off x="381000" y="12954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Ann requires lot of data and computational power.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Neural network model is hard to </a:t>
            </a:r>
            <a:r>
              <a:rPr lang="en-IN" sz="2600">
                <a:effectLst/>
                <a:latin typeface="+mn-lt"/>
              </a:rPr>
              <a:t>explain, </a:t>
            </a:r>
            <a:r>
              <a:rPr lang="en-IN" sz="2600">
                <a:latin typeface="+mn-lt"/>
              </a:rPr>
              <a:t>as </a:t>
            </a:r>
            <a:r>
              <a:rPr lang="en-IN" sz="2600" dirty="0">
                <a:latin typeface="+mn-lt"/>
              </a:rPr>
              <a:t>it</a:t>
            </a:r>
            <a:r>
              <a:rPr lang="en-IN" sz="2600" dirty="0">
                <a:effectLst/>
                <a:latin typeface="+mn-lt"/>
              </a:rPr>
              <a:t> belongs to black box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Data preparation for neural network models needs careful attention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Optimising neural network model for production can be challenging. If it is not optimised carefully. It might lead to slow and unstable model.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Difficulty in showing the problem in the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dirty="0">
                <a:effectLst/>
                <a:latin typeface="+mn-lt"/>
              </a:rPr>
              <a:t>Sharing it is difficult</a:t>
            </a:r>
          </a:p>
          <a:p>
            <a:pPr marL="342900" indent="-342900">
              <a:buFont typeface="+mj-lt"/>
              <a:buAutoNum type="arabicPeriod"/>
            </a:pP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81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A86-C032-79B7-BD53-303C209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CC3C8-7DB7-92BE-4BFF-F0EFEF2FC376}"/>
              </a:ext>
            </a:extLst>
          </p:cNvPr>
          <p:cNvSpPr txBox="1"/>
          <p:nvPr/>
        </p:nvSpPr>
        <p:spPr>
          <a:xfrm>
            <a:off x="2960661" y="3462670"/>
            <a:ext cx="322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114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CB8A8CA-0CCF-5C47-21C8-7844CB34B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Applications of ANNs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B55ED08-FEB4-9515-BBA0-469434111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1263"/>
          </a:xfrm>
        </p:spPr>
        <p:txBody>
          <a:bodyPr/>
          <a:lstStyle/>
          <a:p>
            <a:r>
              <a:rPr lang="en-AU" altLang="en-US" dirty="0"/>
              <a:t>ANNs have been widely used in various domains for:</a:t>
            </a:r>
          </a:p>
          <a:p>
            <a:pPr lvl="1"/>
            <a:r>
              <a:rPr lang="en-AU" altLang="en-US" dirty="0"/>
              <a:t>Pattern recognition </a:t>
            </a:r>
          </a:p>
          <a:p>
            <a:pPr lvl="1"/>
            <a:r>
              <a:rPr lang="en-AU" altLang="en-US" dirty="0"/>
              <a:t>Image recognition</a:t>
            </a:r>
          </a:p>
          <a:p>
            <a:pPr lvl="1"/>
            <a:r>
              <a:rPr lang="en-AU" altLang="en-US" dirty="0"/>
              <a:t>Medical diagnosis </a:t>
            </a:r>
          </a:p>
          <a:p>
            <a:pPr lvl="1">
              <a:buFont typeface="Wingdings" pitchFamily="2" charset="2"/>
              <a:buNone/>
            </a:pPr>
            <a:endParaRPr lang="en-AU" altLang="en-US" dirty="0"/>
          </a:p>
          <a:p>
            <a:pPr lvl="1"/>
            <a:endParaRPr lang="en-A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9BE720C-EA2A-492A-4E54-6721B9E85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5388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Properties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C6CEA68-042E-3521-DA51-1EA71F2B0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31188" cy="517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Inputs are flexible 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 dirty="0"/>
              <a:t>any real values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 dirty="0"/>
              <a:t>Highly correlated or independent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Target function may be discrete-valued, real-valued, or vectors of discrete or real values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 dirty="0"/>
              <a:t>Outputs are real numbers between 0 and 1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Resistant to errors in the training data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Long training time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Fast evaluation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The function produced can be difficult for humans to 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56BB200-B0D8-31CF-A756-7B05DBBB1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When to consider neural networks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5BDA8EF-ED60-689C-E5E8-4A77FBC50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Input is high-dimensional discrete or raw-valued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Output is discrete or real-valued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Output is a vector of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Possibly noisy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Form of target function is unknown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Human readability of the result is not important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/>
              <a:t>Examples: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Speech phoneme recognition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Image classification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Financial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710-28B8-045E-BBA2-700431AB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10E04-4CE2-DA78-DA9B-75F3091E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948"/>
            <a:ext cx="8229600" cy="4866967"/>
          </a:xfrm>
        </p:spPr>
      </p:pic>
    </p:spTree>
    <p:extLst>
      <p:ext uri="{BB962C8B-B14F-4D97-AF65-F5344CB8AC3E}">
        <p14:creationId xmlns:p14="http://schemas.microsoft.com/office/powerpoint/2010/main" val="47582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9616-BA89-1621-7AA7-A19026AC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0433B-9B2E-7867-C7C7-AC3824D78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752600"/>
            <a:ext cx="8057322" cy="4419600"/>
          </a:xfrm>
        </p:spPr>
      </p:pic>
    </p:spTree>
    <p:extLst>
      <p:ext uri="{BB962C8B-B14F-4D97-AF65-F5344CB8AC3E}">
        <p14:creationId xmlns:p14="http://schemas.microsoft.com/office/powerpoint/2010/main" val="23139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9FEF9C5-5E9A-C891-EE9B-2668E1768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5388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Perceptron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72A1055-8DB9-02AA-DB14-95198B7E5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31188" cy="517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Basic unit in a neural network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Linear separator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Parts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N inputs, x</a:t>
            </a:r>
            <a:r>
              <a:rPr lang="en-GB" altLang="en-US" baseline="-25000"/>
              <a:t>1</a:t>
            </a:r>
            <a:r>
              <a:rPr lang="en-GB" altLang="en-US"/>
              <a:t> ... x</a:t>
            </a:r>
            <a:r>
              <a:rPr lang="en-GB" altLang="en-US" baseline="-25000"/>
              <a:t>n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Weights for each input, w</a:t>
            </a:r>
            <a:r>
              <a:rPr lang="en-GB" altLang="en-US" baseline="-25000"/>
              <a:t>1</a:t>
            </a:r>
            <a:r>
              <a:rPr lang="en-GB" altLang="en-US"/>
              <a:t> ... w</a:t>
            </a:r>
            <a:r>
              <a:rPr lang="en-GB" altLang="en-US" baseline="-25000"/>
              <a:t>n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A bias input x</a:t>
            </a:r>
            <a:r>
              <a:rPr lang="en-GB" altLang="en-US" baseline="-25000"/>
              <a:t>0</a:t>
            </a:r>
            <a:r>
              <a:rPr lang="en-GB" altLang="en-US"/>
              <a:t> (constant) and associated weight w</a:t>
            </a:r>
            <a:r>
              <a:rPr lang="en-GB" altLang="en-US" baseline="-25000"/>
              <a:t>0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Weighted sum of inputs, y = w</a:t>
            </a:r>
            <a:r>
              <a:rPr lang="en-GB" altLang="en-US" baseline="-25000"/>
              <a:t>0</a:t>
            </a:r>
            <a:r>
              <a:rPr lang="en-GB" altLang="en-US"/>
              <a:t>x</a:t>
            </a:r>
            <a:r>
              <a:rPr lang="en-GB" altLang="en-US" baseline="-25000"/>
              <a:t>0</a:t>
            </a:r>
            <a:r>
              <a:rPr lang="en-GB" altLang="en-US"/>
              <a:t> + w</a:t>
            </a:r>
            <a:r>
              <a:rPr lang="en-GB" altLang="en-US" baseline="-25000"/>
              <a:t>1</a:t>
            </a:r>
            <a:r>
              <a:rPr lang="en-GB" altLang="en-US"/>
              <a:t>x</a:t>
            </a:r>
            <a:r>
              <a:rPr lang="en-GB" altLang="en-US" baseline="-25000"/>
              <a:t>1</a:t>
            </a:r>
            <a:r>
              <a:rPr lang="en-GB" altLang="en-US"/>
              <a:t> + ... + w</a:t>
            </a:r>
            <a:r>
              <a:rPr lang="en-GB" altLang="en-US" baseline="-25000"/>
              <a:t>n</a:t>
            </a:r>
            <a:r>
              <a:rPr lang="en-GB" altLang="en-US"/>
              <a:t>x</a:t>
            </a:r>
            <a:r>
              <a:rPr lang="en-GB" altLang="en-US" baseline="-25000"/>
              <a:t>n</a:t>
            </a:r>
            <a:endParaRPr lang="en-GB" altLang="en-US"/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A threshold function or activation function, </a:t>
            </a:r>
          </a:p>
          <a:p>
            <a:pPr marL="1295400" lvl="2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i.e 1 if y &gt; t, -1 if y &lt;=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4641</TotalTime>
  <Words>1069</Words>
  <Application>Microsoft Macintosh PowerPoint</Application>
  <PresentationFormat>On-screen Show (4:3)</PresentationFormat>
  <Paragraphs>168</Paragraphs>
  <Slides>31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Helvetica Neue</vt:lpstr>
      <vt:lpstr>Tahoma</vt:lpstr>
      <vt:lpstr>Times New Roman</vt:lpstr>
      <vt:lpstr>Wingdings</vt:lpstr>
      <vt:lpstr>Network</vt:lpstr>
      <vt:lpstr>Visio</vt:lpstr>
      <vt:lpstr>Equation</vt:lpstr>
      <vt:lpstr>Deep Learning</vt:lpstr>
      <vt:lpstr>Artificial Neural Networks</vt:lpstr>
      <vt:lpstr>History</vt:lpstr>
      <vt:lpstr>Applications of ANNs</vt:lpstr>
      <vt:lpstr>Properties</vt:lpstr>
      <vt:lpstr>When to consider neural networks</vt:lpstr>
      <vt:lpstr>Perceptron</vt:lpstr>
      <vt:lpstr>Perceptron</vt:lpstr>
      <vt:lpstr>Perceptron</vt:lpstr>
      <vt:lpstr>Artificial Neural Networks (ANN)</vt:lpstr>
      <vt:lpstr>Different Network Topologies</vt:lpstr>
      <vt:lpstr>Different Network Topologies</vt:lpstr>
      <vt:lpstr>Algorithm for learning ANN</vt:lpstr>
      <vt:lpstr>Cost function</vt:lpstr>
      <vt:lpstr>optimizers </vt:lpstr>
      <vt:lpstr>PowerPoint Presentation</vt:lpstr>
      <vt:lpstr>PowerPoint Presentation</vt:lpstr>
      <vt:lpstr>learning rate</vt:lpstr>
      <vt:lpstr>PowerPoint Presentation</vt:lpstr>
      <vt:lpstr>Scenarios to use Activation Function ?</vt:lpstr>
      <vt:lpstr>PowerPoint Presentation</vt:lpstr>
      <vt:lpstr>PowerPoint Presentation</vt:lpstr>
      <vt:lpstr>Backpropagation</vt:lpstr>
      <vt:lpstr>How A Multi-Layer Neural Network Works?</vt:lpstr>
      <vt:lpstr>Neural Network as a Classifier</vt:lpstr>
      <vt:lpstr>ANN algorithm</vt:lpstr>
      <vt:lpstr> Important points to remember in ANN</vt:lpstr>
      <vt:lpstr> Important points to remember in ANN</vt:lpstr>
      <vt:lpstr>  Advantages</vt:lpstr>
      <vt:lpstr>Disadvantages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nazli</dc:creator>
  <cp:lastModifiedBy>Microsoft Office User</cp:lastModifiedBy>
  <cp:revision>67</cp:revision>
  <dcterms:created xsi:type="dcterms:W3CDTF">2011-11-18T17:40:30Z</dcterms:created>
  <dcterms:modified xsi:type="dcterms:W3CDTF">2023-02-21T11:42:44Z</dcterms:modified>
</cp:coreProperties>
</file>